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20"/>
  </p:notesMasterIdLst>
  <p:sldIdLst>
    <p:sldId id="256" r:id="rId2"/>
    <p:sldId id="279" r:id="rId3"/>
    <p:sldId id="281" r:id="rId4"/>
    <p:sldId id="283" r:id="rId5"/>
    <p:sldId id="267" r:id="rId6"/>
    <p:sldId id="285" r:id="rId7"/>
    <p:sldId id="269" r:id="rId8"/>
    <p:sldId id="268" r:id="rId9"/>
    <p:sldId id="286" r:id="rId10"/>
    <p:sldId id="287" r:id="rId11"/>
    <p:sldId id="288" r:id="rId12"/>
    <p:sldId id="290" r:id="rId13"/>
    <p:sldId id="289" r:id="rId14"/>
    <p:sldId id="270" r:id="rId15"/>
    <p:sldId id="271" r:id="rId16"/>
    <p:sldId id="277" r:id="rId17"/>
    <p:sldId id="272" r:id="rId18"/>
    <p:sldId id="27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660033"/>
    <a:srgbClr val="FF3399"/>
    <a:srgbClr val="800080"/>
    <a:srgbClr val="5F2987"/>
    <a:srgbClr val="D60093"/>
    <a:srgbClr val="0066FF"/>
    <a:srgbClr val="00CCFF"/>
    <a:srgbClr val="A907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4414" autoAdjust="0"/>
  </p:normalViewPr>
  <p:slideViewPr>
    <p:cSldViewPr snapToGrid="0">
      <p:cViewPr varScale="1">
        <p:scale>
          <a:sx n="74" d="100"/>
          <a:sy n="74" d="100"/>
        </p:scale>
        <p:origin x="5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1DF3C-E4BC-496D-8FE1-425099D6A81E}" type="datetimeFigureOut">
              <a:rPr lang="zh-CN" altLang="en-US" smtClean="0"/>
              <a:t>2021-09-15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FDAB0-D0BA-452B-8FDF-FFA4CB57A078}" type="slidenum">
              <a:rPr lang="zh-CN" altLang="en-US" smtClean="0"/>
              <a:t>‹#›</a:t>
            </a:fld>
            <a:endParaRPr lang="zh-CN" altLang="en-US"/>
          </a:p>
        </p:txBody>
      </p:sp>
    </p:spTree>
    <p:extLst>
      <p:ext uri="{BB962C8B-B14F-4D97-AF65-F5344CB8AC3E}">
        <p14:creationId xmlns:p14="http://schemas.microsoft.com/office/powerpoint/2010/main" val="3339912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30BCC13-6A87-4C40-8BDF-D7917A8259E4}" type="datetimeFigureOut">
              <a:rPr lang="zh-CN" altLang="en-US" smtClean="0"/>
              <a:t>2021-09-15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BE317A-11EB-4623-BF45-C9DA9388DE8A}" type="slidenum">
              <a:rPr lang="zh-CN" altLang="en-US" smtClean="0"/>
              <a:t>‹#›</a:t>
            </a:fld>
            <a:endParaRPr lang="zh-CN" altLang="en-US"/>
          </a:p>
        </p:txBody>
      </p:sp>
    </p:spTree>
    <p:extLst>
      <p:ext uri="{BB962C8B-B14F-4D97-AF65-F5344CB8AC3E}">
        <p14:creationId xmlns:p14="http://schemas.microsoft.com/office/powerpoint/2010/main" val="101050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30BCC13-6A87-4C40-8BDF-D7917A8259E4}" type="datetimeFigureOut">
              <a:rPr lang="zh-CN" altLang="en-US" smtClean="0"/>
              <a:t>2021-09-15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BE317A-11EB-4623-BF45-C9DA9388DE8A}" type="slidenum">
              <a:rPr lang="zh-CN" altLang="en-US" smtClean="0"/>
              <a:t>‹#›</a:t>
            </a:fld>
            <a:endParaRPr lang="zh-CN" altLang="en-US"/>
          </a:p>
        </p:txBody>
      </p:sp>
    </p:spTree>
    <p:extLst>
      <p:ext uri="{BB962C8B-B14F-4D97-AF65-F5344CB8AC3E}">
        <p14:creationId xmlns:p14="http://schemas.microsoft.com/office/powerpoint/2010/main" val="321603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30BCC13-6A87-4C40-8BDF-D7917A8259E4}" type="datetimeFigureOut">
              <a:rPr lang="zh-CN" altLang="en-US" smtClean="0"/>
              <a:t>2021-09-15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BE317A-11EB-4623-BF45-C9DA9388DE8A}" type="slidenum">
              <a:rPr lang="zh-CN" altLang="en-US" smtClean="0"/>
              <a:t>‹#›</a:t>
            </a:fld>
            <a:endParaRPr lang="zh-CN"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9014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30BCC13-6A87-4C40-8BDF-D7917A8259E4}" type="datetimeFigureOut">
              <a:rPr lang="zh-CN" altLang="en-US" smtClean="0"/>
              <a:t>2021-09-15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BE317A-11EB-4623-BF45-C9DA9388DE8A}" type="slidenum">
              <a:rPr lang="zh-CN" altLang="en-US" smtClean="0"/>
              <a:t>‹#›</a:t>
            </a:fld>
            <a:endParaRPr lang="zh-CN" altLang="en-US"/>
          </a:p>
        </p:txBody>
      </p:sp>
    </p:spTree>
    <p:extLst>
      <p:ext uri="{BB962C8B-B14F-4D97-AF65-F5344CB8AC3E}">
        <p14:creationId xmlns:p14="http://schemas.microsoft.com/office/powerpoint/2010/main" val="1896028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30BCC13-6A87-4C40-8BDF-D7917A8259E4}" type="datetimeFigureOut">
              <a:rPr lang="zh-CN" altLang="en-US" smtClean="0"/>
              <a:t>2021-09-15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BE317A-11EB-4623-BF45-C9DA9388DE8A}" type="slidenum">
              <a:rPr lang="zh-CN" altLang="en-US" smtClean="0"/>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38223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30BCC13-6A87-4C40-8BDF-D7917A8259E4}" type="datetimeFigureOut">
              <a:rPr lang="zh-CN" altLang="en-US" smtClean="0"/>
              <a:t>2021-09-15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BE317A-11EB-4623-BF45-C9DA9388DE8A}" type="slidenum">
              <a:rPr lang="zh-CN" altLang="en-US" smtClean="0"/>
              <a:t>‹#›</a:t>
            </a:fld>
            <a:endParaRPr lang="zh-CN" altLang="en-US"/>
          </a:p>
        </p:txBody>
      </p:sp>
    </p:spTree>
    <p:extLst>
      <p:ext uri="{BB962C8B-B14F-4D97-AF65-F5344CB8AC3E}">
        <p14:creationId xmlns:p14="http://schemas.microsoft.com/office/powerpoint/2010/main" val="1861805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30BCC13-6A87-4C40-8BDF-D7917A8259E4}" type="datetimeFigureOut">
              <a:rPr lang="zh-CN" altLang="en-US" smtClean="0"/>
              <a:t>2021-09-15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BE317A-11EB-4623-BF45-C9DA9388DE8A}" type="slidenum">
              <a:rPr lang="zh-CN" altLang="en-US" smtClean="0"/>
              <a:t>‹#›</a:t>
            </a:fld>
            <a:endParaRPr lang="zh-CN" altLang="en-US"/>
          </a:p>
        </p:txBody>
      </p:sp>
    </p:spTree>
    <p:extLst>
      <p:ext uri="{BB962C8B-B14F-4D97-AF65-F5344CB8AC3E}">
        <p14:creationId xmlns:p14="http://schemas.microsoft.com/office/powerpoint/2010/main" val="4142169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30BCC13-6A87-4C40-8BDF-D7917A8259E4}" type="datetimeFigureOut">
              <a:rPr lang="zh-CN" altLang="en-US" smtClean="0"/>
              <a:t>2021-09-15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BE317A-11EB-4623-BF45-C9DA9388DE8A}" type="slidenum">
              <a:rPr lang="zh-CN" altLang="en-US" smtClean="0"/>
              <a:t>‹#›</a:t>
            </a:fld>
            <a:endParaRPr lang="zh-CN" altLang="en-US"/>
          </a:p>
        </p:txBody>
      </p:sp>
    </p:spTree>
    <p:extLst>
      <p:ext uri="{BB962C8B-B14F-4D97-AF65-F5344CB8AC3E}">
        <p14:creationId xmlns:p14="http://schemas.microsoft.com/office/powerpoint/2010/main" val="290511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30BCC13-6A87-4C40-8BDF-D7917A8259E4}" type="datetimeFigureOut">
              <a:rPr lang="zh-CN" altLang="en-US" smtClean="0"/>
              <a:t>2021-09-15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BE317A-11EB-4623-BF45-C9DA9388DE8A}" type="slidenum">
              <a:rPr lang="zh-CN" altLang="en-US" smtClean="0"/>
              <a:t>‹#›</a:t>
            </a:fld>
            <a:endParaRPr lang="zh-CN" altLang="en-US"/>
          </a:p>
        </p:txBody>
      </p:sp>
    </p:spTree>
    <p:extLst>
      <p:ext uri="{BB962C8B-B14F-4D97-AF65-F5344CB8AC3E}">
        <p14:creationId xmlns:p14="http://schemas.microsoft.com/office/powerpoint/2010/main" val="81723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30BCC13-6A87-4C40-8BDF-D7917A8259E4}" type="datetimeFigureOut">
              <a:rPr lang="zh-CN" altLang="en-US" smtClean="0"/>
              <a:t>2021-09-15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BE317A-11EB-4623-BF45-C9DA9388DE8A}" type="slidenum">
              <a:rPr lang="zh-CN" altLang="en-US" smtClean="0"/>
              <a:t>‹#›</a:t>
            </a:fld>
            <a:endParaRPr lang="zh-CN" altLang="en-US"/>
          </a:p>
        </p:txBody>
      </p:sp>
    </p:spTree>
    <p:extLst>
      <p:ext uri="{BB962C8B-B14F-4D97-AF65-F5344CB8AC3E}">
        <p14:creationId xmlns:p14="http://schemas.microsoft.com/office/powerpoint/2010/main" val="6882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30BCC13-6A87-4C40-8BDF-D7917A8259E4}" type="datetimeFigureOut">
              <a:rPr lang="zh-CN" altLang="en-US" smtClean="0"/>
              <a:t>2021-09-15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0BE317A-11EB-4623-BF45-C9DA9388DE8A}" type="slidenum">
              <a:rPr lang="zh-CN" altLang="en-US" smtClean="0"/>
              <a:t>‹#›</a:t>
            </a:fld>
            <a:endParaRPr lang="zh-CN" altLang="en-US"/>
          </a:p>
        </p:txBody>
      </p:sp>
    </p:spTree>
    <p:extLst>
      <p:ext uri="{BB962C8B-B14F-4D97-AF65-F5344CB8AC3E}">
        <p14:creationId xmlns:p14="http://schemas.microsoft.com/office/powerpoint/2010/main" val="89642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30BCC13-6A87-4C40-8BDF-D7917A8259E4}" type="datetimeFigureOut">
              <a:rPr lang="zh-CN" altLang="en-US" smtClean="0"/>
              <a:t>2021-09-15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0BE317A-11EB-4623-BF45-C9DA9388DE8A}" type="slidenum">
              <a:rPr lang="zh-CN" altLang="en-US" smtClean="0"/>
              <a:t>‹#›</a:t>
            </a:fld>
            <a:endParaRPr lang="zh-CN" altLang="en-US"/>
          </a:p>
        </p:txBody>
      </p:sp>
    </p:spTree>
    <p:extLst>
      <p:ext uri="{BB962C8B-B14F-4D97-AF65-F5344CB8AC3E}">
        <p14:creationId xmlns:p14="http://schemas.microsoft.com/office/powerpoint/2010/main" val="371625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30BCC13-6A87-4C40-8BDF-D7917A8259E4}" type="datetimeFigureOut">
              <a:rPr lang="zh-CN" altLang="en-US" smtClean="0"/>
              <a:t>2021-09-15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0BE317A-11EB-4623-BF45-C9DA9388DE8A}" type="slidenum">
              <a:rPr lang="zh-CN" altLang="en-US" smtClean="0"/>
              <a:t>‹#›</a:t>
            </a:fld>
            <a:endParaRPr lang="zh-CN" altLang="en-US"/>
          </a:p>
        </p:txBody>
      </p:sp>
    </p:spTree>
    <p:extLst>
      <p:ext uri="{BB962C8B-B14F-4D97-AF65-F5344CB8AC3E}">
        <p14:creationId xmlns:p14="http://schemas.microsoft.com/office/powerpoint/2010/main" val="128575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BCC13-6A87-4C40-8BDF-D7917A8259E4}" type="datetimeFigureOut">
              <a:rPr lang="zh-CN" altLang="en-US" smtClean="0"/>
              <a:t>2021-09-15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0BE317A-11EB-4623-BF45-C9DA9388DE8A}" type="slidenum">
              <a:rPr lang="zh-CN" altLang="en-US" smtClean="0"/>
              <a:t>‹#›</a:t>
            </a:fld>
            <a:endParaRPr lang="zh-CN" altLang="en-US"/>
          </a:p>
        </p:txBody>
      </p:sp>
    </p:spTree>
    <p:extLst>
      <p:ext uri="{BB962C8B-B14F-4D97-AF65-F5344CB8AC3E}">
        <p14:creationId xmlns:p14="http://schemas.microsoft.com/office/powerpoint/2010/main" val="225835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30BCC13-6A87-4C40-8BDF-D7917A8259E4}" type="datetimeFigureOut">
              <a:rPr lang="zh-CN" altLang="en-US" smtClean="0"/>
              <a:t>2021-09-15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0BE317A-11EB-4623-BF45-C9DA9388DE8A}" type="slidenum">
              <a:rPr lang="zh-CN" altLang="en-US" smtClean="0"/>
              <a:t>‹#›</a:t>
            </a:fld>
            <a:endParaRPr lang="zh-CN" altLang="en-US"/>
          </a:p>
        </p:txBody>
      </p:sp>
    </p:spTree>
    <p:extLst>
      <p:ext uri="{BB962C8B-B14F-4D97-AF65-F5344CB8AC3E}">
        <p14:creationId xmlns:p14="http://schemas.microsoft.com/office/powerpoint/2010/main" val="720316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30BCC13-6A87-4C40-8BDF-D7917A8259E4}" type="datetimeFigureOut">
              <a:rPr lang="zh-CN" altLang="en-US" smtClean="0"/>
              <a:t>2021-09-15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0BE317A-11EB-4623-BF45-C9DA9388DE8A}" type="slidenum">
              <a:rPr lang="zh-CN" altLang="en-US" smtClean="0"/>
              <a:t>‹#›</a:t>
            </a:fld>
            <a:endParaRPr lang="zh-CN" altLang="en-US"/>
          </a:p>
        </p:txBody>
      </p:sp>
    </p:spTree>
    <p:extLst>
      <p:ext uri="{BB962C8B-B14F-4D97-AF65-F5344CB8AC3E}">
        <p14:creationId xmlns:p14="http://schemas.microsoft.com/office/powerpoint/2010/main" val="4227386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0BCC13-6A87-4C40-8BDF-D7917A8259E4}" type="datetimeFigureOut">
              <a:rPr lang="zh-CN" altLang="en-US" smtClean="0"/>
              <a:t>2021-09-15</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0BE317A-11EB-4623-BF45-C9DA9388DE8A}" type="slidenum">
              <a:rPr lang="zh-CN" altLang="en-US" smtClean="0"/>
              <a:t>‹#›</a:t>
            </a:fld>
            <a:endParaRPr lang="zh-CN" altLang="en-US"/>
          </a:p>
        </p:txBody>
      </p:sp>
    </p:spTree>
    <p:extLst>
      <p:ext uri="{BB962C8B-B14F-4D97-AF65-F5344CB8AC3E}">
        <p14:creationId xmlns:p14="http://schemas.microsoft.com/office/powerpoint/2010/main" val="114835435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png"/><Relationship Id="rId7" Type="http://schemas.openxmlformats.org/officeDocument/2006/relationships/image" Target="../media/image35.tm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35270;&#39057;-&#35838;&#31243;.pptx"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slide" Target="slide5.xml"/><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97815" y="1083971"/>
            <a:ext cx="10672549" cy="3977549"/>
          </a:xfrm>
        </p:spPr>
        <p:txBody>
          <a:bodyPr/>
          <a:lstStyle/>
          <a:p>
            <a:pPr algn="ctr">
              <a:lnSpc>
                <a:spcPts val="3600"/>
              </a:lnSpc>
            </a:pPr>
            <a:r>
              <a:rPr lang="en-US" altLang="zh-CN" sz="4600" dirty="0" smtClean="0">
                <a:solidFill>
                  <a:srgbClr val="7030A0"/>
                </a:solidFill>
              </a:rPr>
              <a:t>Unit 6 Community Service</a:t>
            </a:r>
            <a:br>
              <a:rPr lang="en-US" altLang="zh-CN" sz="4600" dirty="0" smtClean="0">
                <a:solidFill>
                  <a:srgbClr val="7030A0"/>
                </a:solidFill>
              </a:rPr>
            </a:br>
            <a:r>
              <a:rPr lang="en-US" altLang="zh-CN" sz="4800" dirty="0" smtClean="0">
                <a:solidFill>
                  <a:srgbClr val="7030A0"/>
                </a:solidFill>
              </a:rPr>
              <a:t/>
            </a:r>
            <a:br>
              <a:rPr lang="en-US" altLang="zh-CN" sz="4800" dirty="0" smtClean="0">
                <a:solidFill>
                  <a:srgbClr val="7030A0"/>
                </a:solidFill>
              </a:rPr>
            </a:br>
            <a:r>
              <a:rPr lang="en-US" altLang="zh-CN" sz="4800" dirty="0" smtClean="0">
                <a:solidFill>
                  <a:srgbClr val="7030A0"/>
                </a:solidFill>
              </a:rPr>
              <a:t/>
            </a:r>
            <a:br>
              <a:rPr lang="en-US" altLang="zh-CN" sz="4800" dirty="0" smtClean="0">
                <a:solidFill>
                  <a:srgbClr val="7030A0"/>
                </a:solidFill>
              </a:rPr>
            </a:br>
            <a:r>
              <a:rPr lang="en-US" altLang="zh-CN" sz="4800" dirty="0" smtClean="0">
                <a:solidFill>
                  <a:srgbClr val="7030A0"/>
                </a:solidFill>
              </a:rPr>
              <a:t> </a:t>
            </a:r>
            <a:r>
              <a:rPr lang="en-US" altLang="zh-CN" sz="2800" dirty="0" smtClean="0">
                <a:solidFill>
                  <a:srgbClr val="7030A0"/>
                </a:solidFill>
              </a:rPr>
              <a:t>English </a:t>
            </a:r>
            <a:r>
              <a:rPr lang="en-US" altLang="zh-CN" sz="2800" dirty="0">
                <a:solidFill>
                  <a:srgbClr val="7030A0"/>
                </a:solidFill>
              </a:rPr>
              <a:t>for </a:t>
            </a:r>
            <a:r>
              <a:rPr lang="en-US" altLang="zh-CN" sz="2800" dirty="0" smtClean="0">
                <a:solidFill>
                  <a:srgbClr val="7030A0"/>
                </a:solidFill>
              </a:rPr>
              <a:t>Administration</a:t>
            </a:r>
            <a:r>
              <a:rPr lang="zh-CN" altLang="en-US" sz="2800" dirty="0" smtClean="0">
                <a:solidFill>
                  <a:srgbClr val="7030A0"/>
                </a:solidFill>
              </a:rPr>
              <a:t>（</a:t>
            </a:r>
            <a:r>
              <a:rPr lang="en-US" altLang="zh-CN" sz="2800" dirty="0" smtClean="0">
                <a:solidFill>
                  <a:srgbClr val="7030A0"/>
                </a:solidFill>
              </a:rPr>
              <a:t>3</a:t>
            </a:r>
            <a:r>
              <a:rPr lang="zh-CN" altLang="en-US" sz="2800" dirty="0" smtClean="0">
                <a:solidFill>
                  <a:srgbClr val="7030A0"/>
                </a:solidFill>
              </a:rPr>
              <a:t>）</a:t>
            </a:r>
            <a:r>
              <a:rPr lang="en-US" altLang="zh-CN" sz="2800" dirty="0" smtClean="0">
                <a:solidFill>
                  <a:srgbClr val="7030A0"/>
                </a:solidFill>
              </a:rPr>
              <a:t>  </a:t>
            </a:r>
            <a:r>
              <a:rPr lang="zh-CN" altLang="zh-CN" sz="2800" dirty="0" smtClean="0">
                <a:solidFill>
                  <a:srgbClr val="7030A0"/>
                </a:solidFill>
              </a:rPr>
              <a:t>管理英语</a:t>
            </a:r>
            <a:r>
              <a:rPr lang="en-US" altLang="zh-CN" sz="2800" dirty="0" smtClean="0">
                <a:solidFill>
                  <a:srgbClr val="7030A0"/>
                </a:solidFill>
              </a:rPr>
              <a:t>(3)</a:t>
            </a:r>
            <a:br>
              <a:rPr lang="en-US" altLang="zh-CN" sz="2800" dirty="0" smtClean="0">
                <a:solidFill>
                  <a:srgbClr val="7030A0"/>
                </a:solidFill>
              </a:rPr>
            </a:br>
            <a:r>
              <a:rPr lang="en-US" altLang="zh-CN" dirty="0" smtClean="0">
                <a:solidFill>
                  <a:srgbClr val="7030A0"/>
                </a:solidFill>
              </a:rPr>
              <a:t/>
            </a:r>
            <a:br>
              <a:rPr lang="en-US" altLang="zh-CN" dirty="0" smtClean="0">
                <a:solidFill>
                  <a:srgbClr val="7030A0"/>
                </a:solidFill>
              </a:rPr>
            </a:br>
            <a:r>
              <a:rPr lang="en-US" altLang="zh-CN" dirty="0" smtClean="0">
                <a:solidFill>
                  <a:srgbClr val="7030A0"/>
                </a:solidFill>
              </a:rPr>
              <a:t> </a:t>
            </a:r>
            <a:r>
              <a:rPr lang="zh-CN" altLang="en-US" sz="2800" dirty="0" smtClean="0">
                <a:solidFill>
                  <a:srgbClr val="7030A0"/>
                </a:solidFill>
                <a:latin typeface="隶书" panose="02010509060101010101" pitchFamily="49" charset="-122"/>
                <a:ea typeface="隶书" panose="02010509060101010101" pitchFamily="49" charset="-122"/>
              </a:rPr>
              <a:t>主讲人：陆 瑶   辽宁开放大学</a:t>
            </a:r>
            <a:r>
              <a:rPr lang="en-US" altLang="zh-CN" sz="2800" dirty="0" smtClean="0">
                <a:solidFill>
                  <a:srgbClr val="7030A0"/>
                </a:solidFill>
                <a:latin typeface="隶书" panose="02010509060101010101" pitchFamily="49" charset="-122"/>
                <a:ea typeface="隶书" panose="02010509060101010101" pitchFamily="49" charset="-122"/>
              </a:rPr>
              <a:t> </a:t>
            </a:r>
            <a:endParaRPr lang="zh-CN" altLang="en-US" sz="2800" dirty="0">
              <a:solidFill>
                <a:srgbClr val="7030A0"/>
              </a:solidFill>
              <a:latin typeface="隶书" panose="02010509060101010101" pitchFamily="49" charset="-122"/>
              <a:ea typeface="隶书" panose="02010509060101010101" pitchFamily="49" charset="-122"/>
            </a:endParaRPr>
          </a:p>
        </p:txBody>
      </p:sp>
      <p:pic>
        <p:nvPicPr>
          <p:cNvPr id="5" name="图片 4"/>
          <p:cNvPicPr>
            <a:picLocks noChangeAspect="1"/>
          </p:cNvPicPr>
          <p:nvPr/>
        </p:nvPicPr>
        <p:blipFill>
          <a:blip r:embed="rId2"/>
          <a:stretch>
            <a:fillRect/>
          </a:stretch>
        </p:blipFill>
        <p:spPr>
          <a:xfrm>
            <a:off x="150125" y="5363570"/>
            <a:ext cx="1555845" cy="1494430"/>
          </a:xfrm>
          <a:prstGeom prst="rect">
            <a:avLst/>
          </a:prstGeom>
        </p:spPr>
      </p:pic>
      <p:pic>
        <p:nvPicPr>
          <p:cNvPr id="3" name="图片 2"/>
          <p:cNvPicPr>
            <a:picLocks noChangeAspect="1"/>
          </p:cNvPicPr>
          <p:nvPr/>
        </p:nvPicPr>
        <p:blipFill>
          <a:blip r:embed="rId3"/>
          <a:stretch>
            <a:fillRect/>
          </a:stretch>
        </p:blipFill>
        <p:spPr>
          <a:xfrm>
            <a:off x="9826547" y="5711046"/>
            <a:ext cx="2365453" cy="963251"/>
          </a:xfrm>
          <a:prstGeom prst="rect">
            <a:avLst/>
          </a:prstGeom>
        </p:spPr>
      </p:pic>
      <p:sp>
        <p:nvSpPr>
          <p:cNvPr id="6" name="文本框 5"/>
          <p:cNvSpPr txBox="1"/>
          <p:nvPr/>
        </p:nvSpPr>
        <p:spPr>
          <a:xfrm>
            <a:off x="10358651" y="409433"/>
            <a:ext cx="1423788" cy="923330"/>
          </a:xfrm>
          <a:prstGeom prst="rect">
            <a:avLst/>
          </a:prstGeom>
          <a:noFill/>
        </p:spPr>
        <p:txBody>
          <a:bodyPr wrap="none" rtlCol="0">
            <a:spAutoFit/>
          </a:bodyPr>
          <a:lstStyle/>
          <a:p>
            <a:r>
              <a:rPr lang="en-US" altLang="zh-CN" dirty="0" smtClean="0">
                <a:solidFill>
                  <a:srgbClr val="FFCC00"/>
                </a:solidFill>
              </a:rPr>
              <a:t>    </a:t>
            </a:r>
            <a:r>
              <a:rPr lang="en-US" altLang="zh-CN" dirty="0" smtClean="0">
                <a:solidFill>
                  <a:srgbClr val="990099"/>
                </a:solidFill>
              </a:rPr>
              <a:t>Unit 6</a:t>
            </a:r>
          </a:p>
          <a:p>
            <a:r>
              <a:rPr lang="en-US" altLang="zh-CN" dirty="0" smtClean="0">
                <a:solidFill>
                  <a:srgbClr val="990099"/>
                </a:solidFill>
              </a:rPr>
              <a:t>Community </a:t>
            </a:r>
          </a:p>
          <a:p>
            <a:r>
              <a:rPr lang="en-US" altLang="zh-CN" dirty="0" smtClean="0">
                <a:solidFill>
                  <a:srgbClr val="990099"/>
                </a:solidFill>
              </a:rPr>
              <a:t>    Service</a:t>
            </a:r>
            <a:endParaRPr lang="zh-CN" altLang="en-US" dirty="0">
              <a:solidFill>
                <a:srgbClr val="990099"/>
              </a:solidFill>
            </a:endParaRPr>
          </a:p>
        </p:txBody>
      </p:sp>
      <p:pic>
        <p:nvPicPr>
          <p:cNvPr id="7" name="图片 6"/>
          <p:cNvPicPr>
            <a:picLocks noChangeAspect="1"/>
          </p:cNvPicPr>
          <p:nvPr/>
        </p:nvPicPr>
        <p:blipFill>
          <a:blip r:embed="rId4"/>
          <a:stretch>
            <a:fillRect/>
          </a:stretch>
        </p:blipFill>
        <p:spPr>
          <a:xfrm>
            <a:off x="9178360" y="3129566"/>
            <a:ext cx="1296374" cy="1977380"/>
          </a:xfrm>
          <a:prstGeom prst="rect">
            <a:avLst/>
          </a:prstGeom>
        </p:spPr>
      </p:pic>
    </p:spTree>
    <p:extLst>
      <p:ext uri="{BB962C8B-B14F-4D97-AF65-F5344CB8AC3E}">
        <p14:creationId xmlns:p14="http://schemas.microsoft.com/office/powerpoint/2010/main" val="20387760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93243" y="1271947"/>
            <a:ext cx="8596668" cy="3880773"/>
          </a:xfrm>
        </p:spPr>
        <p:txBody>
          <a:bodyPr/>
          <a:lstStyle/>
          <a:p>
            <a:r>
              <a:rPr lang="en-US" altLang="zh-CN" dirty="0">
                <a:solidFill>
                  <a:srgbClr val="FF0000"/>
                </a:solidFill>
              </a:rPr>
              <a:t>(</a:t>
            </a:r>
            <a:r>
              <a:rPr lang="zh-CN" altLang="en-US" dirty="0">
                <a:solidFill>
                  <a:srgbClr val="FF0000"/>
                </a:solidFill>
              </a:rPr>
              <a:t>一</a:t>
            </a:r>
            <a:r>
              <a:rPr lang="en-US" altLang="zh-CN" dirty="0">
                <a:solidFill>
                  <a:srgbClr val="FF0000"/>
                </a:solidFill>
              </a:rPr>
              <a:t>) Perform</a:t>
            </a:r>
          </a:p>
          <a:p>
            <a:r>
              <a:rPr lang="en-US" altLang="zh-CN" dirty="0"/>
              <a:t>    </a:t>
            </a:r>
            <a:r>
              <a:rPr lang="en-US" altLang="zh-CN" dirty="0" err="1"/>
              <a:t>vt.</a:t>
            </a:r>
            <a:r>
              <a:rPr lang="en-US" altLang="zh-CN" dirty="0"/>
              <a:t>&amp; vi. </a:t>
            </a:r>
            <a:r>
              <a:rPr lang="zh-CN" altLang="en-US" dirty="0"/>
              <a:t>执行；履行；表演；扮演</a:t>
            </a:r>
          </a:p>
          <a:p>
            <a:r>
              <a:rPr lang="en-US" altLang="zh-CN" dirty="0" err="1"/>
              <a:t>vt.</a:t>
            </a:r>
            <a:r>
              <a:rPr lang="en-US" altLang="zh-CN" dirty="0"/>
              <a:t> </a:t>
            </a:r>
            <a:r>
              <a:rPr lang="zh-CN" altLang="en-US" dirty="0"/>
              <a:t>工作；做；进行；完成      </a:t>
            </a:r>
            <a:r>
              <a:rPr lang="en-US" altLang="zh-CN" dirty="0"/>
              <a:t>vi. </a:t>
            </a:r>
            <a:r>
              <a:rPr lang="zh-CN" altLang="en-US" dirty="0"/>
              <a:t>运行，表现；（驯兽）玩把戏；</a:t>
            </a:r>
          </a:p>
          <a:p>
            <a:r>
              <a:rPr lang="en-US" altLang="zh-CN" dirty="0"/>
              <a:t>1.He not only promised, but performed.</a:t>
            </a:r>
            <a:r>
              <a:rPr lang="zh-CN" altLang="en-US" dirty="0"/>
              <a:t>他不仅许下诺言</a:t>
            </a:r>
            <a:r>
              <a:rPr lang="en-US" altLang="zh-CN" dirty="0"/>
              <a:t>,</a:t>
            </a:r>
            <a:r>
              <a:rPr lang="zh-CN" altLang="en-US" dirty="0"/>
              <a:t>而且做到了。</a:t>
            </a:r>
          </a:p>
          <a:p>
            <a:r>
              <a:rPr lang="en-US" altLang="zh-CN" dirty="0"/>
              <a:t>2.Although she had never been interviewed on TV before, she performed well.</a:t>
            </a:r>
            <a:r>
              <a:rPr lang="zh-CN" altLang="en-US" dirty="0"/>
              <a:t>尽管她以前从未接受过电视采访</a:t>
            </a:r>
            <a:r>
              <a:rPr lang="en-US" altLang="zh-CN" dirty="0"/>
              <a:t>,</a:t>
            </a:r>
            <a:r>
              <a:rPr lang="zh-CN" altLang="en-US" dirty="0"/>
              <a:t>但却表现得十分自然。</a:t>
            </a:r>
          </a:p>
          <a:p>
            <a:r>
              <a:rPr lang="en-US" altLang="zh-CN" dirty="0"/>
              <a:t>3.He always performs his duties faithfully.</a:t>
            </a:r>
            <a:r>
              <a:rPr lang="zh-CN" altLang="en-US" dirty="0"/>
              <a:t>他一贯忠实履行自己的职责。</a:t>
            </a:r>
          </a:p>
          <a:p>
            <a:r>
              <a:rPr lang="en-US" altLang="zh-CN" dirty="0"/>
              <a:t>4. They performed a dance for the children.</a:t>
            </a:r>
            <a:r>
              <a:rPr lang="zh-CN" altLang="en-US" dirty="0"/>
              <a:t>他们为儿童表演了一个舞蹈。</a:t>
            </a:r>
          </a:p>
          <a:p>
            <a:endParaRPr lang="zh-CN" altLang="en-US" dirty="0"/>
          </a:p>
        </p:txBody>
      </p:sp>
    </p:spTree>
    <p:extLst>
      <p:ext uri="{BB962C8B-B14F-4D97-AF65-F5344CB8AC3E}">
        <p14:creationId xmlns:p14="http://schemas.microsoft.com/office/powerpoint/2010/main" val="56790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93243" y="206062"/>
            <a:ext cx="8596668" cy="6336405"/>
          </a:xfrm>
        </p:spPr>
        <p:txBody>
          <a:bodyPr>
            <a:normAutofit fontScale="92500" lnSpcReduction="10000"/>
          </a:bodyPr>
          <a:lstStyle/>
          <a:p>
            <a:r>
              <a:rPr lang="zh-CN" altLang="zh-CN" dirty="0">
                <a:solidFill>
                  <a:srgbClr val="FF0000"/>
                </a:solidFill>
              </a:rPr>
              <a:t>（二）</a:t>
            </a:r>
            <a:r>
              <a:rPr lang="en-US" altLang="zh-CN" dirty="0">
                <a:solidFill>
                  <a:srgbClr val="FF0000"/>
                </a:solidFill>
              </a:rPr>
              <a:t>Benefit</a:t>
            </a:r>
            <a:endParaRPr lang="zh-CN" altLang="zh-CN" dirty="0">
              <a:solidFill>
                <a:srgbClr val="FF0000"/>
              </a:solidFill>
            </a:endParaRPr>
          </a:p>
          <a:p>
            <a:r>
              <a:rPr lang="en-US" altLang="zh-CN" dirty="0"/>
              <a:t>*  benefit </a:t>
            </a:r>
            <a:r>
              <a:rPr lang="zh-CN" altLang="zh-CN" dirty="0"/>
              <a:t>的用法总结：</a:t>
            </a:r>
          </a:p>
          <a:p>
            <a:r>
              <a:rPr lang="en-US" altLang="zh-CN" dirty="0"/>
              <a:t>v. (</a:t>
            </a:r>
            <a:r>
              <a:rPr lang="zh-CN" altLang="zh-CN" dirty="0"/>
              <a:t>动词</a:t>
            </a:r>
            <a:r>
              <a:rPr lang="en-US" altLang="zh-CN" dirty="0"/>
              <a:t>)benefit</a:t>
            </a:r>
            <a:r>
              <a:rPr lang="zh-CN" altLang="zh-CN" dirty="0"/>
              <a:t>的基本意思是“受益”用作不及物动词时</a:t>
            </a:r>
            <a:r>
              <a:rPr lang="en-US" altLang="zh-CN" dirty="0"/>
              <a:t>,</a:t>
            </a:r>
            <a:r>
              <a:rPr lang="zh-CN" altLang="zh-CN" dirty="0"/>
              <a:t>意思是“得益”</a:t>
            </a:r>
            <a:r>
              <a:rPr lang="en-US" altLang="zh-CN" dirty="0"/>
              <a:t>; </a:t>
            </a:r>
            <a:r>
              <a:rPr lang="zh-CN" altLang="zh-CN" dirty="0"/>
              <a:t>用作及物动词时</a:t>
            </a:r>
            <a:r>
              <a:rPr lang="en-US" altLang="zh-CN" dirty="0"/>
              <a:t>,</a:t>
            </a:r>
            <a:r>
              <a:rPr lang="zh-CN" altLang="zh-CN" dirty="0"/>
              <a:t>意思是“有益于”。</a:t>
            </a:r>
          </a:p>
          <a:p>
            <a:r>
              <a:rPr lang="en-US" altLang="zh-CN" dirty="0"/>
              <a:t> </a:t>
            </a:r>
            <a:endParaRPr lang="zh-CN" altLang="zh-CN" dirty="0"/>
          </a:p>
          <a:p>
            <a:pPr lvl="0"/>
            <a:r>
              <a:rPr lang="en-US" altLang="zh-CN" dirty="0"/>
              <a:t>benefit</a:t>
            </a:r>
            <a:r>
              <a:rPr lang="zh-CN" altLang="zh-CN" dirty="0"/>
              <a:t>常与介词</a:t>
            </a:r>
            <a:r>
              <a:rPr lang="en-US" altLang="zh-CN" dirty="0"/>
              <a:t>from</a:t>
            </a:r>
            <a:r>
              <a:rPr lang="zh-CN" altLang="zh-CN" dirty="0"/>
              <a:t>或</a:t>
            </a:r>
            <a:r>
              <a:rPr lang="en-US" altLang="zh-CN" dirty="0"/>
              <a:t>by</a:t>
            </a:r>
            <a:r>
              <a:rPr lang="zh-CN" altLang="zh-CN" dirty="0"/>
              <a:t>连用</a:t>
            </a:r>
            <a:r>
              <a:rPr lang="en-US" altLang="zh-CN" dirty="0"/>
              <a:t>,</a:t>
            </a:r>
            <a:r>
              <a:rPr lang="zh-CN" altLang="zh-CN" dirty="0"/>
              <a:t>表示“从中受益”。</a:t>
            </a:r>
            <a:r>
              <a:rPr lang="en-US" altLang="zh-CN" dirty="0"/>
              <a:t>n. (</a:t>
            </a:r>
            <a:r>
              <a:rPr lang="zh-CN" altLang="zh-CN" dirty="0"/>
              <a:t>名词</a:t>
            </a:r>
            <a:r>
              <a:rPr lang="en-US" altLang="zh-CN" dirty="0"/>
              <a:t>)</a:t>
            </a:r>
            <a:endParaRPr lang="zh-CN" altLang="zh-CN" dirty="0"/>
          </a:p>
          <a:p>
            <a:r>
              <a:rPr lang="zh-CN" altLang="zh-CN" dirty="0"/>
              <a:t>用作名词</a:t>
            </a:r>
            <a:r>
              <a:rPr lang="en-US" altLang="zh-CN" dirty="0"/>
              <a:t> (n.)</a:t>
            </a:r>
            <a:endParaRPr lang="zh-CN" altLang="zh-CN" dirty="0"/>
          </a:p>
          <a:p>
            <a:r>
              <a:rPr lang="en-US" altLang="zh-CN" dirty="0"/>
              <a:t>1</a:t>
            </a:r>
            <a:r>
              <a:rPr lang="zh-CN" altLang="zh-CN" dirty="0"/>
              <a:t>、</a:t>
            </a:r>
            <a:r>
              <a:rPr lang="en-US" altLang="zh-CN" dirty="0"/>
              <a:t>It was for the benefit of your company that we did that.</a:t>
            </a:r>
            <a:endParaRPr lang="zh-CN" altLang="zh-CN" dirty="0"/>
          </a:p>
          <a:p>
            <a:r>
              <a:rPr lang="zh-CN" altLang="zh-CN" dirty="0"/>
              <a:t>我们这样做都是为了你们公司的利益。</a:t>
            </a:r>
          </a:p>
          <a:p>
            <a:r>
              <a:rPr lang="en-US" altLang="zh-CN" dirty="0"/>
              <a:t>2</a:t>
            </a:r>
            <a:r>
              <a:rPr lang="zh-CN" altLang="zh-CN" dirty="0"/>
              <a:t>、</a:t>
            </a:r>
            <a:r>
              <a:rPr lang="en-US" altLang="zh-CN" dirty="0"/>
              <a:t>It was achieved with the benefit of modern technology.</a:t>
            </a:r>
            <a:endParaRPr lang="zh-CN" altLang="zh-CN" dirty="0"/>
          </a:p>
          <a:p>
            <a:r>
              <a:rPr lang="zh-CN" altLang="zh-CN" dirty="0"/>
              <a:t>借助现代技术</a:t>
            </a:r>
            <a:r>
              <a:rPr lang="en-US" altLang="zh-CN" dirty="0"/>
              <a:t>,</a:t>
            </a:r>
            <a:r>
              <a:rPr lang="zh-CN" altLang="zh-CN" dirty="0"/>
              <a:t>这个目标已经达到。</a:t>
            </a:r>
          </a:p>
          <a:p>
            <a:r>
              <a:rPr lang="en-US" altLang="zh-CN" dirty="0"/>
              <a:t> </a:t>
            </a:r>
            <a:endParaRPr lang="zh-CN" altLang="zh-CN" dirty="0"/>
          </a:p>
          <a:p>
            <a:r>
              <a:rPr lang="zh-CN" altLang="zh-CN" dirty="0"/>
              <a:t>用作及物动词</a:t>
            </a:r>
            <a:r>
              <a:rPr lang="en-US" altLang="zh-CN" dirty="0"/>
              <a:t> (</a:t>
            </a:r>
            <a:r>
              <a:rPr lang="en-US" altLang="zh-CN" dirty="0" err="1"/>
              <a:t>vt.</a:t>
            </a:r>
            <a:r>
              <a:rPr lang="en-US" altLang="zh-CN" dirty="0"/>
              <a:t>)</a:t>
            </a:r>
            <a:endParaRPr lang="zh-CN" altLang="zh-CN" dirty="0"/>
          </a:p>
          <a:p>
            <a:r>
              <a:rPr lang="en-US" altLang="zh-CN" dirty="0"/>
              <a:t>1</a:t>
            </a:r>
            <a:r>
              <a:rPr lang="zh-CN" altLang="zh-CN" dirty="0"/>
              <a:t>、</a:t>
            </a:r>
            <a:r>
              <a:rPr lang="en-US" altLang="zh-CN" dirty="0"/>
              <a:t>The new hospital will benefit the entire community.</a:t>
            </a:r>
            <a:endParaRPr lang="zh-CN" altLang="zh-CN" dirty="0"/>
          </a:p>
          <a:p>
            <a:r>
              <a:rPr lang="zh-CN" altLang="zh-CN" dirty="0"/>
              <a:t>新医院将有益于整个社区。</a:t>
            </a:r>
          </a:p>
          <a:p>
            <a:r>
              <a:rPr lang="en-US" altLang="zh-CN" dirty="0"/>
              <a:t>2</a:t>
            </a:r>
            <a:r>
              <a:rPr lang="zh-CN" altLang="zh-CN" dirty="0"/>
              <a:t>、</a:t>
            </a:r>
            <a:r>
              <a:rPr lang="en-US" altLang="zh-CN" dirty="0"/>
              <a:t>A large number of students will benefit from the new teaching method.</a:t>
            </a:r>
            <a:endParaRPr lang="zh-CN" altLang="zh-CN" dirty="0"/>
          </a:p>
          <a:p>
            <a:r>
              <a:rPr lang="zh-CN" altLang="zh-CN" dirty="0"/>
              <a:t>多数学生将从这个新的教学方法中得益。</a:t>
            </a:r>
          </a:p>
        </p:txBody>
      </p:sp>
    </p:spTree>
    <p:extLst>
      <p:ext uri="{BB962C8B-B14F-4D97-AF65-F5344CB8AC3E}">
        <p14:creationId xmlns:p14="http://schemas.microsoft.com/office/powerpoint/2010/main" val="1657749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93243" y="206062"/>
            <a:ext cx="8596668" cy="6336405"/>
          </a:xfrm>
        </p:spPr>
        <p:txBody>
          <a:bodyPr>
            <a:normAutofit/>
          </a:bodyPr>
          <a:lstStyle/>
          <a:p>
            <a:r>
              <a:rPr lang="zh-CN" altLang="en-US" dirty="0">
                <a:solidFill>
                  <a:srgbClr val="FF0000"/>
                </a:solidFill>
              </a:rPr>
              <a:t>（三）</a:t>
            </a:r>
            <a:r>
              <a:rPr lang="en-US" altLang="zh-CN" dirty="0">
                <a:solidFill>
                  <a:srgbClr val="FF0000"/>
                </a:solidFill>
              </a:rPr>
              <a:t>Provide</a:t>
            </a:r>
          </a:p>
          <a:p>
            <a:r>
              <a:rPr lang="en-US" altLang="zh-CN" dirty="0">
                <a:solidFill>
                  <a:srgbClr val="FF0000"/>
                </a:solidFill>
              </a:rPr>
              <a:t> </a:t>
            </a:r>
            <a:r>
              <a:rPr lang="en-US" altLang="zh-CN" dirty="0">
                <a:solidFill>
                  <a:srgbClr val="990099"/>
                </a:solidFill>
              </a:rPr>
              <a:t>1.provide </a:t>
            </a:r>
            <a:r>
              <a:rPr lang="en-US" altLang="zh-CN" dirty="0" err="1">
                <a:solidFill>
                  <a:srgbClr val="990099"/>
                </a:solidFill>
              </a:rPr>
              <a:t>sth</a:t>
            </a:r>
            <a:r>
              <a:rPr lang="en-US" altLang="zh-CN" dirty="0">
                <a:solidFill>
                  <a:srgbClr val="990099"/>
                </a:solidFill>
              </a:rPr>
              <a:t> for </a:t>
            </a:r>
            <a:r>
              <a:rPr lang="en-US" altLang="zh-CN" dirty="0" err="1">
                <a:solidFill>
                  <a:srgbClr val="990099"/>
                </a:solidFill>
              </a:rPr>
              <a:t>sb</a:t>
            </a:r>
            <a:r>
              <a:rPr lang="en-US" altLang="zh-CN" dirty="0">
                <a:solidFill>
                  <a:srgbClr val="990099"/>
                </a:solidFill>
              </a:rPr>
              <a:t> </a:t>
            </a:r>
            <a:r>
              <a:rPr lang="zh-CN" altLang="en-US" dirty="0">
                <a:solidFill>
                  <a:srgbClr val="990099"/>
                </a:solidFill>
              </a:rPr>
              <a:t>为某人准备某物</a:t>
            </a:r>
          </a:p>
          <a:p>
            <a:r>
              <a:rPr lang="en-US" altLang="zh-CN" dirty="0">
                <a:solidFill>
                  <a:srgbClr val="990099"/>
                </a:solidFill>
              </a:rPr>
              <a:t>2.provide </a:t>
            </a:r>
            <a:r>
              <a:rPr lang="en-US" altLang="zh-CN" dirty="0" err="1">
                <a:solidFill>
                  <a:srgbClr val="990099"/>
                </a:solidFill>
              </a:rPr>
              <a:t>sb</a:t>
            </a:r>
            <a:r>
              <a:rPr lang="en-US" altLang="zh-CN" dirty="0">
                <a:solidFill>
                  <a:srgbClr val="990099"/>
                </a:solidFill>
              </a:rPr>
              <a:t> with </a:t>
            </a:r>
            <a:r>
              <a:rPr lang="en-US" altLang="zh-CN" dirty="0" err="1">
                <a:solidFill>
                  <a:srgbClr val="990099"/>
                </a:solidFill>
              </a:rPr>
              <a:t>sth</a:t>
            </a:r>
            <a:r>
              <a:rPr lang="en-US" altLang="zh-CN" dirty="0">
                <a:solidFill>
                  <a:srgbClr val="990099"/>
                </a:solidFill>
              </a:rPr>
              <a:t> </a:t>
            </a:r>
            <a:r>
              <a:rPr lang="zh-CN" altLang="en-US" dirty="0">
                <a:solidFill>
                  <a:srgbClr val="990099"/>
                </a:solidFill>
              </a:rPr>
              <a:t>意思和第一个相同，宾语换了一下</a:t>
            </a:r>
          </a:p>
          <a:p>
            <a:r>
              <a:rPr lang="en-US" altLang="zh-CN" dirty="0">
                <a:solidFill>
                  <a:srgbClr val="990099"/>
                </a:solidFill>
              </a:rPr>
              <a:t>3.provide against </a:t>
            </a:r>
            <a:r>
              <a:rPr lang="zh-CN" altLang="en-US" dirty="0">
                <a:solidFill>
                  <a:srgbClr val="990099"/>
                </a:solidFill>
              </a:rPr>
              <a:t>准备以防（不测）发生</a:t>
            </a:r>
          </a:p>
          <a:p>
            <a:r>
              <a:rPr lang="en-US" altLang="zh-CN" dirty="0">
                <a:solidFill>
                  <a:srgbClr val="990099"/>
                </a:solidFill>
              </a:rPr>
              <a:t>4.provide for </a:t>
            </a:r>
            <a:r>
              <a:rPr lang="zh-CN" altLang="en-US" dirty="0">
                <a:solidFill>
                  <a:srgbClr val="990099"/>
                </a:solidFill>
              </a:rPr>
              <a:t>为</a:t>
            </a:r>
            <a:r>
              <a:rPr lang="en-US" altLang="zh-CN" dirty="0">
                <a:solidFill>
                  <a:srgbClr val="990099"/>
                </a:solidFill>
              </a:rPr>
              <a:t>…</a:t>
            </a:r>
            <a:r>
              <a:rPr lang="zh-CN" altLang="en-US" dirty="0">
                <a:solidFill>
                  <a:srgbClr val="990099"/>
                </a:solidFill>
              </a:rPr>
              <a:t>提供，准备以防</a:t>
            </a:r>
            <a:r>
              <a:rPr lang="en-US" altLang="zh-CN" dirty="0">
                <a:solidFill>
                  <a:srgbClr val="990099"/>
                </a:solidFill>
              </a:rPr>
              <a:t>…</a:t>
            </a:r>
          </a:p>
          <a:p>
            <a:r>
              <a:rPr lang="zh-CN" altLang="en-US" dirty="0">
                <a:solidFill>
                  <a:srgbClr val="990099"/>
                </a:solidFill>
              </a:rPr>
              <a:t>例句</a:t>
            </a:r>
          </a:p>
          <a:p>
            <a:r>
              <a:rPr lang="en-US" altLang="zh-CN" dirty="0">
                <a:solidFill>
                  <a:srgbClr val="990099"/>
                </a:solidFill>
              </a:rPr>
              <a:t>1.Many hands provide great strength.</a:t>
            </a:r>
          </a:p>
          <a:p>
            <a:r>
              <a:rPr lang="zh-CN" altLang="en-US" dirty="0">
                <a:solidFill>
                  <a:srgbClr val="990099"/>
                </a:solidFill>
              </a:rPr>
              <a:t>人多力量大。</a:t>
            </a:r>
          </a:p>
          <a:p>
            <a:r>
              <a:rPr lang="en-US" altLang="zh-CN" dirty="0">
                <a:solidFill>
                  <a:srgbClr val="990099"/>
                </a:solidFill>
              </a:rPr>
              <a:t>2.Let us hope his research will provide the evidence we need.</a:t>
            </a:r>
          </a:p>
          <a:p>
            <a:r>
              <a:rPr lang="zh-CN" altLang="en-US" dirty="0">
                <a:solidFill>
                  <a:srgbClr val="990099"/>
                </a:solidFill>
              </a:rPr>
              <a:t>但愿他作的研究能提供我们所需要的证据。</a:t>
            </a:r>
          </a:p>
          <a:p>
            <a:r>
              <a:rPr lang="en-US" altLang="zh-CN" dirty="0">
                <a:solidFill>
                  <a:srgbClr val="990099"/>
                </a:solidFill>
              </a:rPr>
              <a:t>3.Westminster Abbey towering in the distance there provides a fascinating view.</a:t>
            </a:r>
          </a:p>
          <a:p>
            <a:r>
              <a:rPr lang="zh-CN" altLang="en-US" dirty="0">
                <a:solidFill>
                  <a:srgbClr val="990099"/>
                </a:solidFill>
              </a:rPr>
              <a:t>矗立在远处的威斯敏斯特大教堂构成了一道迷人的景色。</a:t>
            </a:r>
          </a:p>
        </p:txBody>
      </p:sp>
    </p:spTree>
    <p:extLst>
      <p:ext uri="{BB962C8B-B14F-4D97-AF65-F5344CB8AC3E}">
        <p14:creationId xmlns:p14="http://schemas.microsoft.com/office/powerpoint/2010/main" val="842182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86426" y="1558345"/>
            <a:ext cx="8131816" cy="3863662"/>
          </a:xfrm>
        </p:spPr>
        <p:txBody>
          <a:bodyPr>
            <a:normAutofit/>
          </a:bodyPr>
          <a:lstStyle/>
          <a:p>
            <a:r>
              <a:rPr lang="zh-CN" altLang="en-US" dirty="0">
                <a:solidFill>
                  <a:srgbClr val="FF0000"/>
                </a:solidFill>
              </a:rPr>
              <a:t>（四）</a:t>
            </a:r>
            <a:r>
              <a:rPr lang="en-US" altLang="zh-CN" dirty="0">
                <a:solidFill>
                  <a:srgbClr val="FF0000"/>
                </a:solidFill>
              </a:rPr>
              <a:t>Meet the requirements: </a:t>
            </a:r>
            <a:r>
              <a:rPr lang="zh-CN" altLang="en-US" dirty="0">
                <a:solidFill>
                  <a:srgbClr val="FF0000"/>
                </a:solidFill>
              </a:rPr>
              <a:t>符合要求</a:t>
            </a:r>
          </a:p>
          <a:p>
            <a:r>
              <a:rPr lang="en-US" altLang="zh-CN" dirty="0">
                <a:solidFill>
                  <a:srgbClr val="990099"/>
                </a:solidFill>
              </a:rPr>
              <a:t>1.To meet the requirements of the project I need several changes to be made to the way the Booking Part of the system works.</a:t>
            </a:r>
          </a:p>
          <a:p>
            <a:r>
              <a:rPr lang="zh-CN" altLang="en-US" dirty="0">
                <a:solidFill>
                  <a:srgbClr val="990099"/>
                </a:solidFill>
              </a:rPr>
              <a:t>为了满足该项目的一些改变的，我需要的方式作出了系统的部分工程预定的要求。</a:t>
            </a:r>
          </a:p>
          <a:p>
            <a:r>
              <a:rPr lang="en-US" altLang="zh-CN" dirty="0">
                <a:solidFill>
                  <a:srgbClr val="990099"/>
                </a:solidFill>
              </a:rPr>
              <a:t>www.faqfreelancer.com</a:t>
            </a:r>
          </a:p>
          <a:p>
            <a:r>
              <a:rPr lang="en-US" altLang="zh-CN" dirty="0">
                <a:solidFill>
                  <a:srgbClr val="990099"/>
                </a:solidFill>
              </a:rPr>
              <a:t>2. Use a custom binding when one of the system- provided bindings does not meet the requirements of your service . </a:t>
            </a:r>
            <a:r>
              <a:rPr lang="zh-CN" altLang="en-US" dirty="0">
                <a:solidFill>
                  <a:srgbClr val="990099"/>
                </a:solidFill>
              </a:rPr>
              <a:t>当系统提供的某个绑定不符合服务要求时，应使用自定义绑定。</a:t>
            </a:r>
          </a:p>
          <a:p>
            <a:endParaRPr lang="zh-CN" altLang="en-US" dirty="0">
              <a:solidFill>
                <a:srgbClr val="990099"/>
              </a:solidFill>
            </a:endParaRPr>
          </a:p>
        </p:txBody>
      </p:sp>
    </p:spTree>
    <p:extLst>
      <p:ext uri="{BB962C8B-B14F-4D97-AF65-F5344CB8AC3E}">
        <p14:creationId xmlns:p14="http://schemas.microsoft.com/office/powerpoint/2010/main" val="423075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a:xfrm>
            <a:off x="1589919" y="983234"/>
            <a:ext cx="8611826" cy="658209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ts val="2600"/>
              </a:lnSpc>
            </a:pPr>
            <a:r>
              <a:rPr lang="zh-CN" altLang="en-US" dirty="0">
                <a:solidFill>
                  <a:srgbClr val="FF0000"/>
                </a:solidFill>
                <a:latin typeface="+mn-ea"/>
              </a:rPr>
              <a:t>（</a:t>
            </a:r>
            <a:r>
              <a:rPr lang="en-US" altLang="zh-CN" dirty="0">
                <a:solidFill>
                  <a:srgbClr val="FF0000"/>
                </a:solidFill>
                <a:latin typeface="+mn-ea"/>
              </a:rPr>
              <a:t>3</a:t>
            </a:r>
            <a:r>
              <a:rPr lang="zh-CN" altLang="en-US" dirty="0">
                <a:solidFill>
                  <a:srgbClr val="FF0000"/>
                </a:solidFill>
                <a:latin typeface="+mn-ea"/>
              </a:rPr>
              <a:t>）</a:t>
            </a:r>
            <a:r>
              <a:rPr lang="en-US" altLang="zh-CN" dirty="0">
                <a:solidFill>
                  <a:srgbClr val="FF0000"/>
                </a:solidFill>
                <a:latin typeface="+mn-ea"/>
              </a:rPr>
              <a:t>Post-reading</a:t>
            </a:r>
            <a:r>
              <a:rPr lang="zh-CN" altLang="en-US" dirty="0">
                <a:solidFill>
                  <a:srgbClr val="FF0000"/>
                </a:solidFill>
                <a:latin typeface="+mn-ea"/>
              </a:rPr>
              <a:t>融入思政素材 </a:t>
            </a:r>
            <a:r>
              <a:rPr lang="en-US" altLang="zh-CN" dirty="0">
                <a:solidFill>
                  <a:srgbClr val="FF0000"/>
                </a:solidFill>
                <a:latin typeface="+mn-ea"/>
              </a:rPr>
              <a:t>(brain storming )</a:t>
            </a:r>
          </a:p>
          <a:p>
            <a:pPr marL="0" indent="0">
              <a:lnSpc>
                <a:spcPts val="2600"/>
              </a:lnSpc>
              <a:buNone/>
            </a:pPr>
            <a:r>
              <a:rPr lang="zh-CN" altLang="en-US" dirty="0">
                <a:solidFill>
                  <a:srgbClr val="4F2171"/>
                </a:solidFill>
                <a:latin typeface="+mn-ea"/>
              </a:rPr>
              <a:t> </a:t>
            </a:r>
            <a:r>
              <a:rPr lang="zh-CN" altLang="en-US" dirty="0" smtClean="0">
                <a:solidFill>
                  <a:srgbClr val="4F2171"/>
                </a:solidFill>
                <a:latin typeface="+mn-ea"/>
              </a:rPr>
              <a:t>    首先</a:t>
            </a:r>
            <a:r>
              <a:rPr lang="zh-CN" altLang="en-US" dirty="0">
                <a:solidFill>
                  <a:srgbClr val="4F2171"/>
                </a:solidFill>
                <a:latin typeface="+mn-ea"/>
              </a:rPr>
              <a:t>，由国外的健康医疗体制引导学生展开</a:t>
            </a:r>
            <a:r>
              <a:rPr lang="zh-CN" altLang="en-US" dirty="0" smtClean="0">
                <a:solidFill>
                  <a:srgbClr val="4F2171"/>
                </a:solidFill>
                <a:latin typeface="+mn-ea"/>
              </a:rPr>
              <a:t>论述，</a:t>
            </a:r>
            <a:r>
              <a:rPr lang="en-US" altLang="zh-CN" dirty="0" smtClean="0">
                <a:solidFill>
                  <a:srgbClr val="4F2171"/>
                </a:solidFill>
                <a:latin typeface="+mn-ea"/>
              </a:rPr>
              <a:t>    </a:t>
            </a:r>
          </a:p>
          <a:p>
            <a:pPr marL="0" indent="0">
              <a:lnSpc>
                <a:spcPts val="2600"/>
              </a:lnSpc>
              <a:buNone/>
            </a:pPr>
            <a:r>
              <a:rPr lang="zh-CN" altLang="en-US" dirty="0" smtClean="0">
                <a:solidFill>
                  <a:srgbClr val="4F2171"/>
                </a:solidFill>
                <a:latin typeface="+mn-ea"/>
              </a:rPr>
              <a:t>      课</a:t>
            </a:r>
            <a:r>
              <a:rPr lang="zh-CN" altLang="en-US" dirty="0">
                <a:solidFill>
                  <a:srgbClr val="4F2171"/>
                </a:solidFill>
                <a:latin typeface="+mn-ea"/>
              </a:rPr>
              <a:t>前已推送过</a:t>
            </a:r>
            <a:r>
              <a:rPr lang="zh-CN" altLang="en-US" dirty="0" smtClean="0">
                <a:solidFill>
                  <a:srgbClr val="4F2171"/>
                </a:solidFill>
                <a:latin typeface="+mn-ea"/>
              </a:rPr>
              <a:t>思考题，学生已经做了准备：思考题如下：</a:t>
            </a:r>
            <a:endParaRPr lang="zh-CN" altLang="en-US" dirty="0">
              <a:solidFill>
                <a:srgbClr val="4F2171"/>
              </a:solidFill>
              <a:latin typeface="+mn-ea"/>
            </a:endParaRPr>
          </a:p>
          <a:p>
            <a:pPr>
              <a:lnSpc>
                <a:spcPts val="2600"/>
              </a:lnSpc>
            </a:pPr>
            <a:r>
              <a:rPr lang="en-US" altLang="zh-CN" dirty="0" smtClean="0">
                <a:solidFill>
                  <a:srgbClr val="4F2171"/>
                </a:solidFill>
                <a:latin typeface="+mn-ea"/>
              </a:rPr>
              <a:t>1. What’s </a:t>
            </a:r>
            <a:r>
              <a:rPr lang="en-US" altLang="zh-CN" dirty="0">
                <a:solidFill>
                  <a:srgbClr val="4F2171"/>
                </a:solidFill>
                <a:latin typeface="+mn-ea"/>
              </a:rPr>
              <a:t>the difference between health </a:t>
            </a:r>
            <a:r>
              <a:rPr lang="en-US" altLang="zh-CN" dirty="0" smtClean="0">
                <a:solidFill>
                  <a:srgbClr val="4F2171"/>
                </a:solidFill>
                <a:latin typeface="+mn-ea"/>
              </a:rPr>
              <a:t>care system </a:t>
            </a:r>
            <a:r>
              <a:rPr lang="en-US" altLang="zh-CN" dirty="0">
                <a:solidFill>
                  <a:srgbClr val="4F2171"/>
                </a:solidFill>
                <a:latin typeface="+mn-ea"/>
              </a:rPr>
              <a:t>in China and in America? </a:t>
            </a:r>
            <a:endParaRPr lang="en-US" altLang="zh-CN" dirty="0" smtClean="0">
              <a:solidFill>
                <a:srgbClr val="4F2171"/>
              </a:solidFill>
              <a:latin typeface="+mn-ea"/>
            </a:endParaRPr>
          </a:p>
          <a:p>
            <a:pPr marL="0" indent="0">
              <a:lnSpc>
                <a:spcPts val="2600"/>
              </a:lnSpc>
              <a:buNone/>
            </a:pPr>
            <a:r>
              <a:rPr lang="en-US" altLang="zh-CN" dirty="0">
                <a:solidFill>
                  <a:srgbClr val="4F2171"/>
                </a:solidFill>
                <a:latin typeface="+mn-ea"/>
              </a:rPr>
              <a:t> </a:t>
            </a:r>
            <a:r>
              <a:rPr lang="en-US" altLang="zh-CN" dirty="0" smtClean="0">
                <a:solidFill>
                  <a:srgbClr val="4F2171"/>
                </a:solidFill>
                <a:latin typeface="+mn-ea"/>
              </a:rPr>
              <a:t>         </a:t>
            </a:r>
            <a:r>
              <a:rPr lang="zh-CN" altLang="en-US" dirty="0" smtClean="0">
                <a:solidFill>
                  <a:srgbClr val="00B050"/>
                </a:solidFill>
                <a:latin typeface="+mn-ea"/>
              </a:rPr>
              <a:t>中国</a:t>
            </a:r>
            <a:r>
              <a:rPr lang="zh-CN" altLang="en-US" dirty="0">
                <a:solidFill>
                  <a:srgbClr val="00B050"/>
                </a:solidFill>
                <a:latin typeface="+mn-ea"/>
              </a:rPr>
              <a:t>与美国的健康医疗措施有什么不同？</a:t>
            </a:r>
            <a:r>
              <a:rPr lang="en-US" altLang="zh-CN" dirty="0" err="1" smtClean="0">
                <a:solidFill>
                  <a:srgbClr val="4F2171"/>
                </a:solidFill>
                <a:latin typeface="+mn-ea"/>
              </a:rPr>
              <a:t>Ss’Presentation</a:t>
            </a:r>
            <a:endParaRPr lang="zh-CN" altLang="en-US" dirty="0">
              <a:solidFill>
                <a:srgbClr val="4F2171"/>
              </a:solidFill>
              <a:latin typeface="+mn-ea"/>
            </a:endParaRPr>
          </a:p>
          <a:p>
            <a:pPr>
              <a:lnSpc>
                <a:spcPts val="2600"/>
              </a:lnSpc>
            </a:pPr>
            <a:r>
              <a:rPr lang="en-US" altLang="zh-CN" dirty="0" smtClean="0">
                <a:solidFill>
                  <a:srgbClr val="4F2171"/>
                </a:solidFill>
                <a:latin typeface="+mn-ea"/>
              </a:rPr>
              <a:t>2. What’s </a:t>
            </a:r>
            <a:r>
              <a:rPr lang="en-US" altLang="zh-CN" dirty="0">
                <a:solidFill>
                  <a:srgbClr val="4F2171"/>
                </a:solidFill>
                <a:latin typeface="+mn-ea"/>
              </a:rPr>
              <a:t>your view on China’s policy of Coronavirus Pneumonia vaccine for all </a:t>
            </a:r>
            <a:r>
              <a:rPr lang="en-US" altLang="zh-CN" dirty="0" smtClean="0">
                <a:solidFill>
                  <a:srgbClr val="4F2171"/>
                </a:solidFill>
                <a:latin typeface="+mn-ea"/>
              </a:rPr>
              <a:t>    the </a:t>
            </a:r>
            <a:r>
              <a:rPr lang="en-US" altLang="zh-CN" dirty="0">
                <a:solidFill>
                  <a:srgbClr val="4F2171"/>
                </a:solidFill>
                <a:latin typeface="+mn-ea"/>
              </a:rPr>
              <a:t>people in China</a:t>
            </a:r>
            <a:r>
              <a:rPr lang="en-US" altLang="zh-CN" dirty="0" smtClean="0">
                <a:solidFill>
                  <a:srgbClr val="4F2171"/>
                </a:solidFill>
                <a:latin typeface="+mn-ea"/>
              </a:rPr>
              <a:t>?  </a:t>
            </a:r>
            <a:r>
              <a:rPr lang="zh-CN" altLang="en-US" dirty="0" smtClean="0">
                <a:solidFill>
                  <a:srgbClr val="4F2171"/>
                </a:solidFill>
                <a:latin typeface="+mn-ea"/>
              </a:rPr>
              <a:t> </a:t>
            </a:r>
            <a:r>
              <a:rPr lang="zh-CN" altLang="en-US" dirty="0" smtClean="0">
                <a:solidFill>
                  <a:srgbClr val="008E40"/>
                </a:solidFill>
                <a:latin typeface="+mn-ea"/>
              </a:rPr>
              <a:t>你</a:t>
            </a:r>
            <a:r>
              <a:rPr lang="zh-CN" altLang="en-US" dirty="0">
                <a:solidFill>
                  <a:srgbClr val="008E40"/>
                </a:solidFill>
                <a:latin typeface="+mn-ea"/>
              </a:rPr>
              <a:t>如何</a:t>
            </a:r>
            <a:r>
              <a:rPr lang="zh-CN" altLang="en-US" dirty="0" smtClean="0">
                <a:solidFill>
                  <a:srgbClr val="008E40"/>
                </a:solidFill>
                <a:latin typeface="+mn-ea"/>
              </a:rPr>
              <a:t>看待 </a:t>
            </a:r>
            <a:r>
              <a:rPr lang="zh-CN" altLang="en-US" sz="1900" dirty="0" smtClean="0">
                <a:solidFill>
                  <a:srgbClr val="008E40"/>
                </a:solidFill>
                <a:latin typeface="+mn-ea"/>
              </a:rPr>
              <a:t>中国</a:t>
            </a:r>
            <a:r>
              <a:rPr lang="zh-CN" altLang="en-US" sz="1900" dirty="0">
                <a:solidFill>
                  <a:srgbClr val="008E40"/>
                </a:solidFill>
                <a:latin typeface="+mn-ea"/>
              </a:rPr>
              <a:t>免费新冠疫苗接种政策？</a:t>
            </a:r>
            <a:endParaRPr lang="en-US" altLang="zh-CN" sz="1900" dirty="0">
              <a:solidFill>
                <a:srgbClr val="008E40"/>
              </a:solidFill>
              <a:latin typeface="+mn-ea"/>
            </a:endParaRPr>
          </a:p>
          <a:p>
            <a:pPr marL="0" indent="0">
              <a:lnSpc>
                <a:spcPts val="2600"/>
              </a:lnSpc>
              <a:buNone/>
            </a:pPr>
            <a:r>
              <a:rPr lang="en-US" altLang="zh-CN" dirty="0">
                <a:solidFill>
                  <a:srgbClr val="57257D"/>
                </a:solidFill>
                <a:latin typeface="+mn-ea"/>
              </a:rPr>
              <a:t> </a:t>
            </a:r>
            <a:r>
              <a:rPr lang="en-US" altLang="zh-CN" dirty="0" smtClean="0">
                <a:solidFill>
                  <a:srgbClr val="57257D"/>
                </a:solidFill>
                <a:latin typeface="+mn-ea"/>
              </a:rPr>
              <a:t>    </a:t>
            </a:r>
            <a:r>
              <a:rPr lang="zh-CN" altLang="en-US" dirty="0" smtClean="0">
                <a:solidFill>
                  <a:srgbClr val="FF0000"/>
                </a:solidFill>
                <a:latin typeface="+mn-ea"/>
              </a:rPr>
              <a:t>注意</a:t>
            </a:r>
            <a:r>
              <a:rPr lang="zh-CN" altLang="en-US" dirty="0">
                <a:solidFill>
                  <a:srgbClr val="FF0000"/>
                </a:solidFill>
                <a:latin typeface="+mn-ea"/>
              </a:rPr>
              <a:t>：教师在</a:t>
            </a:r>
            <a:r>
              <a:rPr lang="zh-CN" altLang="en-US" dirty="0" smtClean="0">
                <a:solidFill>
                  <a:srgbClr val="FF0000"/>
                </a:solidFill>
                <a:latin typeface="+mn-ea"/>
              </a:rPr>
              <a:t>学生讨论及演示的过程中运用启发式教学法传递如下信息：</a:t>
            </a:r>
            <a:endParaRPr lang="zh-CN" altLang="en-US" dirty="0">
              <a:solidFill>
                <a:srgbClr val="FF0000"/>
              </a:solidFill>
              <a:latin typeface="+mn-ea"/>
            </a:endParaRPr>
          </a:p>
          <a:p>
            <a:pPr>
              <a:lnSpc>
                <a:spcPts val="2600"/>
              </a:lnSpc>
            </a:pPr>
            <a:r>
              <a:rPr lang="en-US" altLang="zh-CN" dirty="0" smtClean="0">
                <a:solidFill>
                  <a:srgbClr val="4F2171"/>
                </a:solidFill>
                <a:latin typeface="+mn-ea"/>
              </a:rPr>
              <a:t> *</a:t>
            </a:r>
            <a:r>
              <a:rPr lang="zh-CN" altLang="en-US" dirty="0">
                <a:solidFill>
                  <a:srgbClr val="4F2171"/>
                </a:solidFill>
                <a:latin typeface="+mn-ea"/>
              </a:rPr>
              <a:t>你所见过的或者参与过的志愿者服务活动。</a:t>
            </a:r>
            <a:r>
              <a:rPr lang="zh-CN" altLang="en-US" sz="1900" dirty="0">
                <a:solidFill>
                  <a:srgbClr val="008E40"/>
                </a:solidFill>
                <a:latin typeface="+mn-ea"/>
              </a:rPr>
              <a:t>（思政元素）</a:t>
            </a:r>
            <a:endParaRPr lang="zh-CN" altLang="en-US" dirty="0">
              <a:solidFill>
                <a:srgbClr val="57257D"/>
              </a:solidFill>
              <a:latin typeface="+mn-ea"/>
            </a:endParaRPr>
          </a:p>
          <a:p>
            <a:pPr>
              <a:lnSpc>
                <a:spcPts val="2600"/>
              </a:lnSpc>
            </a:pPr>
            <a:r>
              <a:rPr lang="zh-CN" altLang="en-US" dirty="0" smtClean="0">
                <a:solidFill>
                  <a:srgbClr val="4F2171"/>
                </a:solidFill>
                <a:latin typeface="+mn-ea"/>
              </a:rPr>
              <a:t> </a:t>
            </a:r>
            <a:r>
              <a:rPr lang="en-US" altLang="zh-CN" dirty="0" smtClean="0">
                <a:solidFill>
                  <a:srgbClr val="4F2171"/>
                </a:solidFill>
                <a:latin typeface="+mn-ea"/>
              </a:rPr>
              <a:t>*</a:t>
            </a:r>
            <a:r>
              <a:rPr lang="zh-CN" altLang="en-US" dirty="0" smtClean="0">
                <a:solidFill>
                  <a:srgbClr val="4F2171"/>
                </a:solidFill>
                <a:latin typeface="+mn-ea"/>
              </a:rPr>
              <a:t>我国</a:t>
            </a:r>
            <a:r>
              <a:rPr lang="zh-CN" altLang="en-US" dirty="0">
                <a:solidFill>
                  <a:srgbClr val="4F2171"/>
                </a:solidFill>
                <a:latin typeface="+mn-ea"/>
              </a:rPr>
              <a:t>的医疗机制及社区医疗。</a:t>
            </a:r>
            <a:r>
              <a:rPr lang="zh-CN" altLang="en-US" sz="1900" dirty="0">
                <a:solidFill>
                  <a:srgbClr val="008E40"/>
                </a:solidFill>
                <a:latin typeface="+mn-ea"/>
              </a:rPr>
              <a:t>（思政元素）</a:t>
            </a:r>
          </a:p>
          <a:p>
            <a:pPr>
              <a:lnSpc>
                <a:spcPts val="2600"/>
              </a:lnSpc>
            </a:pPr>
            <a:r>
              <a:rPr lang="en-US" altLang="zh-CN" dirty="0" smtClean="0">
                <a:solidFill>
                  <a:srgbClr val="4F2171"/>
                </a:solidFill>
                <a:latin typeface="+mn-ea"/>
              </a:rPr>
              <a:t> *</a:t>
            </a:r>
            <a:r>
              <a:rPr lang="zh-CN" altLang="en-US" dirty="0" smtClean="0">
                <a:solidFill>
                  <a:srgbClr val="4F2171"/>
                </a:solidFill>
                <a:latin typeface="+mn-ea"/>
              </a:rPr>
              <a:t>在</a:t>
            </a:r>
            <a:r>
              <a:rPr lang="zh-CN" altLang="en-US" dirty="0">
                <a:solidFill>
                  <a:srgbClr val="4F2171"/>
                </a:solidFill>
                <a:latin typeface="+mn-ea"/>
              </a:rPr>
              <a:t>疫情爆发之际，我国社区医疗发挥的作用。</a:t>
            </a:r>
            <a:r>
              <a:rPr lang="zh-CN" altLang="en-US" sz="1900" dirty="0">
                <a:solidFill>
                  <a:srgbClr val="008E40"/>
                </a:solidFill>
                <a:latin typeface="+mn-ea"/>
              </a:rPr>
              <a:t>（思政元素</a:t>
            </a:r>
            <a:r>
              <a:rPr lang="zh-CN" altLang="en-US" sz="1900" dirty="0" smtClean="0">
                <a:solidFill>
                  <a:srgbClr val="008E40"/>
                </a:solidFill>
                <a:latin typeface="+mn-ea"/>
              </a:rPr>
              <a:t>）</a:t>
            </a:r>
            <a:endParaRPr lang="en-US" altLang="zh-CN" dirty="0" smtClean="0">
              <a:solidFill>
                <a:srgbClr val="57257D"/>
              </a:solidFill>
              <a:latin typeface="+mn-ea"/>
            </a:endParaRPr>
          </a:p>
          <a:p>
            <a:pPr>
              <a:lnSpc>
                <a:spcPts val="3600"/>
              </a:lnSpc>
            </a:pPr>
            <a:endParaRPr lang="zh-CN" altLang="en-US" dirty="0">
              <a:solidFill>
                <a:srgbClr val="57257D"/>
              </a:solidFill>
              <a:latin typeface="+mn-ea"/>
            </a:endParaRPr>
          </a:p>
        </p:txBody>
      </p:sp>
      <p:pic>
        <p:nvPicPr>
          <p:cNvPr id="5" name="图片 4"/>
          <p:cNvPicPr>
            <a:picLocks noChangeAspect="1"/>
          </p:cNvPicPr>
          <p:nvPr/>
        </p:nvPicPr>
        <p:blipFill>
          <a:blip r:embed="rId2"/>
          <a:stretch>
            <a:fillRect/>
          </a:stretch>
        </p:blipFill>
        <p:spPr>
          <a:xfrm>
            <a:off x="423134" y="5786107"/>
            <a:ext cx="991092" cy="1071893"/>
          </a:xfrm>
          <a:prstGeom prst="rect">
            <a:avLst/>
          </a:prstGeom>
        </p:spPr>
      </p:pic>
      <p:pic>
        <p:nvPicPr>
          <p:cNvPr id="2" name="图片 1"/>
          <p:cNvPicPr>
            <a:picLocks noChangeAspect="1"/>
          </p:cNvPicPr>
          <p:nvPr/>
        </p:nvPicPr>
        <p:blipFill>
          <a:blip r:embed="rId3"/>
          <a:stretch>
            <a:fillRect/>
          </a:stretch>
        </p:blipFill>
        <p:spPr>
          <a:xfrm>
            <a:off x="8400296" y="118072"/>
            <a:ext cx="816935" cy="816935"/>
          </a:xfrm>
          <a:prstGeom prst="rect">
            <a:avLst/>
          </a:prstGeom>
        </p:spPr>
      </p:pic>
      <p:pic>
        <p:nvPicPr>
          <p:cNvPr id="3" name="图片 2"/>
          <p:cNvPicPr>
            <a:picLocks noChangeAspect="1"/>
          </p:cNvPicPr>
          <p:nvPr/>
        </p:nvPicPr>
        <p:blipFill>
          <a:blip r:embed="rId4"/>
          <a:stretch>
            <a:fillRect/>
          </a:stretch>
        </p:blipFill>
        <p:spPr>
          <a:xfrm>
            <a:off x="9826547" y="5786108"/>
            <a:ext cx="2365453" cy="963251"/>
          </a:xfrm>
          <a:prstGeom prst="rect">
            <a:avLst/>
          </a:prstGeom>
        </p:spPr>
      </p:pic>
      <p:sp>
        <p:nvSpPr>
          <p:cNvPr id="8" name="文本框 7"/>
          <p:cNvSpPr txBox="1"/>
          <p:nvPr/>
        </p:nvSpPr>
        <p:spPr>
          <a:xfrm>
            <a:off x="10377438" y="387027"/>
            <a:ext cx="1423788" cy="923330"/>
          </a:xfrm>
          <a:prstGeom prst="rect">
            <a:avLst/>
          </a:prstGeom>
          <a:noFill/>
        </p:spPr>
        <p:txBody>
          <a:bodyPr wrap="none" rtlCol="0">
            <a:spAutoFit/>
          </a:bodyPr>
          <a:lstStyle/>
          <a:p>
            <a:r>
              <a:rPr lang="en-US" altLang="zh-CN" dirty="0" smtClean="0">
                <a:solidFill>
                  <a:srgbClr val="FFCC00"/>
                </a:solidFill>
              </a:rPr>
              <a:t>    </a:t>
            </a:r>
            <a:r>
              <a:rPr lang="en-US" altLang="zh-CN" dirty="0" smtClean="0">
                <a:solidFill>
                  <a:srgbClr val="990099"/>
                </a:solidFill>
              </a:rPr>
              <a:t>Unit 6</a:t>
            </a:r>
          </a:p>
          <a:p>
            <a:r>
              <a:rPr lang="en-US" altLang="zh-CN" dirty="0" smtClean="0">
                <a:solidFill>
                  <a:srgbClr val="990099"/>
                </a:solidFill>
              </a:rPr>
              <a:t>Community </a:t>
            </a:r>
          </a:p>
          <a:p>
            <a:r>
              <a:rPr lang="en-US" altLang="zh-CN" dirty="0" smtClean="0">
                <a:solidFill>
                  <a:srgbClr val="990099"/>
                </a:solidFill>
              </a:rPr>
              <a:t>    Service</a:t>
            </a:r>
            <a:endParaRPr lang="zh-CN" altLang="en-US" dirty="0">
              <a:solidFill>
                <a:srgbClr val="990099"/>
              </a:solidFill>
            </a:endParaRPr>
          </a:p>
        </p:txBody>
      </p:sp>
      <p:pic>
        <p:nvPicPr>
          <p:cNvPr id="9" name="图片 8"/>
          <p:cNvPicPr>
            <a:picLocks noChangeAspect="1"/>
          </p:cNvPicPr>
          <p:nvPr/>
        </p:nvPicPr>
        <p:blipFill>
          <a:blip r:embed="rId5"/>
          <a:stretch>
            <a:fillRect/>
          </a:stretch>
        </p:blipFill>
        <p:spPr>
          <a:xfrm>
            <a:off x="0" y="118072"/>
            <a:ext cx="1204323" cy="915286"/>
          </a:xfrm>
          <a:prstGeom prst="rect">
            <a:avLst/>
          </a:prstGeom>
        </p:spPr>
      </p:pic>
    </p:spTree>
    <p:extLst>
      <p:ext uri="{BB962C8B-B14F-4D97-AF65-F5344CB8AC3E}">
        <p14:creationId xmlns:p14="http://schemas.microsoft.com/office/powerpoint/2010/main" val="4266616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a:xfrm>
            <a:off x="1226620" y="980418"/>
            <a:ext cx="8215567" cy="42073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ts val="2600"/>
              </a:lnSpc>
            </a:pPr>
            <a:endParaRPr lang="en-US" altLang="zh-CN" dirty="0" smtClean="0">
              <a:solidFill>
                <a:srgbClr val="FF0000"/>
              </a:solidFill>
              <a:latin typeface="+mn-ea"/>
            </a:endParaRPr>
          </a:p>
          <a:p>
            <a:pPr>
              <a:lnSpc>
                <a:spcPts val="2600"/>
              </a:lnSpc>
            </a:pPr>
            <a:r>
              <a:rPr lang="en-US" altLang="zh-CN" dirty="0" smtClean="0">
                <a:solidFill>
                  <a:srgbClr val="5F2987"/>
                </a:solidFill>
                <a:latin typeface="+mn-ea"/>
              </a:rPr>
              <a:t>*</a:t>
            </a:r>
            <a:r>
              <a:rPr lang="zh-CN" altLang="en-US" dirty="0">
                <a:solidFill>
                  <a:srgbClr val="5F2987"/>
                </a:solidFill>
                <a:latin typeface="+mn-ea"/>
              </a:rPr>
              <a:t>教师要在学生回答之后做</a:t>
            </a:r>
            <a:r>
              <a:rPr lang="zh-CN" altLang="en-US" dirty="0">
                <a:solidFill>
                  <a:srgbClr val="FF0000"/>
                </a:solidFill>
                <a:latin typeface="+mn-ea"/>
              </a:rPr>
              <a:t>总结概括，满满正能量。</a:t>
            </a:r>
          </a:p>
          <a:p>
            <a:pPr>
              <a:lnSpc>
                <a:spcPts val="2600"/>
              </a:lnSpc>
            </a:pPr>
            <a:r>
              <a:rPr lang="zh-CN" altLang="en-US" dirty="0">
                <a:solidFill>
                  <a:srgbClr val="FF0000"/>
                </a:solidFill>
                <a:latin typeface="+mn-ea"/>
              </a:rPr>
              <a:t>课堂思政教育：</a:t>
            </a:r>
            <a:r>
              <a:rPr lang="zh-CN" altLang="en-US" dirty="0">
                <a:solidFill>
                  <a:srgbClr val="401B5B"/>
                </a:solidFill>
                <a:latin typeface="+mn-ea"/>
              </a:rPr>
              <a:t>从疫情爆发</a:t>
            </a:r>
            <a:r>
              <a:rPr lang="en-US" altLang="zh-CN" dirty="0">
                <a:solidFill>
                  <a:srgbClr val="401B5B"/>
                </a:solidFill>
                <a:latin typeface="+mn-ea"/>
              </a:rPr>
              <a:t>-</a:t>
            </a:r>
            <a:r>
              <a:rPr lang="zh-CN" altLang="en-US" dirty="0">
                <a:solidFill>
                  <a:srgbClr val="401B5B"/>
                </a:solidFill>
                <a:latin typeface="+mn-ea"/>
              </a:rPr>
              <a:t>抗疫过程</a:t>
            </a:r>
            <a:r>
              <a:rPr lang="en-US" altLang="zh-CN" dirty="0">
                <a:solidFill>
                  <a:srgbClr val="401B5B"/>
                </a:solidFill>
                <a:latin typeface="+mn-ea"/>
              </a:rPr>
              <a:t>-</a:t>
            </a:r>
            <a:r>
              <a:rPr lang="zh-CN" altLang="en-US" dirty="0">
                <a:solidFill>
                  <a:srgbClr val="401B5B"/>
                </a:solidFill>
                <a:latin typeface="+mn-ea"/>
              </a:rPr>
              <a:t>取得成果</a:t>
            </a:r>
            <a:r>
              <a:rPr lang="en-US" altLang="zh-CN" dirty="0">
                <a:solidFill>
                  <a:srgbClr val="401B5B"/>
                </a:solidFill>
                <a:latin typeface="+mn-ea"/>
              </a:rPr>
              <a:t>-</a:t>
            </a:r>
            <a:r>
              <a:rPr lang="zh-CN" altLang="en-US" dirty="0">
                <a:solidFill>
                  <a:srgbClr val="401B5B"/>
                </a:solidFill>
                <a:latin typeface="+mn-ea"/>
              </a:rPr>
              <a:t>巩固成果</a:t>
            </a:r>
            <a:r>
              <a:rPr lang="en-US" altLang="zh-CN" dirty="0">
                <a:solidFill>
                  <a:srgbClr val="401B5B"/>
                </a:solidFill>
                <a:latin typeface="+mn-ea"/>
              </a:rPr>
              <a:t>-</a:t>
            </a:r>
            <a:r>
              <a:rPr lang="zh-CN" altLang="en-US" dirty="0">
                <a:solidFill>
                  <a:srgbClr val="401B5B"/>
                </a:solidFill>
                <a:latin typeface="+mn-ea"/>
              </a:rPr>
              <a:t>全面免费接种疫苗</a:t>
            </a:r>
            <a:r>
              <a:rPr lang="en-US" altLang="zh-CN" dirty="0">
                <a:solidFill>
                  <a:srgbClr val="401B5B"/>
                </a:solidFill>
                <a:latin typeface="+mn-ea"/>
              </a:rPr>
              <a:t>-</a:t>
            </a:r>
            <a:r>
              <a:rPr lang="zh-CN" altLang="en-US" dirty="0">
                <a:solidFill>
                  <a:srgbClr val="401B5B"/>
                </a:solidFill>
                <a:latin typeface="+mn-ea"/>
              </a:rPr>
              <a:t>体现中国政府以人为本的精神。新冠疫情爆发我们有党和政府的统一协调指挥、有全体医护人员的坚守、有广大人民群众的支持配合。（思政教育）</a:t>
            </a:r>
          </a:p>
          <a:p>
            <a:pPr>
              <a:lnSpc>
                <a:spcPts val="2600"/>
              </a:lnSpc>
            </a:pPr>
            <a:r>
              <a:rPr lang="zh-CN" altLang="en-US" dirty="0" smtClean="0">
                <a:solidFill>
                  <a:srgbClr val="FF0000"/>
                </a:solidFill>
                <a:latin typeface="+mn-ea"/>
              </a:rPr>
              <a:t>思政小结</a:t>
            </a:r>
            <a:r>
              <a:rPr lang="zh-CN" altLang="en-US" dirty="0">
                <a:solidFill>
                  <a:srgbClr val="FF0000"/>
                </a:solidFill>
                <a:latin typeface="+mn-ea"/>
              </a:rPr>
              <a:t>：</a:t>
            </a:r>
          </a:p>
          <a:p>
            <a:pPr>
              <a:lnSpc>
                <a:spcPts val="2600"/>
              </a:lnSpc>
            </a:pPr>
            <a:r>
              <a:rPr lang="zh-CN" altLang="en-US" sz="1900" dirty="0">
                <a:solidFill>
                  <a:srgbClr val="401B5B"/>
                </a:solidFill>
                <a:latin typeface="+mn-ea"/>
              </a:rPr>
              <a:t>思政元素的自然融入，更有助于学生体会到</a:t>
            </a:r>
            <a:r>
              <a:rPr lang="zh-CN" altLang="en-US" sz="1900" dirty="0">
                <a:solidFill>
                  <a:srgbClr val="008E40"/>
                </a:solidFill>
                <a:latin typeface="+mn-ea"/>
              </a:rPr>
              <a:t>中国共产党“以人民为中心”的执政理念和高效政策执行力，激发学生的爱国情怀和责任担当意识，增强学生对社会主义制度和理论的自信心</a:t>
            </a:r>
            <a:r>
              <a:rPr lang="zh-CN" altLang="en-US" sz="1900" dirty="0" smtClean="0">
                <a:solidFill>
                  <a:srgbClr val="008E40"/>
                </a:solidFill>
                <a:latin typeface="+mn-ea"/>
              </a:rPr>
              <a:t>。</a:t>
            </a:r>
            <a:endParaRPr lang="en-US" altLang="zh-CN" dirty="0" smtClean="0">
              <a:solidFill>
                <a:srgbClr val="008E40"/>
              </a:solidFill>
              <a:latin typeface="+mn-ea"/>
            </a:endParaRPr>
          </a:p>
          <a:p>
            <a:pPr>
              <a:lnSpc>
                <a:spcPts val="2600"/>
              </a:lnSpc>
            </a:pPr>
            <a:endParaRPr lang="zh-CN" altLang="en-US" dirty="0">
              <a:solidFill>
                <a:srgbClr val="57257D"/>
              </a:solidFill>
              <a:latin typeface="+mn-ea"/>
            </a:endParaRPr>
          </a:p>
          <a:p>
            <a:pPr>
              <a:lnSpc>
                <a:spcPts val="2600"/>
              </a:lnSpc>
            </a:pPr>
            <a:endParaRPr lang="zh-CN" altLang="en-US" dirty="0">
              <a:solidFill>
                <a:srgbClr val="C00000"/>
              </a:solidFill>
              <a:latin typeface="+mn-ea"/>
            </a:endParaRPr>
          </a:p>
          <a:p>
            <a:pPr>
              <a:lnSpc>
                <a:spcPts val="3600"/>
              </a:lnSpc>
            </a:pPr>
            <a:endParaRPr lang="en-US" altLang="zh-CN" dirty="0" smtClean="0">
              <a:solidFill>
                <a:srgbClr val="57257D"/>
              </a:solidFill>
              <a:latin typeface="+mn-ea"/>
            </a:endParaRPr>
          </a:p>
          <a:p>
            <a:pPr>
              <a:lnSpc>
                <a:spcPts val="3600"/>
              </a:lnSpc>
            </a:pPr>
            <a:endParaRPr lang="zh-CN" altLang="en-US" dirty="0">
              <a:solidFill>
                <a:srgbClr val="57257D"/>
              </a:solidFill>
              <a:latin typeface="+mn-ea"/>
            </a:endParaRPr>
          </a:p>
        </p:txBody>
      </p:sp>
      <p:pic>
        <p:nvPicPr>
          <p:cNvPr id="5" name="图片 4"/>
          <p:cNvPicPr>
            <a:picLocks noChangeAspect="1"/>
          </p:cNvPicPr>
          <p:nvPr/>
        </p:nvPicPr>
        <p:blipFill>
          <a:blip r:embed="rId2"/>
          <a:stretch>
            <a:fillRect/>
          </a:stretch>
        </p:blipFill>
        <p:spPr>
          <a:xfrm>
            <a:off x="423133" y="5220547"/>
            <a:ext cx="1585971" cy="1637454"/>
          </a:xfrm>
          <a:prstGeom prst="rect">
            <a:avLst/>
          </a:prstGeom>
        </p:spPr>
      </p:pic>
      <p:pic>
        <p:nvPicPr>
          <p:cNvPr id="2" name="图片 1"/>
          <p:cNvPicPr>
            <a:picLocks noChangeAspect="1"/>
          </p:cNvPicPr>
          <p:nvPr/>
        </p:nvPicPr>
        <p:blipFill>
          <a:blip r:embed="rId3"/>
          <a:stretch>
            <a:fillRect/>
          </a:stretch>
        </p:blipFill>
        <p:spPr>
          <a:xfrm>
            <a:off x="181566" y="48831"/>
            <a:ext cx="1030895" cy="1030895"/>
          </a:xfrm>
          <a:prstGeom prst="rect">
            <a:avLst/>
          </a:prstGeom>
        </p:spPr>
      </p:pic>
      <p:pic>
        <p:nvPicPr>
          <p:cNvPr id="3" name="图片 2"/>
          <p:cNvPicPr>
            <a:picLocks noChangeAspect="1"/>
          </p:cNvPicPr>
          <p:nvPr/>
        </p:nvPicPr>
        <p:blipFill>
          <a:blip r:embed="rId4"/>
          <a:stretch>
            <a:fillRect/>
          </a:stretch>
        </p:blipFill>
        <p:spPr>
          <a:xfrm>
            <a:off x="9826547" y="5833033"/>
            <a:ext cx="2365453" cy="963251"/>
          </a:xfrm>
          <a:prstGeom prst="rect">
            <a:avLst/>
          </a:prstGeom>
        </p:spPr>
      </p:pic>
      <p:sp>
        <p:nvSpPr>
          <p:cNvPr id="8" name="文本框 7"/>
          <p:cNvSpPr txBox="1"/>
          <p:nvPr/>
        </p:nvSpPr>
        <p:spPr>
          <a:xfrm>
            <a:off x="10358651" y="409433"/>
            <a:ext cx="1423788" cy="923330"/>
          </a:xfrm>
          <a:prstGeom prst="rect">
            <a:avLst/>
          </a:prstGeom>
          <a:noFill/>
        </p:spPr>
        <p:txBody>
          <a:bodyPr wrap="none" rtlCol="0">
            <a:spAutoFit/>
          </a:bodyPr>
          <a:lstStyle/>
          <a:p>
            <a:r>
              <a:rPr lang="en-US" altLang="zh-CN" dirty="0" smtClean="0">
                <a:solidFill>
                  <a:srgbClr val="FFCC00"/>
                </a:solidFill>
              </a:rPr>
              <a:t>    </a:t>
            </a:r>
            <a:r>
              <a:rPr lang="en-US" altLang="zh-CN" dirty="0" smtClean="0">
                <a:solidFill>
                  <a:srgbClr val="990099"/>
                </a:solidFill>
              </a:rPr>
              <a:t>Unit 6</a:t>
            </a:r>
          </a:p>
          <a:p>
            <a:r>
              <a:rPr lang="en-US" altLang="zh-CN" dirty="0" smtClean="0">
                <a:solidFill>
                  <a:srgbClr val="990099"/>
                </a:solidFill>
              </a:rPr>
              <a:t>Community </a:t>
            </a:r>
          </a:p>
          <a:p>
            <a:r>
              <a:rPr lang="en-US" altLang="zh-CN" dirty="0" smtClean="0">
                <a:solidFill>
                  <a:srgbClr val="990099"/>
                </a:solidFill>
              </a:rPr>
              <a:t>    Service</a:t>
            </a:r>
            <a:endParaRPr lang="zh-CN" altLang="en-US" dirty="0">
              <a:solidFill>
                <a:srgbClr val="990099"/>
              </a:solidFill>
            </a:endParaRPr>
          </a:p>
        </p:txBody>
      </p:sp>
      <p:pic>
        <p:nvPicPr>
          <p:cNvPr id="9" name="图片 8"/>
          <p:cNvPicPr>
            <a:picLocks noChangeAspect="1"/>
          </p:cNvPicPr>
          <p:nvPr/>
        </p:nvPicPr>
        <p:blipFill>
          <a:blip r:embed="rId5"/>
          <a:stretch>
            <a:fillRect/>
          </a:stretch>
        </p:blipFill>
        <p:spPr>
          <a:xfrm>
            <a:off x="5251234" y="5220547"/>
            <a:ext cx="3635589" cy="1637454"/>
          </a:xfrm>
          <a:prstGeom prst="rect">
            <a:avLst/>
          </a:prstGeom>
        </p:spPr>
      </p:pic>
    </p:spTree>
    <p:extLst>
      <p:ext uri="{BB962C8B-B14F-4D97-AF65-F5344CB8AC3E}">
        <p14:creationId xmlns:p14="http://schemas.microsoft.com/office/powerpoint/2010/main" val="1323382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a:xfrm>
            <a:off x="1075235" y="1726909"/>
            <a:ext cx="8338871" cy="66639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ts val="2600"/>
              </a:lnSpc>
            </a:pPr>
            <a:r>
              <a:rPr lang="zh-CN" altLang="en-US" sz="1900" dirty="0" smtClean="0">
                <a:solidFill>
                  <a:srgbClr val="C00000"/>
                </a:solidFill>
                <a:latin typeface="+mn-ea"/>
              </a:rPr>
              <a:t>（三）</a:t>
            </a:r>
            <a:r>
              <a:rPr lang="en-US" altLang="zh-CN" sz="1900" dirty="0">
                <a:solidFill>
                  <a:srgbClr val="C00000"/>
                </a:solidFill>
                <a:latin typeface="+mn-ea"/>
              </a:rPr>
              <a:t>Practice &amp; Improvement </a:t>
            </a:r>
            <a:r>
              <a:rPr lang="zh-CN" altLang="en-US" sz="1900" dirty="0">
                <a:solidFill>
                  <a:srgbClr val="C00000"/>
                </a:solidFill>
                <a:latin typeface="+mn-ea"/>
              </a:rPr>
              <a:t>训练与提升</a:t>
            </a:r>
            <a:r>
              <a:rPr lang="zh-CN" altLang="en-US" sz="1900" dirty="0" smtClean="0">
                <a:solidFill>
                  <a:srgbClr val="C00000"/>
                </a:solidFill>
                <a:latin typeface="+mn-ea"/>
              </a:rPr>
              <a:t> </a:t>
            </a:r>
          </a:p>
          <a:p>
            <a:pPr>
              <a:lnSpc>
                <a:spcPts val="2600"/>
              </a:lnSpc>
            </a:pPr>
            <a:r>
              <a:rPr lang="zh-CN" altLang="en-US" sz="1900" dirty="0" smtClean="0">
                <a:solidFill>
                  <a:srgbClr val="4F2171"/>
                </a:solidFill>
                <a:latin typeface="+mn-ea"/>
              </a:rPr>
              <a:t>（</a:t>
            </a:r>
            <a:r>
              <a:rPr lang="en-US" altLang="zh-CN" sz="1900" dirty="0" smtClean="0">
                <a:solidFill>
                  <a:srgbClr val="4F2171"/>
                </a:solidFill>
                <a:latin typeface="+mn-ea"/>
              </a:rPr>
              <a:t>1</a:t>
            </a:r>
            <a:r>
              <a:rPr lang="zh-CN" altLang="en-US" sz="1900" dirty="0" smtClean="0">
                <a:solidFill>
                  <a:srgbClr val="4F2171"/>
                </a:solidFill>
                <a:latin typeface="+mn-ea"/>
              </a:rPr>
              <a:t>）重申课程重难点，用讲授教学法加以强调。包括文中的词汇、短语、</a:t>
            </a:r>
            <a:endParaRPr lang="en-US" altLang="zh-CN" sz="1900" dirty="0" smtClean="0">
              <a:solidFill>
                <a:srgbClr val="4F2171"/>
              </a:solidFill>
              <a:latin typeface="+mn-ea"/>
            </a:endParaRPr>
          </a:p>
          <a:p>
            <a:pPr>
              <a:lnSpc>
                <a:spcPts val="2600"/>
              </a:lnSpc>
            </a:pPr>
            <a:r>
              <a:rPr lang="en-US" altLang="zh-CN" sz="1900" dirty="0">
                <a:solidFill>
                  <a:srgbClr val="4F2171"/>
                </a:solidFill>
                <a:latin typeface="+mn-ea"/>
              </a:rPr>
              <a:t> </a:t>
            </a:r>
            <a:r>
              <a:rPr lang="en-US" altLang="zh-CN" sz="1900" dirty="0" smtClean="0">
                <a:solidFill>
                  <a:srgbClr val="4F2171"/>
                </a:solidFill>
                <a:latin typeface="+mn-ea"/>
              </a:rPr>
              <a:t>         </a:t>
            </a:r>
            <a:r>
              <a:rPr lang="zh-CN" altLang="en-US" sz="1900" dirty="0" smtClean="0">
                <a:solidFill>
                  <a:srgbClr val="4F2171"/>
                </a:solidFill>
                <a:latin typeface="+mn-ea"/>
              </a:rPr>
              <a:t>词法、句法、语法等相关英语语言专业知识。</a:t>
            </a:r>
          </a:p>
          <a:p>
            <a:pPr>
              <a:lnSpc>
                <a:spcPts val="2600"/>
              </a:lnSpc>
            </a:pPr>
            <a:r>
              <a:rPr lang="zh-CN" altLang="en-US" sz="1900" dirty="0" smtClean="0">
                <a:solidFill>
                  <a:srgbClr val="4F2171"/>
                </a:solidFill>
                <a:latin typeface="+mn-ea"/>
              </a:rPr>
              <a:t>（</a:t>
            </a:r>
            <a:r>
              <a:rPr lang="en-US" altLang="zh-CN" sz="1900" dirty="0" smtClean="0">
                <a:solidFill>
                  <a:srgbClr val="4F2171"/>
                </a:solidFill>
                <a:latin typeface="+mn-ea"/>
              </a:rPr>
              <a:t>2</a:t>
            </a:r>
            <a:r>
              <a:rPr lang="zh-CN" altLang="en-US" sz="1900" dirty="0" smtClean="0">
                <a:solidFill>
                  <a:srgbClr val="4F2171"/>
                </a:solidFill>
                <a:latin typeface="+mn-ea"/>
              </a:rPr>
              <a:t>）以提问及做题的形式强化学生学到的新知识新用法。</a:t>
            </a:r>
          </a:p>
          <a:p>
            <a:pPr>
              <a:lnSpc>
                <a:spcPts val="2600"/>
              </a:lnSpc>
            </a:pPr>
            <a:r>
              <a:rPr lang="zh-CN" altLang="en-US" sz="1900" dirty="0" smtClean="0">
                <a:solidFill>
                  <a:srgbClr val="4F2171"/>
                </a:solidFill>
                <a:latin typeface="+mn-ea"/>
              </a:rPr>
              <a:t>（</a:t>
            </a:r>
            <a:r>
              <a:rPr lang="en-US" altLang="zh-CN" sz="1900" dirty="0" smtClean="0">
                <a:solidFill>
                  <a:srgbClr val="4F2171"/>
                </a:solidFill>
                <a:latin typeface="+mn-ea"/>
              </a:rPr>
              <a:t>3</a:t>
            </a:r>
            <a:r>
              <a:rPr lang="zh-CN" altLang="en-US" sz="1900" dirty="0" smtClean="0">
                <a:solidFill>
                  <a:srgbClr val="4F2171"/>
                </a:solidFill>
                <a:latin typeface="+mn-ea"/>
              </a:rPr>
              <a:t>）根据 </a:t>
            </a:r>
            <a:r>
              <a:rPr lang="en-US" altLang="zh-CN" sz="1900" dirty="0" smtClean="0">
                <a:solidFill>
                  <a:srgbClr val="4F2171"/>
                </a:solidFill>
                <a:latin typeface="+mn-ea"/>
              </a:rPr>
              <a:t>learning by doing </a:t>
            </a:r>
            <a:r>
              <a:rPr lang="zh-CN" altLang="en-US" sz="1900" dirty="0" smtClean="0">
                <a:solidFill>
                  <a:srgbClr val="4F2171"/>
                </a:solidFill>
                <a:latin typeface="+mn-ea"/>
              </a:rPr>
              <a:t>教育理念，展开</a:t>
            </a:r>
            <a:r>
              <a:rPr lang="en-US" altLang="zh-CN" sz="1900" dirty="0" smtClean="0">
                <a:solidFill>
                  <a:srgbClr val="4F2171"/>
                </a:solidFill>
                <a:latin typeface="+mn-ea"/>
              </a:rPr>
              <a:t>Role Play</a:t>
            </a:r>
            <a:r>
              <a:rPr lang="zh-CN" altLang="en-US" sz="1900" dirty="0" smtClean="0">
                <a:solidFill>
                  <a:srgbClr val="4F2171"/>
                </a:solidFill>
                <a:latin typeface="+mn-ea"/>
              </a:rPr>
              <a:t>，展开情境教学：  </a:t>
            </a:r>
            <a:endParaRPr lang="en-US" altLang="zh-CN" sz="1900" dirty="0" smtClean="0">
              <a:solidFill>
                <a:srgbClr val="4F2171"/>
              </a:solidFill>
              <a:latin typeface="+mn-ea"/>
            </a:endParaRPr>
          </a:p>
          <a:p>
            <a:pPr marL="0" indent="0">
              <a:lnSpc>
                <a:spcPts val="2600"/>
              </a:lnSpc>
              <a:buNone/>
            </a:pPr>
            <a:r>
              <a:rPr lang="en-US" altLang="zh-CN" sz="1900" dirty="0" smtClean="0">
                <a:solidFill>
                  <a:srgbClr val="4F2171"/>
                </a:solidFill>
                <a:latin typeface="+mn-ea"/>
              </a:rPr>
              <a:t>               </a:t>
            </a:r>
            <a:r>
              <a:rPr lang="zh-CN" altLang="en-US" sz="1900" dirty="0" smtClean="0">
                <a:solidFill>
                  <a:srgbClr val="4F2171"/>
                </a:solidFill>
                <a:latin typeface="+mn-ea"/>
              </a:rPr>
              <a:t>创设社区志愿者参与医疗保健志愿活动的情境，帮助同学将学到的新</a:t>
            </a:r>
            <a:endParaRPr lang="en-US" altLang="zh-CN" sz="1900" dirty="0" smtClean="0">
              <a:solidFill>
                <a:srgbClr val="4F2171"/>
              </a:solidFill>
              <a:latin typeface="+mn-ea"/>
            </a:endParaRPr>
          </a:p>
          <a:p>
            <a:pPr marL="0" indent="0">
              <a:lnSpc>
                <a:spcPts val="2600"/>
              </a:lnSpc>
              <a:buNone/>
            </a:pPr>
            <a:r>
              <a:rPr lang="en-US" altLang="zh-CN" sz="1900" dirty="0">
                <a:solidFill>
                  <a:srgbClr val="4F2171"/>
                </a:solidFill>
                <a:latin typeface="+mn-ea"/>
              </a:rPr>
              <a:t> </a:t>
            </a:r>
            <a:r>
              <a:rPr lang="en-US" altLang="zh-CN" sz="1900" dirty="0" smtClean="0">
                <a:solidFill>
                  <a:srgbClr val="4F2171"/>
                </a:solidFill>
                <a:latin typeface="+mn-ea"/>
              </a:rPr>
              <a:t>              </a:t>
            </a:r>
            <a:r>
              <a:rPr lang="zh-CN" altLang="en-US" sz="1900" dirty="0" smtClean="0">
                <a:solidFill>
                  <a:srgbClr val="4F2171"/>
                </a:solidFill>
                <a:latin typeface="+mn-ea"/>
              </a:rPr>
              <a:t>知识纳入到已建立的知识系统中，达到融合巩固的效果。</a:t>
            </a:r>
          </a:p>
          <a:p>
            <a:pPr>
              <a:lnSpc>
                <a:spcPts val="2600"/>
              </a:lnSpc>
            </a:pPr>
            <a:endParaRPr lang="zh-CN" altLang="en-US" dirty="0">
              <a:solidFill>
                <a:srgbClr val="57257D"/>
              </a:solidFill>
              <a:latin typeface="+mn-ea"/>
            </a:endParaRPr>
          </a:p>
          <a:p>
            <a:pPr>
              <a:lnSpc>
                <a:spcPts val="2600"/>
              </a:lnSpc>
            </a:pPr>
            <a:endParaRPr lang="zh-CN" altLang="en-US" dirty="0">
              <a:solidFill>
                <a:srgbClr val="C00000"/>
              </a:solidFill>
              <a:latin typeface="+mn-ea"/>
            </a:endParaRPr>
          </a:p>
          <a:p>
            <a:pPr>
              <a:lnSpc>
                <a:spcPts val="3600"/>
              </a:lnSpc>
            </a:pPr>
            <a:endParaRPr lang="en-US" altLang="zh-CN" dirty="0" smtClean="0">
              <a:solidFill>
                <a:srgbClr val="57257D"/>
              </a:solidFill>
              <a:latin typeface="+mn-ea"/>
            </a:endParaRPr>
          </a:p>
          <a:p>
            <a:pPr>
              <a:lnSpc>
                <a:spcPts val="3600"/>
              </a:lnSpc>
            </a:pPr>
            <a:endParaRPr lang="zh-CN" altLang="en-US" dirty="0">
              <a:solidFill>
                <a:srgbClr val="57257D"/>
              </a:solidFill>
              <a:latin typeface="+mn-ea"/>
            </a:endParaRPr>
          </a:p>
        </p:txBody>
      </p:sp>
      <p:sp>
        <p:nvSpPr>
          <p:cNvPr id="10" name="文本框 9"/>
          <p:cNvSpPr txBox="1"/>
          <p:nvPr/>
        </p:nvSpPr>
        <p:spPr>
          <a:xfrm>
            <a:off x="3350123" y="864699"/>
            <a:ext cx="3269041" cy="646331"/>
          </a:xfrm>
          <a:prstGeom prst="rect">
            <a:avLst/>
          </a:prstGeom>
          <a:noFill/>
        </p:spPr>
        <p:txBody>
          <a:bodyPr wrap="square" rtlCol="0">
            <a:spAutoFit/>
          </a:bodyPr>
          <a:lstStyle/>
          <a:p>
            <a:r>
              <a:rPr lang="zh-CN" altLang="en-US" sz="3600" dirty="0" smtClean="0">
                <a:solidFill>
                  <a:srgbClr val="C00000"/>
                </a:solidFill>
              </a:rPr>
              <a:t> 五 教学</a:t>
            </a:r>
            <a:r>
              <a:rPr lang="zh-CN" altLang="en-US" sz="3600" dirty="0">
                <a:solidFill>
                  <a:srgbClr val="C00000"/>
                </a:solidFill>
              </a:rPr>
              <a:t>过程</a:t>
            </a:r>
            <a:endParaRPr lang="zh-CN" altLang="zh-CN" sz="3600" dirty="0">
              <a:solidFill>
                <a:srgbClr val="C00000"/>
              </a:solidFill>
            </a:endParaRPr>
          </a:p>
        </p:txBody>
      </p:sp>
      <p:pic>
        <p:nvPicPr>
          <p:cNvPr id="5" name="图片 4"/>
          <p:cNvPicPr>
            <a:picLocks noChangeAspect="1"/>
          </p:cNvPicPr>
          <p:nvPr/>
        </p:nvPicPr>
        <p:blipFill>
          <a:blip r:embed="rId2"/>
          <a:stretch>
            <a:fillRect/>
          </a:stretch>
        </p:blipFill>
        <p:spPr>
          <a:xfrm>
            <a:off x="423133" y="5364432"/>
            <a:ext cx="1596736" cy="1493569"/>
          </a:xfrm>
          <a:prstGeom prst="rect">
            <a:avLst/>
          </a:prstGeom>
        </p:spPr>
      </p:pic>
      <p:pic>
        <p:nvPicPr>
          <p:cNvPr id="2" name="图片 1"/>
          <p:cNvPicPr>
            <a:picLocks noChangeAspect="1"/>
          </p:cNvPicPr>
          <p:nvPr/>
        </p:nvPicPr>
        <p:blipFill>
          <a:blip r:embed="rId3"/>
          <a:stretch>
            <a:fillRect/>
          </a:stretch>
        </p:blipFill>
        <p:spPr>
          <a:xfrm>
            <a:off x="217425" y="183788"/>
            <a:ext cx="1004076" cy="1004076"/>
          </a:xfrm>
          <a:prstGeom prst="rect">
            <a:avLst/>
          </a:prstGeom>
        </p:spPr>
      </p:pic>
      <p:pic>
        <p:nvPicPr>
          <p:cNvPr id="3" name="图片 2"/>
          <p:cNvPicPr>
            <a:picLocks noChangeAspect="1"/>
          </p:cNvPicPr>
          <p:nvPr/>
        </p:nvPicPr>
        <p:blipFill>
          <a:blip r:embed="rId4"/>
          <a:stretch>
            <a:fillRect/>
          </a:stretch>
        </p:blipFill>
        <p:spPr>
          <a:xfrm>
            <a:off x="9826547" y="5894749"/>
            <a:ext cx="2365453" cy="963251"/>
          </a:xfrm>
          <a:prstGeom prst="rect">
            <a:avLst/>
          </a:prstGeom>
        </p:spPr>
      </p:pic>
      <p:sp>
        <p:nvSpPr>
          <p:cNvPr id="8" name="文本框 7"/>
          <p:cNvSpPr txBox="1"/>
          <p:nvPr/>
        </p:nvSpPr>
        <p:spPr>
          <a:xfrm>
            <a:off x="10358651" y="409433"/>
            <a:ext cx="1423788" cy="923330"/>
          </a:xfrm>
          <a:prstGeom prst="rect">
            <a:avLst/>
          </a:prstGeom>
          <a:noFill/>
        </p:spPr>
        <p:txBody>
          <a:bodyPr wrap="none" rtlCol="0">
            <a:spAutoFit/>
          </a:bodyPr>
          <a:lstStyle/>
          <a:p>
            <a:r>
              <a:rPr lang="en-US" altLang="zh-CN" dirty="0" smtClean="0">
                <a:solidFill>
                  <a:srgbClr val="FFCC00"/>
                </a:solidFill>
              </a:rPr>
              <a:t>    </a:t>
            </a:r>
            <a:r>
              <a:rPr lang="en-US" altLang="zh-CN" dirty="0" smtClean="0">
                <a:solidFill>
                  <a:srgbClr val="990099"/>
                </a:solidFill>
              </a:rPr>
              <a:t>Unit 6</a:t>
            </a:r>
          </a:p>
          <a:p>
            <a:r>
              <a:rPr lang="en-US" altLang="zh-CN" dirty="0" smtClean="0">
                <a:solidFill>
                  <a:srgbClr val="990099"/>
                </a:solidFill>
              </a:rPr>
              <a:t>Community </a:t>
            </a:r>
          </a:p>
          <a:p>
            <a:r>
              <a:rPr lang="en-US" altLang="zh-CN" dirty="0" smtClean="0">
                <a:solidFill>
                  <a:srgbClr val="990099"/>
                </a:solidFill>
              </a:rPr>
              <a:t>    Service</a:t>
            </a:r>
            <a:endParaRPr lang="zh-CN" altLang="en-US" dirty="0">
              <a:solidFill>
                <a:srgbClr val="990099"/>
              </a:solidFill>
            </a:endParaRPr>
          </a:p>
        </p:txBody>
      </p:sp>
      <p:pic>
        <p:nvPicPr>
          <p:cNvPr id="4" name="图片 3"/>
          <p:cNvPicPr>
            <a:picLocks noChangeAspect="1"/>
          </p:cNvPicPr>
          <p:nvPr/>
        </p:nvPicPr>
        <p:blipFill>
          <a:blip r:embed="rId5"/>
          <a:stretch>
            <a:fillRect/>
          </a:stretch>
        </p:blipFill>
        <p:spPr>
          <a:xfrm>
            <a:off x="6852963" y="5254580"/>
            <a:ext cx="2109763" cy="1603420"/>
          </a:xfrm>
          <a:prstGeom prst="rect">
            <a:avLst/>
          </a:prstGeom>
        </p:spPr>
      </p:pic>
    </p:spTree>
    <p:extLst>
      <p:ext uri="{BB962C8B-B14F-4D97-AF65-F5344CB8AC3E}">
        <p14:creationId xmlns:p14="http://schemas.microsoft.com/office/powerpoint/2010/main" val="3054525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a:xfrm>
            <a:off x="1033824" y="1052953"/>
            <a:ext cx="8792723" cy="51328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ts val="2500"/>
              </a:lnSpc>
            </a:pPr>
            <a:r>
              <a:rPr lang="zh-CN" altLang="en-US" sz="1900" dirty="0" smtClean="0">
                <a:solidFill>
                  <a:srgbClr val="C00000"/>
                </a:solidFill>
                <a:latin typeface="+mn-ea"/>
              </a:rPr>
              <a:t>（四）课后作业布置</a:t>
            </a:r>
          </a:p>
          <a:p>
            <a:pPr>
              <a:lnSpc>
                <a:spcPts val="2500"/>
              </a:lnSpc>
            </a:pPr>
            <a:r>
              <a:rPr lang="zh-CN" altLang="en-US" sz="1900" dirty="0" smtClean="0">
                <a:solidFill>
                  <a:srgbClr val="4F2171"/>
                </a:solidFill>
                <a:latin typeface="+mn-ea"/>
              </a:rPr>
              <a:t>（</a:t>
            </a:r>
            <a:r>
              <a:rPr lang="en-US" altLang="zh-CN" sz="1900" dirty="0">
                <a:solidFill>
                  <a:srgbClr val="4F2171"/>
                </a:solidFill>
                <a:latin typeface="+mn-ea"/>
              </a:rPr>
              <a:t>1</a:t>
            </a:r>
            <a:r>
              <a:rPr lang="zh-CN" altLang="en-US" sz="1900" dirty="0">
                <a:solidFill>
                  <a:srgbClr val="4F2171"/>
                </a:solidFill>
                <a:latin typeface="+mn-ea"/>
              </a:rPr>
              <a:t>）登录国家开放大学学习网，再次学习</a:t>
            </a:r>
            <a:r>
              <a:rPr lang="en-US" altLang="zh-CN" sz="1900" dirty="0">
                <a:solidFill>
                  <a:srgbClr val="4F2171"/>
                </a:solidFill>
                <a:latin typeface="+mn-ea"/>
              </a:rPr>
              <a:t>Unit 6 </a:t>
            </a:r>
            <a:r>
              <a:rPr lang="zh-CN" altLang="en-US" sz="1900" dirty="0">
                <a:solidFill>
                  <a:srgbClr val="4F2171"/>
                </a:solidFill>
                <a:latin typeface="+mn-ea"/>
              </a:rPr>
              <a:t>网络课程及课件资源。</a:t>
            </a:r>
          </a:p>
          <a:p>
            <a:pPr>
              <a:lnSpc>
                <a:spcPts val="2500"/>
              </a:lnSpc>
            </a:pPr>
            <a:r>
              <a:rPr lang="en-US" altLang="zh-CN" sz="1900" dirty="0" smtClean="0">
                <a:solidFill>
                  <a:srgbClr val="4F2171"/>
                </a:solidFill>
                <a:latin typeface="+mn-ea"/>
              </a:rPr>
              <a:t>  (</a:t>
            </a:r>
            <a:r>
              <a:rPr lang="en-US" altLang="zh-CN" sz="1900" dirty="0">
                <a:solidFill>
                  <a:srgbClr val="4F2171"/>
                </a:solidFill>
                <a:latin typeface="+mn-ea"/>
              </a:rPr>
              <a:t>2) </a:t>
            </a:r>
            <a:r>
              <a:rPr lang="en-US" altLang="zh-CN" sz="1900" dirty="0" smtClean="0">
                <a:solidFill>
                  <a:srgbClr val="4F2171"/>
                </a:solidFill>
                <a:latin typeface="+mn-ea"/>
              </a:rPr>
              <a:t> </a:t>
            </a:r>
            <a:r>
              <a:rPr lang="zh-CN" altLang="en-US" sz="1900" dirty="0" smtClean="0">
                <a:solidFill>
                  <a:srgbClr val="4F2171"/>
                </a:solidFill>
                <a:latin typeface="+mn-ea"/>
              </a:rPr>
              <a:t>完成</a:t>
            </a:r>
            <a:r>
              <a:rPr lang="zh-CN" altLang="en-US" sz="1900" dirty="0">
                <a:solidFill>
                  <a:srgbClr val="4F2171"/>
                </a:solidFill>
                <a:latin typeface="+mn-ea"/>
              </a:rPr>
              <a:t>国开网上</a:t>
            </a:r>
            <a:r>
              <a:rPr lang="en-US" altLang="zh-CN" sz="1900" dirty="0">
                <a:solidFill>
                  <a:srgbClr val="4F2171"/>
                </a:solidFill>
                <a:latin typeface="+mn-ea"/>
              </a:rPr>
              <a:t>Unit 6 </a:t>
            </a:r>
            <a:r>
              <a:rPr lang="zh-CN" altLang="en-US" sz="1900" dirty="0">
                <a:solidFill>
                  <a:srgbClr val="4F2171"/>
                </a:solidFill>
                <a:latin typeface="+mn-ea"/>
              </a:rPr>
              <a:t>单元任务及教材中</a:t>
            </a:r>
            <a:r>
              <a:rPr lang="en-US" altLang="zh-CN" sz="1900" dirty="0">
                <a:solidFill>
                  <a:srgbClr val="4F2171"/>
                </a:solidFill>
                <a:latin typeface="+mn-ea"/>
              </a:rPr>
              <a:t>Unit6 </a:t>
            </a:r>
            <a:r>
              <a:rPr lang="zh-CN" altLang="en-US" sz="1900" dirty="0">
                <a:solidFill>
                  <a:srgbClr val="4F2171"/>
                </a:solidFill>
                <a:latin typeface="+mn-ea"/>
              </a:rPr>
              <a:t>的书后习题。</a:t>
            </a:r>
          </a:p>
          <a:p>
            <a:pPr>
              <a:lnSpc>
                <a:spcPts val="2500"/>
              </a:lnSpc>
            </a:pPr>
            <a:r>
              <a:rPr lang="zh-CN" altLang="en-US" sz="1900" dirty="0">
                <a:solidFill>
                  <a:srgbClr val="4F2171"/>
                </a:solidFill>
                <a:latin typeface="+mn-ea"/>
              </a:rPr>
              <a:t>（</a:t>
            </a:r>
            <a:r>
              <a:rPr lang="en-US" altLang="zh-CN" sz="1900" dirty="0">
                <a:solidFill>
                  <a:srgbClr val="4F2171"/>
                </a:solidFill>
                <a:latin typeface="+mn-ea"/>
              </a:rPr>
              <a:t>3</a:t>
            </a:r>
            <a:r>
              <a:rPr lang="zh-CN" altLang="en-US" sz="1900" dirty="0">
                <a:solidFill>
                  <a:srgbClr val="4F2171"/>
                </a:solidFill>
                <a:latin typeface="+mn-ea"/>
              </a:rPr>
              <a:t>）通过雨课堂</a:t>
            </a:r>
            <a:r>
              <a:rPr lang="en-US" altLang="zh-CN" sz="1900" dirty="0">
                <a:solidFill>
                  <a:srgbClr val="4F2171"/>
                </a:solidFill>
                <a:latin typeface="+mn-ea"/>
              </a:rPr>
              <a:t>APP</a:t>
            </a:r>
            <a:r>
              <a:rPr lang="zh-CN" altLang="en-US" sz="1900" dirty="0">
                <a:solidFill>
                  <a:srgbClr val="4F2171"/>
                </a:solidFill>
                <a:latin typeface="+mn-ea"/>
              </a:rPr>
              <a:t>，向学生推荐正能量的英文阅读资讯以陶冶情操</a:t>
            </a:r>
            <a:r>
              <a:rPr lang="zh-CN" altLang="en-US" sz="1900" dirty="0" smtClean="0">
                <a:solidFill>
                  <a:srgbClr val="4F2171"/>
                </a:solidFill>
                <a:latin typeface="+mn-ea"/>
              </a:rPr>
              <a:t>，</a:t>
            </a:r>
            <a:endParaRPr lang="en-US" altLang="zh-CN" sz="1900" dirty="0" smtClean="0">
              <a:solidFill>
                <a:srgbClr val="4F2171"/>
              </a:solidFill>
              <a:latin typeface="+mn-ea"/>
            </a:endParaRPr>
          </a:p>
          <a:p>
            <a:pPr>
              <a:lnSpc>
                <a:spcPts val="2500"/>
              </a:lnSpc>
            </a:pPr>
            <a:r>
              <a:rPr lang="en-US" altLang="zh-CN" sz="1900" dirty="0">
                <a:solidFill>
                  <a:srgbClr val="4F2171"/>
                </a:solidFill>
                <a:latin typeface="+mn-ea"/>
              </a:rPr>
              <a:t> </a:t>
            </a:r>
            <a:r>
              <a:rPr lang="en-US" altLang="zh-CN" sz="1900" dirty="0" smtClean="0">
                <a:solidFill>
                  <a:srgbClr val="4F2171"/>
                </a:solidFill>
                <a:latin typeface="+mn-ea"/>
              </a:rPr>
              <a:t>          </a:t>
            </a:r>
            <a:r>
              <a:rPr lang="zh-CN" altLang="en-US" sz="1900" dirty="0" smtClean="0">
                <a:solidFill>
                  <a:srgbClr val="4F2171"/>
                </a:solidFill>
                <a:latin typeface="+mn-ea"/>
              </a:rPr>
              <a:t>培养 爱国主义情怀</a:t>
            </a:r>
            <a:r>
              <a:rPr lang="zh-CN" altLang="en-US" sz="1900" dirty="0">
                <a:solidFill>
                  <a:srgbClr val="4F2171"/>
                </a:solidFill>
                <a:latin typeface="+mn-ea"/>
              </a:rPr>
              <a:t>（开展思政教育）</a:t>
            </a:r>
          </a:p>
          <a:p>
            <a:pPr>
              <a:lnSpc>
                <a:spcPts val="2500"/>
              </a:lnSpc>
            </a:pPr>
            <a:r>
              <a:rPr lang="zh-CN" altLang="en-US" sz="1900" dirty="0" smtClean="0">
                <a:solidFill>
                  <a:srgbClr val="00B050"/>
                </a:solidFill>
                <a:latin typeface="+mn-ea"/>
              </a:rPr>
              <a:t>    </a:t>
            </a:r>
            <a:r>
              <a:rPr lang="en-US" altLang="zh-CN" sz="1900" dirty="0" smtClean="0">
                <a:solidFill>
                  <a:srgbClr val="5F2987"/>
                </a:solidFill>
                <a:latin typeface="+mn-ea"/>
              </a:rPr>
              <a:t>1. </a:t>
            </a:r>
            <a:r>
              <a:rPr lang="zh-CN" altLang="en-US" sz="1900" dirty="0" smtClean="0">
                <a:solidFill>
                  <a:srgbClr val="5F2987"/>
                </a:solidFill>
                <a:latin typeface="+mn-ea"/>
              </a:rPr>
              <a:t>本</a:t>
            </a:r>
            <a:r>
              <a:rPr lang="zh-CN" altLang="en-US" sz="1900" dirty="0">
                <a:solidFill>
                  <a:srgbClr val="5F2987"/>
                </a:solidFill>
                <a:latin typeface="+mn-ea"/>
              </a:rPr>
              <a:t>次课的拓展阅读：新冠疫苗全民免费！（思政教育</a:t>
            </a:r>
            <a:r>
              <a:rPr lang="zh-CN" altLang="en-US" sz="1900" dirty="0" smtClean="0">
                <a:solidFill>
                  <a:srgbClr val="5F2987"/>
                </a:solidFill>
                <a:latin typeface="+mn-ea"/>
              </a:rPr>
              <a:t>）</a:t>
            </a:r>
            <a:endParaRPr lang="en-US" altLang="zh-CN" sz="1900" dirty="0" smtClean="0">
              <a:solidFill>
                <a:srgbClr val="5F2987"/>
              </a:solidFill>
              <a:latin typeface="+mn-ea"/>
            </a:endParaRPr>
          </a:p>
          <a:p>
            <a:pPr>
              <a:lnSpc>
                <a:spcPts val="2500"/>
              </a:lnSpc>
            </a:pPr>
            <a:r>
              <a:rPr lang="en-US" altLang="zh-CN" sz="1900" dirty="0" smtClean="0">
                <a:solidFill>
                  <a:srgbClr val="5F2987"/>
                </a:solidFill>
                <a:latin typeface="+mn-ea"/>
              </a:rPr>
              <a:t>    https://www.sohu.com/a/443377334_355799</a:t>
            </a:r>
            <a:r>
              <a:rPr lang="zh-CN" altLang="en-US" sz="1900" dirty="0" smtClean="0">
                <a:solidFill>
                  <a:srgbClr val="5F2987"/>
                </a:solidFill>
                <a:latin typeface="+mn-ea"/>
              </a:rPr>
              <a:t>（打开链接，阅读并思考</a:t>
            </a:r>
            <a:endParaRPr lang="en-US" altLang="zh-CN" sz="1900" dirty="0" smtClean="0">
              <a:solidFill>
                <a:srgbClr val="5F2987"/>
              </a:solidFill>
              <a:latin typeface="+mn-ea"/>
            </a:endParaRPr>
          </a:p>
          <a:p>
            <a:pPr>
              <a:lnSpc>
                <a:spcPts val="2500"/>
              </a:lnSpc>
            </a:pPr>
            <a:r>
              <a:rPr lang="en-US" altLang="zh-CN" sz="1900" dirty="0" smtClean="0">
                <a:solidFill>
                  <a:srgbClr val="5F2987"/>
                </a:solidFill>
                <a:latin typeface="+mn-ea"/>
              </a:rPr>
              <a:t>   2. </a:t>
            </a:r>
            <a:r>
              <a:rPr lang="zh-CN" altLang="zh-CN" sz="1900" dirty="0" smtClean="0">
                <a:solidFill>
                  <a:srgbClr val="5F2987"/>
                </a:solidFill>
                <a:latin typeface="+mn-ea"/>
              </a:rPr>
              <a:t>网站</a:t>
            </a:r>
            <a:r>
              <a:rPr lang="zh-CN" altLang="zh-CN" sz="1900" dirty="0">
                <a:solidFill>
                  <a:srgbClr val="5F2987"/>
                </a:solidFill>
                <a:latin typeface="+mn-ea"/>
              </a:rPr>
              <a:t>：中国志愿服务网，志愿汇等</a:t>
            </a:r>
            <a:r>
              <a:rPr lang="zh-CN" altLang="zh-CN" sz="1900" dirty="0" smtClean="0">
                <a:solidFill>
                  <a:srgbClr val="5F2987"/>
                </a:solidFill>
                <a:latin typeface="+mn-ea"/>
              </a:rPr>
              <a:t>网站</a:t>
            </a:r>
            <a:r>
              <a:rPr lang="zh-CN" altLang="en-US" sz="1900" dirty="0" smtClean="0">
                <a:solidFill>
                  <a:srgbClr val="5F2987"/>
                </a:solidFill>
                <a:latin typeface="+mn-ea"/>
              </a:rPr>
              <a:t>，</a:t>
            </a:r>
            <a:r>
              <a:rPr lang="zh-CN" altLang="zh-CN" sz="1900" dirty="0" smtClean="0">
                <a:solidFill>
                  <a:srgbClr val="5F2987"/>
                </a:solidFill>
                <a:latin typeface="+mn-ea"/>
              </a:rPr>
              <a:t>鼓励</a:t>
            </a:r>
            <a:r>
              <a:rPr lang="zh-CN" altLang="zh-CN" sz="1900" dirty="0">
                <a:solidFill>
                  <a:srgbClr val="5F2987"/>
                </a:solidFill>
                <a:latin typeface="+mn-ea"/>
              </a:rPr>
              <a:t>同学参加志愿</a:t>
            </a:r>
            <a:r>
              <a:rPr lang="zh-CN" altLang="zh-CN" sz="1900" dirty="0" smtClean="0">
                <a:solidFill>
                  <a:srgbClr val="5F2987"/>
                </a:solidFill>
                <a:latin typeface="+mn-ea"/>
              </a:rPr>
              <a:t>项目</a:t>
            </a:r>
            <a:endParaRPr lang="zh-CN" altLang="zh-CN" sz="1900" dirty="0">
              <a:solidFill>
                <a:srgbClr val="5F2987"/>
              </a:solidFill>
              <a:latin typeface="+mn-ea"/>
            </a:endParaRPr>
          </a:p>
          <a:p>
            <a:pPr>
              <a:lnSpc>
                <a:spcPts val="2500"/>
              </a:lnSpc>
            </a:pPr>
            <a:r>
              <a:rPr lang="en-US" altLang="zh-CN" sz="1900" dirty="0">
                <a:solidFill>
                  <a:srgbClr val="5F2987"/>
                </a:solidFill>
                <a:latin typeface="+mn-ea"/>
              </a:rPr>
              <a:t>https://chinavolunteer.mca.gov.cn/NVSI/LEAP/site/index.html#/</a:t>
            </a:r>
            <a:r>
              <a:rPr lang="en-US" altLang="zh-CN" sz="1900" dirty="0" smtClean="0">
                <a:solidFill>
                  <a:srgbClr val="5F2987"/>
                </a:solidFill>
                <a:latin typeface="+mn-ea"/>
              </a:rPr>
              <a:t>home</a:t>
            </a:r>
            <a:endParaRPr lang="zh-CN" altLang="zh-CN" sz="2000" dirty="0">
              <a:solidFill>
                <a:srgbClr val="5F2987"/>
              </a:solidFill>
            </a:endParaRPr>
          </a:p>
          <a:p>
            <a:pPr>
              <a:lnSpc>
                <a:spcPts val="2600"/>
              </a:lnSpc>
            </a:pPr>
            <a:r>
              <a:rPr lang="zh-CN" altLang="en-US" sz="1900" dirty="0" smtClean="0">
                <a:solidFill>
                  <a:srgbClr val="57257D"/>
                </a:solidFill>
                <a:latin typeface="+mn-ea"/>
              </a:rPr>
              <a:t>）</a:t>
            </a:r>
          </a:p>
          <a:p>
            <a:pPr>
              <a:lnSpc>
                <a:spcPts val="2600"/>
              </a:lnSpc>
            </a:pPr>
            <a:endParaRPr lang="zh-CN" altLang="en-US" dirty="0">
              <a:solidFill>
                <a:srgbClr val="57257D"/>
              </a:solidFill>
              <a:latin typeface="+mn-ea"/>
            </a:endParaRPr>
          </a:p>
          <a:p>
            <a:pPr>
              <a:lnSpc>
                <a:spcPts val="2600"/>
              </a:lnSpc>
            </a:pPr>
            <a:endParaRPr lang="zh-CN" altLang="en-US" dirty="0">
              <a:solidFill>
                <a:srgbClr val="57257D"/>
              </a:solidFill>
              <a:latin typeface="+mn-ea"/>
            </a:endParaRPr>
          </a:p>
          <a:p>
            <a:pPr>
              <a:lnSpc>
                <a:spcPts val="2600"/>
              </a:lnSpc>
            </a:pPr>
            <a:endParaRPr lang="zh-CN" altLang="en-US" dirty="0">
              <a:solidFill>
                <a:srgbClr val="C00000"/>
              </a:solidFill>
              <a:latin typeface="+mn-ea"/>
            </a:endParaRPr>
          </a:p>
          <a:p>
            <a:pPr>
              <a:lnSpc>
                <a:spcPts val="3600"/>
              </a:lnSpc>
            </a:pPr>
            <a:endParaRPr lang="en-US" altLang="zh-CN" dirty="0" smtClean="0">
              <a:solidFill>
                <a:srgbClr val="57257D"/>
              </a:solidFill>
              <a:latin typeface="+mn-ea"/>
            </a:endParaRPr>
          </a:p>
          <a:p>
            <a:pPr>
              <a:lnSpc>
                <a:spcPts val="3600"/>
              </a:lnSpc>
            </a:pPr>
            <a:endParaRPr lang="zh-CN" altLang="en-US" dirty="0">
              <a:solidFill>
                <a:srgbClr val="57257D"/>
              </a:solidFill>
              <a:latin typeface="+mn-ea"/>
            </a:endParaRPr>
          </a:p>
        </p:txBody>
      </p:sp>
      <p:sp>
        <p:nvSpPr>
          <p:cNvPr id="10" name="文本框 9"/>
          <p:cNvSpPr txBox="1"/>
          <p:nvPr/>
        </p:nvSpPr>
        <p:spPr>
          <a:xfrm>
            <a:off x="3044085" y="375518"/>
            <a:ext cx="3269041" cy="646331"/>
          </a:xfrm>
          <a:prstGeom prst="rect">
            <a:avLst/>
          </a:prstGeom>
          <a:noFill/>
        </p:spPr>
        <p:txBody>
          <a:bodyPr wrap="square" rtlCol="0">
            <a:spAutoFit/>
          </a:bodyPr>
          <a:lstStyle/>
          <a:p>
            <a:r>
              <a:rPr lang="zh-CN" altLang="en-US" sz="3600" dirty="0" smtClean="0">
                <a:solidFill>
                  <a:srgbClr val="C00000"/>
                </a:solidFill>
              </a:rPr>
              <a:t>    五 教学</a:t>
            </a:r>
            <a:r>
              <a:rPr lang="zh-CN" altLang="en-US" sz="3600" dirty="0">
                <a:solidFill>
                  <a:srgbClr val="C00000"/>
                </a:solidFill>
              </a:rPr>
              <a:t>过程</a:t>
            </a:r>
            <a:endParaRPr lang="zh-CN" altLang="zh-CN" sz="3600" dirty="0">
              <a:solidFill>
                <a:srgbClr val="C00000"/>
              </a:solidFill>
            </a:endParaRPr>
          </a:p>
        </p:txBody>
      </p:sp>
      <p:pic>
        <p:nvPicPr>
          <p:cNvPr id="5" name="图片 4"/>
          <p:cNvPicPr>
            <a:picLocks noChangeAspect="1"/>
          </p:cNvPicPr>
          <p:nvPr/>
        </p:nvPicPr>
        <p:blipFill>
          <a:blip r:embed="rId2"/>
          <a:stretch>
            <a:fillRect/>
          </a:stretch>
        </p:blipFill>
        <p:spPr>
          <a:xfrm>
            <a:off x="518669" y="5155623"/>
            <a:ext cx="1773770" cy="1702378"/>
          </a:xfrm>
          <a:prstGeom prst="rect">
            <a:avLst/>
          </a:prstGeom>
        </p:spPr>
      </p:pic>
      <p:pic>
        <p:nvPicPr>
          <p:cNvPr id="2" name="图片 1"/>
          <p:cNvPicPr>
            <a:picLocks noChangeAspect="1"/>
          </p:cNvPicPr>
          <p:nvPr/>
        </p:nvPicPr>
        <p:blipFill>
          <a:blip r:embed="rId3"/>
          <a:stretch>
            <a:fillRect/>
          </a:stretch>
        </p:blipFill>
        <p:spPr>
          <a:xfrm>
            <a:off x="3514" y="0"/>
            <a:ext cx="1030310" cy="943649"/>
          </a:xfrm>
          <a:prstGeom prst="rect">
            <a:avLst/>
          </a:prstGeom>
        </p:spPr>
      </p:pic>
      <p:pic>
        <p:nvPicPr>
          <p:cNvPr id="4" name="图片 3"/>
          <p:cNvPicPr>
            <a:picLocks noChangeAspect="1"/>
          </p:cNvPicPr>
          <p:nvPr/>
        </p:nvPicPr>
        <p:blipFill>
          <a:blip r:embed="rId4"/>
          <a:stretch>
            <a:fillRect/>
          </a:stretch>
        </p:blipFill>
        <p:spPr>
          <a:xfrm>
            <a:off x="9826547" y="5772460"/>
            <a:ext cx="2365453" cy="963251"/>
          </a:xfrm>
          <a:prstGeom prst="rect">
            <a:avLst/>
          </a:prstGeom>
        </p:spPr>
      </p:pic>
      <p:sp>
        <p:nvSpPr>
          <p:cNvPr id="9" name="文本框 8"/>
          <p:cNvSpPr txBox="1"/>
          <p:nvPr/>
        </p:nvSpPr>
        <p:spPr>
          <a:xfrm>
            <a:off x="10358651" y="409433"/>
            <a:ext cx="1423788" cy="923330"/>
          </a:xfrm>
          <a:prstGeom prst="rect">
            <a:avLst/>
          </a:prstGeom>
          <a:noFill/>
        </p:spPr>
        <p:txBody>
          <a:bodyPr wrap="none" rtlCol="0">
            <a:spAutoFit/>
          </a:bodyPr>
          <a:lstStyle/>
          <a:p>
            <a:r>
              <a:rPr lang="en-US" altLang="zh-CN" dirty="0" smtClean="0">
                <a:solidFill>
                  <a:srgbClr val="FFCC00"/>
                </a:solidFill>
              </a:rPr>
              <a:t>    </a:t>
            </a:r>
            <a:r>
              <a:rPr lang="en-US" altLang="zh-CN" dirty="0" smtClean="0">
                <a:solidFill>
                  <a:srgbClr val="990099"/>
                </a:solidFill>
              </a:rPr>
              <a:t>Unit 6</a:t>
            </a:r>
          </a:p>
          <a:p>
            <a:r>
              <a:rPr lang="en-US" altLang="zh-CN" dirty="0" smtClean="0">
                <a:solidFill>
                  <a:srgbClr val="990099"/>
                </a:solidFill>
              </a:rPr>
              <a:t>Community </a:t>
            </a:r>
          </a:p>
          <a:p>
            <a:r>
              <a:rPr lang="en-US" altLang="zh-CN" dirty="0" smtClean="0">
                <a:solidFill>
                  <a:srgbClr val="990099"/>
                </a:solidFill>
              </a:rPr>
              <a:t>    Service</a:t>
            </a:r>
            <a:endParaRPr lang="zh-CN" altLang="en-US" dirty="0">
              <a:solidFill>
                <a:srgbClr val="990099"/>
              </a:solidFill>
            </a:endParaRPr>
          </a:p>
        </p:txBody>
      </p:sp>
      <p:pic>
        <p:nvPicPr>
          <p:cNvPr id="12" name="图片 11"/>
          <p:cNvPicPr>
            <a:picLocks noChangeAspect="1"/>
          </p:cNvPicPr>
          <p:nvPr/>
        </p:nvPicPr>
        <p:blipFill>
          <a:blip r:embed="rId5"/>
          <a:stretch>
            <a:fillRect/>
          </a:stretch>
        </p:blipFill>
        <p:spPr>
          <a:xfrm>
            <a:off x="5864583" y="5155623"/>
            <a:ext cx="3026451" cy="1702378"/>
          </a:xfrm>
          <a:prstGeom prst="rect">
            <a:avLst/>
          </a:prstGeom>
        </p:spPr>
      </p:pic>
    </p:spTree>
    <p:extLst>
      <p:ext uri="{BB962C8B-B14F-4D97-AF65-F5344CB8AC3E}">
        <p14:creationId xmlns:p14="http://schemas.microsoft.com/office/powerpoint/2010/main" val="916208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475254" y="5229612"/>
            <a:ext cx="1664855" cy="1628388"/>
          </a:xfrm>
          <a:prstGeom prst="rect">
            <a:avLst/>
          </a:prstGeom>
        </p:spPr>
      </p:pic>
      <p:sp>
        <p:nvSpPr>
          <p:cNvPr id="8" name="文本框 7"/>
          <p:cNvSpPr txBox="1"/>
          <p:nvPr/>
        </p:nvSpPr>
        <p:spPr>
          <a:xfrm>
            <a:off x="1084322" y="2161152"/>
            <a:ext cx="8107206" cy="1233671"/>
          </a:xfrm>
          <a:prstGeom prst="rect">
            <a:avLst/>
          </a:prstGeom>
          <a:noFill/>
        </p:spPr>
        <p:txBody>
          <a:bodyPr wrap="square" rtlCol="0">
            <a:spAutoFit/>
          </a:bodyPr>
          <a:lstStyle/>
          <a:p>
            <a:pPr>
              <a:lnSpc>
                <a:spcPts val="8900"/>
              </a:lnSpc>
            </a:pPr>
            <a:r>
              <a:rPr lang="en-US" altLang="zh-CN" sz="6600" dirty="0" smtClean="0">
                <a:solidFill>
                  <a:srgbClr val="800080"/>
                </a:solidFill>
                <a:latin typeface="华文彩云" panose="02010800040101010101" pitchFamily="2" charset="-122"/>
                <a:ea typeface="华文彩云" panose="02010800040101010101" pitchFamily="2" charset="-122"/>
              </a:rPr>
              <a:t>        Thank  You!</a:t>
            </a:r>
          </a:p>
        </p:txBody>
      </p:sp>
      <p:pic>
        <p:nvPicPr>
          <p:cNvPr id="9" name="图片 8"/>
          <p:cNvPicPr>
            <a:picLocks noChangeAspect="1"/>
          </p:cNvPicPr>
          <p:nvPr/>
        </p:nvPicPr>
        <p:blipFill>
          <a:blip r:embed="rId3"/>
          <a:stretch>
            <a:fillRect/>
          </a:stretch>
        </p:blipFill>
        <p:spPr>
          <a:xfrm>
            <a:off x="8366215" y="58960"/>
            <a:ext cx="840137" cy="840137"/>
          </a:xfrm>
          <a:prstGeom prst="rect">
            <a:avLst/>
          </a:prstGeom>
        </p:spPr>
      </p:pic>
      <p:pic>
        <p:nvPicPr>
          <p:cNvPr id="1028" name="Picture 4" descr="https://gimg2.baidu.com/image_search/src=http%3A%2F%2Fpic159.nipic.com%2Ffile%2F20180329%2F3195433_103034922873_2.jpg&amp;refer=http%3A%2F%2Fpic159.nipic.com&amp;app=2002&amp;size=f9999,10000&amp;q=a80&amp;n=0&amp;g=0n&amp;fmt=jpeg?sec=1633929975&amp;t=adf338668dd72140feb1b7f20844068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9170" y="4833154"/>
            <a:ext cx="2421228" cy="20364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gimg2.baidu.com/image_search/src=http%3A%2F%2Fhbimg.b0.upaiyun.com%2F3b87b3e7026ff7b443ca5a4ac2bb4bf08bb067ff958c-abrJ7k_fw658&amp;refer=http%3A%2F%2Fhbimg.b0.upaiyun.com&amp;app=2002&amp;size=f9999,10000&amp;q=a80&amp;n=0&amp;g=0n&amp;fmt=jpeg?sec=1633931186&amp;t=053886bdd15ed3b392c68afd5bdb85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8897" y="5997406"/>
            <a:ext cx="2674702" cy="8722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https://gimg2.baidu.com/image_search/src=http%3A%2F%2Fhbimg.b0.upaiyun.com%2F3b87b3e7026ff7b443ca5a4ac2bb4bf08bb067ff958c-abrJ7k_fw658&amp;refer=http%3A%2F%2Fhbimg.b0.upaiyun.com&amp;app=2002&amp;size=f9999,10000&amp;q=a80&amp;n=0&amp;g=0n&amp;fmt=jpeg?sec=1633931186&amp;t=053886bdd15ed3b392c68afd5bdb85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015680" y="5849715"/>
            <a:ext cx="2977548" cy="1008285"/>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descr="屏幕剪辑"/>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3607" y="5885518"/>
            <a:ext cx="2021165" cy="972482"/>
          </a:xfrm>
          <a:prstGeom prst="rect">
            <a:avLst/>
          </a:prstGeom>
        </p:spPr>
      </p:pic>
      <p:pic>
        <p:nvPicPr>
          <p:cNvPr id="16" name="图片 15"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486353" y="6217718"/>
            <a:ext cx="1316910" cy="651911"/>
          </a:xfrm>
          <a:prstGeom prst="rect">
            <a:avLst/>
          </a:prstGeom>
        </p:spPr>
      </p:pic>
      <p:pic>
        <p:nvPicPr>
          <p:cNvPr id="27" name="图片 26"/>
          <p:cNvPicPr>
            <a:picLocks noChangeAspect="1"/>
          </p:cNvPicPr>
          <p:nvPr/>
        </p:nvPicPr>
        <p:blipFill>
          <a:blip r:embed="rId8"/>
          <a:stretch>
            <a:fillRect/>
          </a:stretch>
        </p:blipFill>
        <p:spPr>
          <a:xfrm>
            <a:off x="169843" y="104830"/>
            <a:ext cx="914479" cy="847417"/>
          </a:xfrm>
          <a:prstGeom prst="rect">
            <a:avLst/>
          </a:prstGeom>
        </p:spPr>
      </p:pic>
    </p:spTree>
    <p:extLst>
      <p:ext uri="{BB962C8B-B14F-4D97-AF65-F5344CB8AC3E}">
        <p14:creationId xmlns:p14="http://schemas.microsoft.com/office/powerpoint/2010/main" val="2468153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xEl>
                                              <p:pRg st="0" end="0"/>
                                            </p:txEl>
                                          </p:spTgt>
                                        </p:tgtEl>
                                        <p:attrNameLst>
                                          <p:attrName>r</p:attrName>
                                        </p:attrNameLst>
                                      </p:cBhvr>
                                    </p:animRot>
                                    <p:animRot by="-240000">
                                      <p:cBhvr>
                                        <p:cTn id="7" dur="200" fill="hold">
                                          <p:stCondLst>
                                            <p:cond delay="200"/>
                                          </p:stCondLst>
                                        </p:cTn>
                                        <p:tgtEl>
                                          <p:spTgt spid="8">
                                            <p:txEl>
                                              <p:pRg st="0" end="0"/>
                                            </p:txEl>
                                          </p:spTgt>
                                        </p:tgtEl>
                                        <p:attrNameLst>
                                          <p:attrName>r</p:attrName>
                                        </p:attrNameLst>
                                      </p:cBhvr>
                                    </p:animRot>
                                    <p:animRot by="240000">
                                      <p:cBhvr>
                                        <p:cTn id="8" dur="200" fill="hold">
                                          <p:stCondLst>
                                            <p:cond delay="400"/>
                                          </p:stCondLst>
                                        </p:cTn>
                                        <p:tgtEl>
                                          <p:spTgt spid="8">
                                            <p:txEl>
                                              <p:pRg st="0" end="0"/>
                                            </p:txEl>
                                          </p:spTgt>
                                        </p:tgtEl>
                                        <p:attrNameLst>
                                          <p:attrName>r</p:attrName>
                                        </p:attrNameLst>
                                      </p:cBhvr>
                                    </p:animRot>
                                    <p:animRot by="-240000">
                                      <p:cBhvr>
                                        <p:cTn id="9" dur="200" fill="hold">
                                          <p:stCondLst>
                                            <p:cond delay="600"/>
                                          </p:stCondLst>
                                        </p:cTn>
                                        <p:tgtEl>
                                          <p:spTgt spid="8">
                                            <p:txEl>
                                              <p:pRg st="0" end="0"/>
                                            </p:txEl>
                                          </p:spTgt>
                                        </p:tgtEl>
                                        <p:attrNameLst>
                                          <p:attrName>r</p:attrName>
                                        </p:attrNameLst>
                                      </p:cBhvr>
                                    </p:animRot>
                                    <p:animRot by="120000">
                                      <p:cBhvr>
                                        <p:cTn id="10" dur="200" fill="hold">
                                          <p:stCondLst>
                                            <p:cond delay="80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a:xfrm>
            <a:off x="815723" y="1234460"/>
            <a:ext cx="7800244" cy="60254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ts val="3200"/>
              </a:lnSpc>
            </a:pPr>
            <a:r>
              <a:rPr lang="zh-CN" altLang="en-US" sz="1900" dirty="0">
                <a:solidFill>
                  <a:srgbClr val="4F2171"/>
                </a:solidFill>
                <a:latin typeface="+mn-ea"/>
              </a:rPr>
              <a:t>开放大学学员多为成年人，所以在教学过程中我坚持以学生为中心，鼓励学生开展自主学习（推荐合作学习、小组学习、碎片化学习的形式），同时开展线上教学与面授教学相结合，辅以网络课程，推送学科及思政资源等多种导学形式，开展立体式教学</a:t>
            </a:r>
            <a:r>
              <a:rPr lang="zh-CN" altLang="en-US" sz="1900" dirty="0" smtClean="0">
                <a:solidFill>
                  <a:srgbClr val="4F2171"/>
                </a:solidFill>
                <a:latin typeface="+mn-ea"/>
              </a:rPr>
              <a:t>。</a:t>
            </a:r>
            <a:endParaRPr lang="en-US" altLang="zh-CN" sz="1900" dirty="0" smtClean="0">
              <a:solidFill>
                <a:srgbClr val="4F2171"/>
              </a:solidFill>
              <a:latin typeface="+mn-ea"/>
            </a:endParaRPr>
          </a:p>
          <a:p>
            <a:pPr>
              <a:lnSpc>
                <a:spcPts val="2600"/>
              </a:lnSpc>
            </a:pPr>
            <a:endParaRPr lang="zh-CN" altLang="en-US" sz="1900" dirty="0" smtClean="0">
              <a:solidFill>
                <a:srgbClr val="4F2171"/>
              </a:solidFill>
              <a:latin typeface="+mn-ea"/>
            </a:endParaRPr>
          </a:p>
          <a:p>
            <a:pPr>
              <a:lnSpc>
                <a:spcPts val="2600"/>
              </a:lnSpc>
            </a:pPr>
            <a:r>
              <a:rPr lang="zh-CN" altLang="en-US" sz="1900" dirty="0" smtClean="0">
                <a:solidFill>
                  <a:srgbClr val="4F2171"/>
                </a:solidFill>
                <a:latin typeface="+mn-ea"/>
              </a:rPr>
              <a:t>我</a:t>
            </a:r>
            <a:r>
              <a:rPr lang="zh-CN" altLang="en-US" sz="1900" dirty="0">
                <a:solidFill>
                  <a:srgbClr val="4F2171"/>
                </a:solidFill>
                <a:latin typeface="+mn-ea"/>
              </a:rPr>
              <a:t>将教学程序</a:t>
            </a:r>
            <a:r>
              <a:rPr lang="zh-CN" altLang="en-US" sz="1900" dirty="0" smtClean="0">
                <a:solidFill>
                  <a:srgbClr val="4F2171"/>
                </a:solidFill>
                <a:latin typeface="+mn-ea"/>
              </a:rPr>
              <a:t>分为</a:t>
            </a:r>
            <a:r>
              <a:rPr lang="en-US" altLang="zh-CN" sz="1900" dirty="0" smtClean="0">
                <a:solidFill>
                  <a:srgbClr val="4F2171"/>
                </a:solidFill>
                <a:latin typeface="+mn-ea"/>
              </a:rPr>
              <a:t>4</a:t>
            </a:r>
            <a:r>
              <a:rPr lang="zh-CN" altLang="en-US" sz="1900" dirty="0" smtClean="0">
                <a:solidFill>
                  <a:srgbClr val="4F2171"/>
                </a:solidFill>
                <a:latin typeface="+mn-ea"/>
              </a:rPr>
              <a:t>个</a:t>
            </a:r>
            <a:r>
              <a:rPr lang="zh-CN" altLang="en-US" sz="1900" dirty="0">
                <a:solidFill>
                  <a:srgbClr val="4F2171"/>
                </a:solidFill>
                <a:latin typeface="+mn-ea"/>
              </a:rPr>
              <a:t>环节： </a:t>
            </a:r>
          </a:p>
          <a:p>
            <a:pPr>
              <a:lnSpc>
                <a:spcPts val="2600"/>
              </a:lnSpc>
            </a:pPr>
            <a:r>
              <a:rPr lang="zh-CN" altLang="en-US" sz="1900" dirty="0">
                <a:solidFill>
                  <a:srgbClr val="C00000"/>
                </a:solidFill>
                <a:latin typeface="+mn-ea"/>
              </a:rPr>
              <a:t>（一）</a:t>
            </a:r>
            <a:r>
              <a:rPr lang="en-US" altLang="zh-CN" sz="1900" dirty="0">
                <a:solidFill>
                  <a:srgbClr val="C00000"/>
                </a:solidFill>
                <a:latin typeface="+mn-ea"/>
              </a:rPr>
              <a:t>Pre-class task </a:t>
            </a:r>
            <a:r>
              <a:rPr lang="zh-CN" altLang="en-US" sz="1900" dirty="0" smtClean="0">
                <a:solidFill>
                  <a:srgbClr val="C00000"/>
                </a:solidFill>
                <a:latin typeface="+mn-ea"/>
              </a:rPr>
              <a:t>布置课</a:t>
            </a:r>
            <a:r>
              <a:rPr lang="zh-CN" altLang="en-US" sz="1900" dirty="0">
                <a:solidFill>
                  <a:srgbClr val="C00000"/>
                </a:solidFill>
                <a:latin typeface="+mn-ea"/>
              </a:rPr>
              <a:t>前</a:t>
            </a:r>
            <a:r>
              <a:rPr lang="zh-CN" altLang="en-US" sz="1900" dirty="0" smtClean="0">
                <a:solidFill>
                  <a:srgbClr val="C00000"/>
                </a:solidFill>
                <a:latin typeface="+mn-ea"/>
              </a:rPr>
              <a:t>任务</a:t>
            </a:r>
            <a:endParaRPr lang="en-US" altLang="zh-CN" sz="1900" dirty="0" smtClean="0">
              <a:solidFill>
                <a:srgbClr val="C00000"/>
              </a:solidFill>
              <a:latin typeface="+mn-ea"/>
            </a:endParaRPr>
          </a:p>
          <a:p>
            <a:pPr>
              <a:lnSpc>
                <a:spcPts val="2600"/>
              </a:lnSpc>
            </a:pPr>
            <a:r>
              <a:rPr lang="zh-CN" altLang="en-US" sz="1900" dirty="0">
                <a:solidFill>
                  <a:srgbClr val="C00000"/>
                </a:solidFill>
                <a:latin typeface="+mn-ea"/>
              </a:rPr>
              <a:t>（二）</a:t>
            </a:r>
            <a:r>
              <a:rPr lang="en-US" altLang="zh-CN" sz="1900" dirty="0">
                <a:solidFill>
                  <a:srgbClr val="C00000"/>
                </a:solidFill>
                <a:latin typeface="+mn-ea"/>
              </a:rPr>
              <a:t>in class </a:t>
            </a:r>
            <a:r>
              <a:rPr lang="en-US" altLang="zh-CN" sz="1900" dirty="0" smtClean="0">
                <a:solidFill>
                  <a:srgbClr val="C00000"/>
                </a:solidFill>
                <a:latin typeface="+mn-ea"/>
              </a:rPr>
              <a:t>teaching </a:t>
            </a:r>
            <a:r>
              <a:rPr lang="zh-CN" altLang="en-US" sz="1900" dirty="0" smtClean="0">
                <a:solidFill>
                  <a:srgbClr val="C00000"/>
                </a:solidFill>
                <a:latin typeface="+mn-ea"/>
              </a:rPr>
              <a:t>讲授</a:t>
            </a:r>
            <a:r>
              <a:rPr lang="zh-CN" altLang="en-US" sz="1900" dirty="0">
                <a:solidFill>
                  <a:srgbClr val="C00000"/>
                </a:solidFill>
                <a:latin typeface="+mn-ea"/>
              </a:rPr>
              <a:t>新课 </a:t>
            </a:r>
            <a:endParaRPr lang="en-US" altLang="zh-CN" sz="1900" dirty="0" smtClean="0">
              <a:solidFill>
                <a:srgbClr val="C00000"/>
              </a:solidFill>
              <a:latin typeface="+mn-ea"/>
            </a:endParaRPr>
          </a:p>
          <a:p>
            <a:pPr>
              <a:lnSpc>
                <a:spcPts val="2600"/>
              </a:lnSpc>
            </a:pPr>
            <a:r>
              <a:rPr lang="zh-CN" altLang="en-US" sz="1900" dirty="0" smtClean="0">
                <a:solidFill>
                  <a:srgbClr val="C00000"/>
                </a:solidFill>
                <a:latin typeface="+mn-ea"/>
              </a:rPr>
              <a:t>（</a:t>
            </a:r>
            <a:r>
              <a:rPr lang="zh-CN" altLang="en-US" sz="1900" dirty="0">
                <a:solidFill>
                  <a:srgbClr val="C00000"/>
                </a:solidFill>
                <a:latin typeface="+mn-ea"/>
              </a:rPr>
              <a:t>三</a:t>
            </a:r>
            <a:r>
              <a:rPr lang="zh-CN" altLang="en-US" sz="1900" dirty="0" smtClean="0">
                <a:solidFill>
                  <a:srgbClr val="C00000"/>
                </a:solidFill>
                <a:latin typeface="+mn-ea"/>
              </a:rPr>
              <a:t>）</a:t>
            </a:r>
            <a:r>
              <a:rPr lang="en-US" altLang="zh-CN" sz="1900" dirty="0" smtClean="0">
                <a:solidFill>
                  <a:srgbClr val="C00000"/>
                </a:solidFill>
                <a:latin typeface="+mn-ea"/>
              </a:rPr>
              <a:t>Practice &amp; Improvement </a:t>
            </a:r>
            <a:r>
              <a:rPr lang="zh-CN" altLang="en-US" sz="1900" dirty="0" smtClean="0">
                <a:solidFill>
                  <a:srgbClr val="C00000"/>
                </a:solidFill>
                <a:latin typeface="+mn-ea"/>
              </a:rPr>
              <a:t>训练与提升</a:t>
            </a:r>
            <a:r>
              <a:rPr lang="zh-CN" altLang="en-US" sz="1900" dirty="0">
                <a:solidFill>
                  <a:srgbClr val="C00000"/>
                </a:solidFill>
                <a:latin typeface="+mn-ea"/>
              </a:rPr>
              <a:t> </a:t>
            </a:r>
            <a:endParaRPr lang="en-US" altLang="zh-CN" sz="1900" dirty="0" smtClean="0">
              <a:solidFill>
                <a:srgbClr val="C00000"/>
              </a:solidFill>
              <a:latin typeface="+mn-ea"/>
            </a:endParaRPr>
          </a:p>
          <a:p>
            <a:pPr>
              <a:lnSpc>
                <a:spcPts val="2600"/>
              </a:lnSpc>
            </a:pPr>
            <a:r>
              <a:rPr lang="zh-CN" altLang="en-US" sz="1900" dirty="0">
                <a:solidFill>
                  <a:srgbClr val="C00000"/>
                </a:solidFill>
                <a:latin typeface="+mn-ea"/>
              </a:rPr>
              <a:t>（四</a:t>
            </a:r>
            <a:r>
              <a:rPr lang="zh-CN" altLang="en-US" sz="1900" dirty="0" smtClean="0">
                <a:solidFill>
                  <a:srgbClr val="C00000"/>
                </a:solidFill>
                <a:latin typeface="+mn-ea"/>
              </a:rPr>
              <a:t>）</a:t>
            </a:r>
            <a:r>
              <a:rPr lang="en-US" altLang="zh-CN" sz="1900" dirty="0" smtClean="0">
                <a:solidFill>
                  <a:srgbClr val="C00000"/>
                </a:solidFill>
                <a:latin typeface="+mn-ea"/>
              </a:rPr>
              <a:t>Post-class </a:t>
            </a:r>
            <a:r>
              <a:rPr lang="en-US" altLang="zh-CN" sz="1900" dirty="0">
                <a:solidFill>
                  <a:srgbClr val="C00000"/>
                </a:solidFill>
                <a:latin typeface="+mn-ea"/>
              </a:rPr>
              <a:t>task </a:t>
            </a:r>
            <a:r>
              <a:rPr lang="zh-CN" altLang="en-US" sz="1900" dirty="0" smtClean="0">
                <a:solidFill>
                  <a:srgbClr val="C00000"/>
                </a:solidFill>
                <a:latin typeface="+mn-ea"/>
              </a:rPr>
              <a:t>布置课</a:t>
            </a:r>
            <a:r>
              <a:rPr lang="zh-CN" altLang="en-US" sz="1900" dirty="0">
                <a:solidFill>
                  <a:srgbClr val="C00000"/>
                </a:solidFill>
                <a:latin typeface="+mn-ea"/>
              </a:rPr>
              <a:t>后</a:t>
            </a:r>
            <a:r>
              <a:rPr lang="zh-CN" altLang="en-US" sz="1900" dirty="0" smtClean="0">
                <a:solidFill>
                  <a:srgbClr val="C00000"/>
                </a:solidFill>
                <a:latin typeface="+mn-ea"/>
              </a:rPr>
              <a:t>任务</a:t>
            </a:r>
            <a:endParaRPr lang="zh-CN" altLang="en-US" sz="1900" dirty="0">
              <a:solidFill>
                <a:srgbClr val="C00000"/>
              </a:solidFill>
              <a:latin typeface="+mn-ea"/>
            </a:endParaRPr>
          </a:p>
          <a:p>
            <a:pPr>
              <a:lnSpc>
                <a:spcPts val="2600"/>
              </a:lnSpc>
            </a:pPr>
            <a:endParaRPr lang="zh-CN" altLang="en-US" dirty="0">
              <a:solidFill>
                <a:srgbClr val="C00000"/>
              </a:solidFill>
              <a:latin typeface="+mn-ea"/>
            </a:endParaRPr>
          </a:p>
          <a:p>
            <a:pPr>
              <a:lnSpc>
                <a:spcPts val="2600"/>
              </a:lnSpc>
            </a:pPr>
            <a:endParaRPr lang="zh-CN" altLang="en-US" dirty="0">
              <a:solidFill>
                <a:srgbClr val="C00000"/>
              </a:solidFill>
              <a:latin typeface="+mn-ea"/>
            </a:endParaRPr>
          </a:p>
          <a:p>
            <a:pPr>
              <a:lnSpc>
                <a:spcPts val="2600"/>
              </a:lnSpc>
            </a:pPr>
            <a:endParaRPr lang="zh-CN" altLang="en-US" dirty="0">
              <a:solidFill>
                <a:srgbClr val="C00000"/>
              </a:solidFill>
              <a:latin typeface="+mn-ea"/>
            </a:endParaRPr>
          </a:p>
          <a:p>
            <a:pPr>
              <a:lnSpc>
                <a:spcPts val="3600"/>
              </a:lnSpc>
            </a:pPr>
            <a:endParaRPr lang="en-US" altLang="zh-CN" dirty="0" smtClean="0">
              <a:solidFill>
                <a:srgbClr val="57257D"/>
              </a:solidFill>
              <a:latin typeface="+mn-ea"/>
            </a:endParaRPr>
          </a:p>
          <a:p>
            <a:pPr>
              <a:lnSpc>
                <a:spcPts val="3600"/>
              </a:lnSpc>
            </a:pPr>
            <a:endParaRPr lang="zh-CN" altLang="en-US" dirty="0">
              <a:solidFill>
                <a:srgbClr val="57257D"/>
              </a:solidFill>
              <a:latin typeface="+mn-ea"/>
            </a:endParaRPr>
          </a:p>
        </p:txBody>
      </p:sp>
      <p:sp>
        <p:nvSpPr>
          <p:cNvPr id="10" name="文本框 9"/>
          <p:cNvSpPr txBox="1"/>
          <p:nvPr/>
        </p:nvSpPr>
        <p:spPr>
          <a:xfrm>
            <a:off x="3350122" y="400675"/>
            <a:ext cx="3269041" cy="646331"/>
          </a:xfrm>
          <a:prstGeom prst="rect">
            <a:avLst/>
          </a:prstGeom>
          <a:noFill/>
        </p:spPr>
        <p:txBody>
          <a:bodyPr wrap="square" rtlCol="0">
            <a:spAutoFit/>
          </a:bodyPr>
          <a:lstStyle/>
          <a:p>
            <a:r>
              <a:rPr lang="zh-CN" altLang="en-US" sz="3600" dirty="0" smtClean="0">
                <a:solidFill>
                  <a:srgbClr val="C00000"/>
                </a:solidFill>
              </a:rPr>
              <a:t>教学</a:t>
            </a:r>
            <a:r>
              <a:rPr lang="zh-CN" altLang="en-US" sz="3600" dirty="0">
                <a:solidFill>
                  <a:srgbClr val="C00000"/>
                </a:solidFill>
              </a:rPr>
              <a:t>过程</a:t>
            </a:r>
            <a:endParaRPr lang="zh-CN" altLang="zh-CN" sz="3600" dirty="0">
              <a:solidFill>
                <a:srgbClr val="C00000"/>
              </a:solidFill>
            </a:endParaRPr>
          </a:p>
        </p:txBody>
      </p:sp>
      <p:pic>
        <p:nvPicPr>
          <p:cNvPr id="5" name="图片 4"/>
          <p:cNvPicPr>
            <a:picLocks noChangeAspect="1"/>
          </p:cNvPicPr>
          <p:nvPr/>
        </p:nvPicPr>
        <p:blipFill>
          <a:blip r:embed="rId2"/>
          <a:stretch>
            <a:fillRect/>
          </a:stretch>
        </p:blipFill>
        <p:spPr>
          <a:xfrm>
            <a:off x="446782" y="5794794"/>
            <a:ext cx="1072925" cy="1063206"/>
          </a:xfrm>
          <a:prstGeom prst="rect">
            <a:avLst/>
          </a:prstGeom>
        </p:spPr>
      </p:pic>
      <p:pic>
        <p:nvPicPr>
          <p:cNvPr id="2" name="图片 1"/>
          <p:cNvPicPr>
            <a:picLocks noChangeAspect="1"/>
          </p:cNvPicPr>
          <p:nvPr/>
        </p:nvPicPr>
        <p:blipFill>
          <a:blip r:embed="rId3"/>
          <a:stretch>
            <a:fillRect/>
          </a:stretch>
        </p:blipFill>
        <p:spPr>
          <a:xfrm>
            <a:off x="9826547" y="5887464"/>
            <a:ext cx="2365453" cy="963251"/>
          </a:xfrm>
          <a:prstGeom prst="rect">
            <a:avLst/>
          </a:prstGeom>
        </p:spPr>
      </p:pic>
      <p:sp>
        <p:nvSpPr>
          <p:cNvPr id="7" name="文本框 6"/>
          <p:cNvSpPr txBox="1"/>
          <p:nvPr/>
        </p:nvSpPr>
        <p:spPr>
          <a:xfrm>
            <a:off x="10358651" y="409433"/>
            <a:ext cx="1423788" cy="923330"/>
          </a:xfrm>
          <a:prstGeom prst="rect">
            <a:avLst/>
          </a:prstGeom>
          <a:noFill/>
        </p:spPr>
        <p:txBody>
          <a:bodyPr wrap="none" rtlCol="0">
            <a:spAutoFit/>
          </a:bodyPr>
          <a:lstStyle/>
          <a:p>
            <a:r>
              <a:rPr lang="en-US" altLang="zh-CN" dirty="0" smtClean="0">
                <a:solidFill>
                  <a:srgbClr val="FFCC00"/>
                </a:solidFill>
              </a:rPr>
              <a:t>    </a:t>
            </a:r>
            <a:r>
              <a:rPr lang="en-US" altLang="zh-CN" dirty="0" smtClean="0">
                <a:solidFill>
                  <a:srgbClr val="990099"/>
                </a:solidFill>
              </a:rPr>
              <a:t>Unit 6</a:t>
            </a:r>
          </a:p>
          <a:p>
            <a:r>
              <a:rPr lang="en-US" altLang="zh-CN" dirty="0" smtClean="0">
                <a:solidFill>
                  <a:srgbClr val="990099"/>
                </a:solidFill>
              </a:rPr>
              <a:t>Community </a:t>
            </a:r>
          </a:p>
          <a:p>
            <a:r>
              <a:rPr lang="en-US" altLang="zh-CN" dirty="0" smtClean="0">
                <a:solidFill>
                  <a:srgbClr val="990099"/>
                </a:solidFill>
              </a:rPr>
              <a:t>    Service</a:t>
            </a:r>
            <a:endParaRPr lang="zh-CN" altLang="en-US" dirty="0">
              <a:solidFill>
                <a:srgbClr val="990099"/>
              </a:solidFill>
            </a:endParaRPr>
          </a:p>
        </p:txBody>
      </p:sp>
      <p:pic>
        <p:nvPicPr>
          <p:cNvPr id="8" name="图片 7"/>
          <p:cNvPicPr>
            <a:picLocks noChangeAspect="1"/>
          </p:cNvPicPr>
          <p:nvPr/>
        </p:nvPicPr>
        <p:blipFill>
          <a:blip r:embed="rId4"/>
          <a:stretch>
            <a:fillRect/>
          </a:stretch>
        </p:blipFill>
        <p:spPr>
          <a:xfrm>
            <a:off x="5937161" y="3239990"/>
            <a:ext cx="3889386" cy="2553747"/>
          </a:xfrm>
          <a:prstGeom prst="rect">
            <a:avLst/>
          </a:prstGeom>
        </p:spPr>
      </p:pic>
    </p:spTree>
    <p:extLst>
      <p:ext uri="{BB962C8B-B14F-4D97-AF65-F5344CB8AC3E}">
        <p14:creationId xmlns:p14="http://schemas.microsoft.com/office/powerpoint/2010/main" val="2832014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77333" y="409433"/>
            <a:ext cx="8595456" cy="6030374"/>
          </a:xfrm>
        </p:spPr>
        <p:txBody>
          <a:bodyPr>
            <a:normAutofit/>
          </a:bodyPr>
          <a:lstStyle/>
          <a:p>
            <a:r>
              <a:rPr lang="en-US" altLang="zh-CN" sz="3000" dirty="0" smtClean="0">
                <a:solidFill>
                  <a:srgbClr val="FF0000"/>
                </a:solidFill>
              </a:rPr>
              <a:t>Lead in</a:t>
            </a:r>
          </a:p>
          <a:p>
            <a:pPr>
              <a:lnSpc>
                <a:spcPts val="3000"/>
              </a:lnSpc>
            </a:pPr>
            <a:r>
              <a:rPr lang="en-US" altLang="zh-CN" sz="1900" dirty="0" smtClean="0">
                <a:solidFill>
                  <a:srgbClr val="FF0000"/>
                </a:solidFill>
                <a:latin typeface="+mn-ea"/>
              </a:rPr>
              <a:t>1.</a:t>
            </a:r>
            <a:r>
              <a:rPr lang="zh-CN" altLang="en-US" sz="1900" dirty="0" smtClean="0">
                <a:solidFill>
                  <a:srgbClr val="FF0000"/>
                </a:solidFill>
                <a:latin typeface="+mn-ea"/>
              </a:rPr>
              <a:t>思政教育</a:t>
            </a:r>
            <a:r>
              <a:rPr lang="en-US" altLang="zh-CN" sz="1900" dirty="0" smtClean="0">
                <a:solidFill>
                  <a:srgbClr val="FF0000"/>
                </a:solidFill>
                <a:latin typeface="+mn-ea"/>
              </a:rPr>
              <a:t>-</a:t>
            </a:r>
            <a:r>
              <a:rPr lang="zh-CN" altLang="en-US" sz="1900" dirty="0" smtClean="0">
                <a:solidFill>
                  <a:srgbClr val="FF0000"/>
                </a:solidFill>
                <a:latin typeface="+mn-ea"/>
              </a:rPr>
              <a:t>抗</a:t>
            </a:r>
            <a:r>
              <a:rPr lang="zh-CN" altLang="en-US" sz="1900" dirty="0">
                <a:solidFill>
                  <a:srgbClr val="FF0000"/>
                </a:solidFill>
                <a:latin typeface="+mn-ea"/>
              </a:rPr>
              <a:t>疫取得的成就</a:t>
            </a:r>
            <a:endParaRPr lang="en-US" altLang="zh-CN" sz="1900" dirty="0" smtClean="0">
              <a:solidFill>
                <a:srgbClr val="FF0000"/>
              </a:solidFill>
              <a:latin typeface="+mn-ea"/>
            </a:endParaRPr>
          </a:p>
          <a:p>
            <a:pPr>
              <a:lnSpc>
                <a:spcPts val="3000"/>
              </a:lnSpc>
            </a:pPr>
            <a:r>
              <a:rPr lang="en-US" altLang="zh-CN" sz="2000" dirty="0" smtClean="0">
                <a:solidFill>
                  <a:srgbClr val="800080"/>
                </a:solidFill>
                <a:latin typeface="Microsoft Sans Serif" panose="020B0604020202020204" pitchFamily="34" charset="0"/>
                <a:ea typeface="Microsoft Sans Serif" panose="020B0604020202020204" pitchFamily="34" charset="0"/>
                <a:cs typeface="Microsoft Sans Serif" panose="020B0604020202020204" pitchFamily="34" charset="0"/>
              </a:rPr>
              <a:t>Under </a:t>
            </a:r>
            <a:r>
              <a:rPr lang="en-US" altLang="zh-CN" sz="2000" dirty="0">
                <a:solidFill>
                  <a:srgbClr val="800080"/>
                </a:solidFill>
                <a:latin typeface="Microsoft Sans Serif" panose="020B0604020202020204" pitchFamily="34" charset="0"/>
                <a:ea typeface="Microsoft Sans Serif" panose="020B0604020202020204" pitchFamily="34" charset="0"/>
                <a:cs typeface="Microsoft Sans Serif" panose="020B0604020202020204" pitchFamily="34" charset="0"/>
              </a:rPr>
              <a:t>the command of the Communist Party and Government</a:t>
            </a:r>
            <a:r>
              <a:rPr lang="zh-CN" altLang="zh-CN" sz="2000" dirty="0" smtClean="0">
                <a:solidFill>
                  <a:srgbClr val="800080"/>
                </a:solidFill>
                <a:latin typeface="Microsoft Sans Serif" panose="020B0604020202020204" pitchFamily="34" charset="0"/>
                <a:cs typeface="Microsoft Sans Serif" panose="020B0604020202020204" pitchFamily="34" charset="0"/>
              </a:rPr>
              <a:t>，</a:t>
            </a:r>
            <a:r>
              <a:rPr lang="en-US" altLang="zh-CN" sz="2000" dirty="0" smtClean="0">
                <a:solidFill>
                  <a:srgbClr val="800080"/>
                </a:solidFill>
                <a:latin typeface="Microsoft Sans Serif" panose="020B0604020202020204" pitchFamily="34" charset="0"/>
                <a:ea typeface="Microsoft Sans Serif" panose="020B0604020202020204" pitchFamily="34" charset="0"/>
                <a:cs typeface="Microsoft Sans Serif" panose="020B0604020202020204" pitchFamily="34" charset="0"/>
              </a:rPr>
              <a:t>our </a:t>
            </a:r>
            <a:r>
              <a:rPr lang="en-US" altLang="zh-CN" sz="2000" dirty="0">
                <a:solidFill>
                  <a:srgbClr val="800080"/>
                </a:solidFill>
                <a:latin typeface="Microsoft Sans Serif" panose="020B0604020202020204" pitchFamily="34" charset="0"/>
                <a:ea typeface="Microsoft Sans Serif" panose="020B0604020202020204" pitchFamily="34" charset="0"/>
                <a:cs typeface="Microsoft Sans Serif" panose="020B0604020202020204" pitchFamily="34" charset="0"/>
              </a:rPr>
              <a:t>country has made great achievements in fighting against the </a:t>
            </a:r>
            <a:r>
              <a:rPr lang="en-US" altLang="zh-CN" sz="2000" dirty="0" smtClean="0">
                <a:solidFill>
                  <a:srgbClr val="800080"/>
                </a:solidFill>
                <a:latin typeface="Microsoft Sans Serif" panose="020B0604020202020204" pitchFamily="34" charset="0"/>
                <a:ea typeface="Microsoft Sans Serif" panose="020B0604020202020204" pitchFamily="34" charset="0"/>
                <a:cs typeface="Microsoft Sans Serif" panose="020B0604020202020204" pitchFamily="34" charset="0"/>
              </a:rPr>
              <a:t>virus since </a:t>
            </a:r>
            <a:r>
              <a:rPr lang="en-US" altLang="zh-CN" sz="2000" dirty="0">
                <a:solidFill>
                  <a:srgbClr val="800080"/>
                </a:solidFill>
                <a:latin typeface="Microsoft Sans Serif" panose="020B0604020202020204" pitchFamily="34" charset="0"/>
                <a:ea typeface="Microsoft Sans Serif" panose="020B0604020202020204" pitchFamily="34" charset="0"/>
                <a:cs typeface="Microsoft Sans Serif" panose="020B0604020202020204" pitchFamily="34" charset="0"/>
              </a:rPr>
              <a:t>the outbreak of the COVID-19epidemic</a:t>
            </a:r>
            <a:r>
              <a:rPr lang="zh-CN" altLang="en-US" sz="2000" dirty="0">
                <a:solidFill>
                  <a:srgbClr val="800080"/>
                </a:solidFill>
                <a:latin typeface="Microsoft Sans Serif" panose="020B0604020202020204" pitchFamily="34" charset="0"/>
                <a:cs typeface="Microsoft Sans Serif" panose="020B0604020202020204" pitchFamily="34" charset="0"/>
              </a:rPr>
              <a:t>（</a:t>
            </a:r>
            <a:r>
              <a:rPr lang="zh-CN" altLang="zh-CN" sz="2000" dirty="0">
                <a:solidFill>
                  <a:srgbClr val="800080"/>
                </a:solidFill>
                <a:latin typeface="Microsoft Sans Serif" panose="020B0604020202020204" pitchFamily="34" charset="0"/>
                <a:cs typeface="Microsoft Sans Serif" panose="020B0604020202020204" pitchFamily="34" charset="0"/>
              </a:rPr>
              <a:t>新冠病毒</a:t>
            </a:r>
            <a:r>
              <a:rPr lang="zh-CN" altLang="en-US" sz="2000" dirty="0">
                <a:solidFill>
                  <a:srgbClr val="800080"/>
                </a:solidFill>
                <a:latin typeface="Microsoft Sans Serif" panose="020B0604020202020204" pitchFamily="34" charset="0"/>
                <a:cs typeface="Microsoft Sans Serif" panose="020B0604020202020204" pitchFamily="34" charset="0"/>
              </a:rPr>
              <a:t>）</a:t>
            </a:r>
            <a:r>
              <a:rPr lang="en-US" altLang="zh-CN" sz="2000" dirty="0" smtClean="0">
                <a:solidFill>
                  <a:srgbClr val="80008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zh-CN" sz="2000" dirty="0">
                <a:solidFill>
                  <a:srgbClr val="800080"/>
                </a:solidFill>
                <a:latin typeface="Microsoft Sans Serif" panose="020B0604020202020204" pitchFamily="34" charset="0"/>
                <a:ea typeface="Microsoft Sans Serif" panose="020B0604020202020204" pitchFamily="34" charset="0"/>
                <a:cs typeface="Microsoft Sans Serif" panose="020B0604020202020204" pitchFamily="34" charset="0"/>
              </a:rPr>
              <a:t>in the face of the raging epidemic, the party and the national government adhere to the principle of "people first and life first", leading people to unite as one ,and making every effort to achieve the heroic feat of victory .</a:t>
            </a:r>
            <a:endParaRPr lang="zh-CN" altLang="zh-CN" sz="2000" dirty="0">
              <a:solidFill>
                <a:srgbClr val="800080"/>
              </a:solidFill>
              <a:latin typeface="Microsoft Sans Serif" panose="020B0604020202020204" pitchFamily="34" charset="0"/>
              <a:cs typeface="Microsoft Sans Serif" panose="020B0604020202020204" pitchFamily="34" charset="0"/>
            </a:endParaRPr>
          </a:p>
          <a:p>
            <a:pPr>
              <a:lnSpc>
                <a:spcPts val="3000"/>
              </a:lnSpc>
            </a:pPr>
            <a:r>
              <a:rPr lang="en-US" altLang="zh-CN" sz="2000" dirty="0" smtClean="0">
                <a:solidFill>
                  <a:srgbClr val="800080"/>
                </a:solidFill>
                <a:latin typeface="Microsoft Sans Serif" panose="020B0604020202020204" pitchFamily="34" charset="0"/>
                <a:ea typeface="Microsoft Sans Serif" panose="020B0604020202020204" pitchFamily="34" charset="0"/>
                <a:cs typeface="Microsoft Sans Serif" panose="020B0604020202020204" pitchFamily="34" charset="0"/>
              </a:rPr>
              <a:t>In </a:t>
            </a:r>
            <a:r>
              <a:rPr lang="en-US" altLang="zh-CN" sz="2000" dirty="0">
                <a:solidFill>
                  <a:srgbClr val="800080"/>
                </a:solidFill>
                <a:latin typeface="Microsoft Sans Serif" panose="020B0604020202020204" pitchFamily="34" charset="0"/>
                <a:ea typeface="Microsoft Sans Serif" panose="020B0604020202020204" pitchFamily="34" charset="0"/>
                <a:cs typeface="Microsoft Sans Serif" panose="020B0604020202020204" pitchFamily="34" charset="0"/>
              </a:rPr>
              <a:t>this epidemic prevention war, many volunteers, regardless of personal safety, devoted themselves to the battle. in the anti-virus War, Countless volunteers devoted themselves to the battle in communities, hospitals, stations and streets, They are the most beautiful volunteers and the </a:t>
            </a:r>
            <a:r>
              <a:rPr lang="en-US" altLang="zh-CN" sz="2000" dirty="0" smtClean="0">
                <a:solidFill>
                  <a:srgbClr val="800080"/>
                </a:solidFill>
                <a:latin typeface="Microsoft Sans Serif" panose="020B0604020202020204" pitchFamily="34" charset="0"/>
                <a:ea typeface="Microsoft Sans Serif" panose="020B0604020202020204" pitchFamily="34" charset="0"/>
                <a:cs typeface="Microsoft Sans Serif" panose="020B0604020202020204" pitchFamily="34" charset="0"/>
              </a:rPr>
              <a:t>bravest heroes </a:t>
            </a:r>
            <a:r>
              <a:rPr lang="en-US" altLang="zh-CN" sz="2000" dirty="0">
                <a:solidFill>
                  <a:srgbClr val="800080"/>
                </a:solidFill>
                <a:latin typeface="Microsoft Sans Serif" panose="020B0604020202020204" pitchFamily="34" charset="0"/>
                <a:ea typeface="Microsoft Sans Serif" panose="020B0604020202020204" pitchFamily="34" charset="0"/>
                <a:cs typeface="Microsoft Sans Serif" panose="020B0604020202020204" pitchFamily="34" charset="0"/>
              </a:rPr>
              <a:t>in harm</a:t>
            </a:r>
            <a:r>
              <a:rPr lang="zh-CN" altLang="zh-CN" sz="2000" dirty="0">
                <a:solidFill>
                  <a:srgbClr val="800080"/>
                </a:solidFill>
                <a:latin typeface="Microsoft Sans Serif" panose="020B0604020202020204" pitchFamily="34" charset="0"/>
                <a:cs typeface="Microsoft Sans Serif" panose="020B0604020202020204" pitchFamily="34" charset="0"/>
              </a:rPr>
              <a:t>’</a:t>
            </a:r>
            <a:r>
              <a:rPr lang="en-US" altLang="zh-CN" sz="2000" dirty="0">
                <a:solidFill>
                  <a:srgbClr val="800080"/>
                </a:solidFill>
                <a:latin typeface="Microsoft Sans Serif" panose="020B0604020202020204" pitchFamily="34" charset="0"/>
                <a:ea typeface="Microsoft Sans Serif" panose="020B0604020202020204" pitchFamily="34" charset="0"/>
                <a:cs typeface="Microsoft Sans Serif" panose="020B0604020202020204" pitchFamily="34" charset="0"/>
              </a:rPr>
              <a:t>s way(</a:t>
            </a:r>
            <a:r>
              <a:rPr lang="zh-CN" altLang="zh-CN" sz="2000" dirty="0">
                <a:solidFill>
                  <a:srgbClr val="800080"/>
                </a:solidFill>
                <a:latin typeface="Microsoft Sans Serif" panose="020B0604020202020204" pitchFamily="34" charset="0"/>
                <a:cs typeface="Microsoft Sans Serif" panose="020B0604020202020204" pitchFamily="34" charset="0"/>
              </a:rPr>
              <a:t>最美逆行者</a:t>
            </a:r>
            <a:r>
              <a:rPr lang="en-US" altLang="zh-CN" sz="2000" dirty="0" smtClean="0">
                <a:solidFill>
                  <a:srgbClr val="800080"/>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a:lnSpc>
                <a:spcPts val="3000"/>
              </a:lnSpc>
            </a:pPr>
            <a:r>
              <a:rPr lang="en-US" altLang="zh-CN" sz="1900" dirty="0">
                <a:solidFill>
                  <a:srgbClr val="FF0000"/>
                </a:solidFill>
                <a:latin typeface="+mn-ea"/>
              </a:rPr>
              <a:t>2. </a:t>
            </a:r>
            <a:r>
              <a:rPr lang="zh-CN" altLang="en-US" sz="1900" dirty="0">
                <a:solidFill>
                  <a:srgbClr val="FF0000"/>
                </a:solidFill>
                <a:latin typeface="+mn-ea"/>
              </a:rPr>
              <a:t>自然引入 </a:t>
            </a:r>
            <a:r>
              <a:rPr lang="en-US" altLang="zh-CN" sz="1900" dirty="0">
                <a:solidFill>
                  <a:srgbClr val="FF0000"/>
                </a:solidFill>
                <a:latin typeface="+mn-ea"/>
              </a:rPr>
              <a:t>Unit 6 </a:t>
            </a:r>
            <a:endParaRPr lang="zh-CN" altLang="en-US" sz="1900" dirty="0">
              <a:solidFill>
                <a:srgbClr val="FF0000"/>
              </a:solidFill>
              <a:latin typeface="+mn-ea"/>
            </a:endParaRPr>
          </a:p>
        </p:txBody>
      </p:sp>
      <p:sp>
        <p:nvSpPr>
          <p:cNvPr id="3" name="文本框 2"/>
          <p:cNvSpPr txBox="1"/>
          <p:nvPr/>
        </p:nvSpPr>
        <p:spPr>
          <a:xfrm>
            <a:off x="10358651" y="409433"/>
            <a:ext cx="1423788" cy="923330"/>
          </a:xfrm>
          <a:prstGeom prst="rect">
            <a:avLst/>
          </a:prstGeom>
          <a:noFill/>
        </p:spPr>
        <p:txBody>
          <a:bodyPr wrap="none" rtlCol="0">
            <a:spAutoFit/>
          </a:bodyPr>
          <a:lstStyle/>
          <a:p>
            <a:r>
              <a:rPr lang="en-US" altLang="zh-CN" dirty="0" smtClean="0">
                <a:solidFill>
                  <a:srgbClr val="FFCC00"/>
                </a:solidFill>
              </a:rPr>
              <a:t>    </a:t>
            </a:r>
            <a:r>
              <a:rPr lang="en-US" altLang="zh-CN" dirty="0" smtClean="0">
                <a:solidFill>
                  <a:srgbClr val="990099"/>
                </a:solidFill>
              </a:rPr>
              <a:t>Unit 6</a:t>
            </a:r>
          </a:p>
          <a:p>
            <a:r>
              <a:rPr lang="en-US" altLang="zh-CN" dirty="0" smtClean="0">
                <a:solidFill>
                  <a:srgbClr val="990099"/>
                </a:solidFill>
              </a:rPr>
              <a:t>Community </a:t>
            </a:r>
          </a:p>
          <a:p>
            <a:r>
              <a:rPr lang="en-US" altLang="zh-CN" dirty="0" smtClean="0">
                <a:solidFill>
                  <a:srgbClr val="990099"/>
                </a:solidFill>
              </a:rPr>
              <a:t>    Service</a:t>
            </a:r>
            <a:endParaRPr lang="zh-CN" altLang="en-US" dirty="0">
              <a:solidFill>
                <a:srgbClr val="990099"/>
              </a:solidFill>
            </a:endParaRPr>
          </a:p>
        </p:txBody>
      </p:sp>
      <p:pic>
        <p:nvPicPr>
          <p:cNvPr id="5" name="图片 4"/>
          <p:cNvPicPr>
            <a:picLocks noChangeAspect="1"/>
          </p:cNvPicPr>
          <p:nvPr/>
        </p:nvPicPr>
        <p:blipFill>
          <a:blip r:embed="rId2"/>
          <a:stretch>
            <a:fillRect/>
          </a:stretch>
        </p:blipFill>
        <p:spPr>
          <a:xfrm>
            <a:off x="9826547" y="5887464"/>
            <a:ext cx="2365453" cy="963251"/>
          </a:xfrm>
          <a:prstGeom prst="rect">
            <a:avLst/>
          </a:prstGeom>
        </p:spPr>
      </p:pic>
    </p:spTree>
    <p:extLst>
      <p:ext uri="{BB962C8B-B14F-4D97-AF65-F5344CB8AC3E}">
        <p14:creationId xmlns:p14="http://schemas.microsoft.com/office/powerpoint/2010/main" val="743154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a:xfrm>
            <a:off x="1040255" y="832514"/>
            <a:ext cx="8707361" cy="60254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ts val="2500"/>
              </a:lnSpc>
              <a:buNone/>
            </a:pPr>
            <a:r>
              <a:rPr lang="zh-CN" altLang="en-US" sz="1900" dirty="0" smtClean="0">
                <a:solidFill>
                  <a:srgbClr val="FF0000"/>
                </a:solidFill>
                <a:latin typeface="+mn-ea"/>
              </a:rPr>
              <a:t>（</a:t>
            </a:r>
            <a:r>
              <a:rPr lang="zh-CN" altLang="en-US" sz="1900" dirty="0">
                <a:solidFill>
                  <a:srgbClr val="FF0000"/>
                </a:solidFill>
                <a:latin typeface="+mn-ea"/>
              </a:rPr>
              <a:t>一</a:t>
            </a:r>
            <a:r>
              <a:rPr lang="zh-CN" altLang="en-US" sz="1900" dirty="0" smtClean="0">
                <a:solidFill>
                  <a:srgbClr val="FF0000"/>
                </a:solidFill>
                <a:latin typeface="+mn-ea"/>
              </a:rPr>
              <a:t>）</a:t>
            </a:r>
            <a:r>
              <a:rPr lang="en-US" altLang="zh-CN" sz="1900" dirty="0" smtClean="0">
                <a:solidFill>
                  <a:srgbClr val="FF0000"/>
                </a:solidFill>
                <a:latin typeface="+mn-ea"/>
              </a:rPr>
              <a:t>Going over the Pre-class </a:t>
            </a:r>
            <a:r>
              <a:rPr lang="en-US" altLang="zh-CN" sz="1900" dirty="0">
                <a:solidFill>
                  <a:srgbClr val="FF0000"/>
                </a:solidFill>
                <a:latin typeface="+mn-ea"/>
              </a:rPr>
              <a:t>task </a:t>
            </a:r>
            <a:r>
              <a:rPr lang="zh-CN" altLang="en-US" sz="1900" dirty="0" smtClean="0">
                <a:solidFill>
                  <a:srgbClr val="FF0000"/>
                </a:solidFill>
                <a:latin typeface="+mn-ea"/>
              </a:rPr>
              <a:t>课</a:t>
            </a:r>
            <a:r>
              <a:rPr lang="zh-CN" altLang="en-US" sz="1900" dirty="0">
                <a:solidFill>
                  <a:srgbClr val="FF0000"/>
                </a:solidFill>
                <a:latin typeface="+mn-ea"/>
              </a:rPr>
              <a:t>前任务</a:t>
            </a:r>
            <a:r>
              <a:rPr lang="zh-CN" altLang="en-US" sz="1900" dirty="0" smtClean="0">
                <a:solidFill>
                  <a:srgbClr val="FF0000"/>
                </a:solidFill>
                <a:latin typeface="+mn-ea"/>
              </a:rPr>
              <a:t>布置 </a:t>
            </a:r>
            <a:endParaRPr lang="zh-CN" altLang="en-US" sz="1900" dirty="0">
              <a:solidFill>
                <a:srgbClr val="FF0000"/>
              </a:solidFill>
              <a:latin typeface="+mn-ea"/>
            </a:endParaRPr>
          </a:p>
          <a:p>
            <a:pPr>
              <a:lnSpc>
                <a:spcPts val="2500"/>
              </a:lnSpc>
            </a:pPr>
            <a:r>
              <a:rPr lang="zh-CN" altLang="en-US" sz="1900" dirty="0">
                <a:solidFill>
                  <a:srgbClr val="4F2171"/>
                </a:solidFill>
                <a:latin typeface="+mn-ea"/>
              </a:rPr>
              <a:t>借助</a:t>
            </a:r>
            <a:r>
              <a:rPr lang="zh-CN" altLang="en-US" sz="1900" dirty="0" smtClean="0">
                <a:solidFill>
                  <a:srgbClr val="4F2171"/>
                </a:solidFill>
                <a:latin typeface="+mn-ea"/>
              </a:rPr>
              <a:t>“雨课堂”</a:t>
            </a:r>
            <a:r>
              <a:rPr lang="en-US" altLang="zh-CN" sz="1900" dirty="0" smtClean="0">
                <a:solidFill>
                  <a:srgbClr val="4F2171"/>
                </a:solidFill>
                <a:latin typeface="+mn-ea"/>
              </a:rPr>
              <a:t>App </a:t>
            </a:r>
            <a:r>
              <a:rPr lang="zh-CN" altLang="en-US" sz="1900" dirty="0" smtClean="0">
                <a:solidFill>
                  <a:srgbClr val="4F2171"/>
                </a:solidFill>
                <a:latin typeface="+mn-ea"/>
              </a:rPr>
              <a:t>推送了如下学科</a:t>
            </a:r>
            <a:r>
              <a:rPr lang="zh-CN" altLang="en-US" sz="1900" dirty="0">
                <a:solidFill>
                  <a:srgbClr val="4F2171"/>
                </a:solidFill>
                <a:latin typeface="+mn-ea"/>
              </a:rPr>
              <a:t>任务</a:t>
            </a:r>
            <a:r>
              <a:rPr lang="zh-CN" altLang="en-US" sz="1900" dirty="0" smtClean="0">
                <a:solidFill>
                  <a:srgbClr val="4F2171"/>
                </a:solidFill>
                <a:latin typeface="+mn-ea"/>
              </a:rPr>
              <a:t>及</a:t>
            </a:r>
            <a:r>
              <a:rPr lang="zh-CN" altLang="en-US" sz="1900" dirty="0">
                <a:solidFill>
                  <a:srgbClr val="4F2171"/>
                </a:solidFill>
                <a:latin typeface="+mn-ea"/>
              </a:rPr>
              <a:t>思政素材：</a:t>
            </a:r>
          </a:p>
          <a:p>
            <a:pPr>
              <a:lnSpc>
                <a:spcPts val="2500"/>
              </a:lnSpc>
            </a:pPr>
            <a:r>
              <a:rPr lang="en-US" altLang="zh-CN" sz="1900" dirty="0" smtClean="0">
                <a:solidFill>
                  <a:srgbClr val="FF0000"/>
                </a:solidFill>
                <a:latin typeface="+mn-ea"/>
              </a:rPr>
              <a:t>1</a:t>
            </a:r>
            <a:r>
              <a:rPr lang="en-US" altLang="zh-CN" sz="1900" dirty="0">
                <a:solidFill>
                  <a:srgbClr val="FF0000"/>
                </a:solidFill>
                <a:latin typeface="+mn-ea"/>
              </a:rPr>
              <a:t>.</a:t>
            </a:r>
            <a:r>
              <a:rPr lang="zh-CN" altLang="en-US" sz="1900" dirty="0">
                <a:solidFill>
                  <a:srgbClr val="FF0000"/>
                </a:solidFill>
                <a:latin typeface="+mn-ea"/>
              </a:rPr>
              <a:t>预习新</a:t>
            </a:r>
            <a:r>
              <a:rPr lang="zh-CN" altLang="en-US" sz="1900" dirty="0" smtClean="0">
                <a:solidFill>
                  <a:srgbClr val="FF0000"/>
                </a:solidFill>
                <a:latin typeface="+mn-ea"/>
              </a:rPr>
              <a:t>课 </a:t>
            </a:r>
            <a:r>
              <a:rPr lang="en-US" altLang="zh-CN" sz="1900" dirty="0" smtClean="0">
                <a:solidFill>
                  <a:srgbClr val="FF0000"/>
                </a:solidFill>
                <a:latin typeface="+mn-ea"/>
              </a:rPr>
              <a:t>-</a:t>
            </a:r>
            <a:r>
              <a:rPr lang="en-US" altLang="zh-CN" sz="1900" dirty="0" smtClean="0">
                <a:solidFill>
                  <a:srgbClr val="4F2171"/>
                </a:solidFill>
                <a:latin typeface="+mn-ea"/>
              </a:rPr>
              <a:t>“</a:t>
            </a:r>
            <a:r>
              <a:rPr lang="zh-CN" altLang="en-US" sz="1900" dirty="0" smtClean="0">
                <a:solidFill>
                  <a:srgbClr val="4F2171"/>
                </a:solidFill>
                <a:latin typeface="+mn-ea"/>
              </a:rPr>
              <a:t>管理</a:t>
            </a:r>
            <a:r>
              <a:rPr lang="zh-CN" altLang="en-US" sz="1900" dirty="0">
                <a:solidFill>
                  <a:srgbClr val="4F2171"/>
                </a:solidFill>
                <a:latin typeface="+mn-ea"/>
              </a:rPr>
              <a:t>英语</a:t>
            </a:r>
            <a:r>
              <a:rPr lang="en-US" altLang="zh-CN" sz="1900" dirty="0">
                <a:solidFill>
                  <a:srgbClr val="4F2171"/>
                </a:solidFill>
                <a:latin typeface="+mn-ea"/>
              </a:rPr>
              <a:t>3”Unit 6</a:t>
            </a:r>
            <a:r>
              <a:rPr lang="zh-CN" altLang="en-US" sz="1900" dirty="0">
                <a:solidFill>
                  <a:srgbClr val="4F2171"/>
                </a:solidFill>
                <a:latin typeface="+mn-ea"/>
              </a:rPr>
              <a:t>，初步了解本单元的教学内容。</a:t>
            </a:r>
          </a:p>
          <a:p>
            <a:pPr>
              <a:lnSpc>
                <a:spcPts val="2500"/>
              </a:lnSpc>
            </a:pPr>
            <a:r>
              <a:rPr lang="en-US" altLang="zh-CN" sz="1900" dirty="0">
                <a:solidFill>
                  <a:srgbClr val="FF0000"/>
                </a:solidFill>
                <a:latin typeface="+mn-ea"/>
              </a:rPr>
              <a:t>2.</a:t>
            </a:r>
            <a:r>
              <a:rPr lang="zh-CN" altLang="en-US" sz="1900" dirty="0">
                <a:solidFill>
                  <a:srgbClr val="FF0000"/>
                </a:solidFill>
                <a:latin typeface="+mn-ea"/>
              </a:rPr>
              <a:t>登录国家开放大学学习网，开展自主学习</a:t>
            </a:r>
            <a:r>
              <a:rPr lang="en-US" altLang="zh-CN" sz="1900" dirty="0">
                <a:solidFill>
                  <a:srgbClr val="4F2171"/>
                </a:solidFill>
                <a:latin typeface="+mn-ea"/>
              </a:rPr>
              <a:t>Unit 6 </a:t>
            </a:r>
            <a:r>
              <a:rPr lang="zh-CN" altLang="en-US" sz="1900" dirty="0">
                <a:solidFill>
                  <a:srgbClr val="4F2171"/>
                </a:solidFill>
                <a:latin typeface="+mn-ea"/>
              </a:rPr>
              <a:t>网络课程及教学资源</a:t>
            </a:r>
            <a:r>
              <a:rPr lang="zh-CN" altLang="en-US" sz="1900" dirty="0" smtClean="0">
                <a:solidFill>
                  <a:srgbClr val="4F2171"/>
                </a:solidFill>
                <a:latin typeface="+mn-ea"/>
              </a:rPr>
              <a:t>。</a:t>
            </a:r>
            <a:endParaRPr lang="zh-CN" altLang="en-US" sz="1900" dirty="0">
              <a:solidFill>
                <a:srgbClr val="4F2171"/>
              </a:solidFill>
              <a:latin typeface="+mn-ea"/>
            </a:endParaRPr>
          </a:p>
          <a:p>
            <a:pPr>
              <a:lnSpc>
                <a:spcPts val="2500"/>
              </a:lnSpc>
            </a:pPr>
            <a:r>
              <a:rPr lang="en-US" altLang="zh-CN" sz="1900" dirty="0">
                <a:solidFill>
                  <a:srgbClr val="FF0000"/>
                </a:solidFill>
                <a:latin typeface="+mn-ea"/>
              </a:rPr>
              <a:t>3.</a:t>
            </a:r>
            <a:r>
              <a:rPr lang="zh-CN" altLang="en-US" sz="1900" dirty="0">
                <a:solidFill>
                  <a:srgbClr val="FF0000"/>
                </a:solidFill>
                <a:latin typeface="+mn-ea"/>
              </a:rPr>
              <a:t>推送思考题，为面授课课堂讨论准备。</a:t>
            </a:r>
            <a:endParaRPr lang="en-US" altLang="zh-CN" sz="1900" dirty="0">
              <a:solidFill>
                <a:srgbClr val="FF0000"/>
              </a:solidFill>
              <a:latin typeface="+mn-ea"/>
            </a:endParaRPr>
          </a:p>
          <a:p>
            <a:pPr marL="0" indent="0">
              <a:lnSpc>
                <a:spcPts val="2500"/>
              </a:lnSpc>
              <a:buNone/>
            </a:pPr>
            <a:r>
              <a:rPr lang="en-US" altLang="zh-CN" sz="1900" dirty="0">
                <a:solidFill>
                  <a:srgbClr val="FF0066"/>
                </a:solidFill>
                <a:latin typeface="+mn-ea"/>
              </a:rPr>
              <a:t> </a:t>
            </a:r>
            <a:r>
              <a:rPr lang="en-US" altLang="zh-CN" sz="1900" dirty="0" smtClean="0">
                <a:solidFill>
                  <a:srgbClr val="FF0066"/>
                </a:solidFill>
                <a:latin typeface="+mn-ea"/>
              </a:rPr>
              <a:t>     </a:t>
            </a:r>
            <a:r>
              <a:rPr lang="zh-CN" altLang="en-US" sz="1900" dirty="0" smtClean="0">
                <a:solidFill>
                  <a:srgbClr val="4F2171"/>
                </a:solidFill>
                <a:latin typeface="+mn-ea"/>
              </a:rPr>
              <a:t>根据</a:t>
            </a:r>
            <a:r>
              <a:rPr lang="en-US" altLang="zh-CN" sz="1900" dirty="0" smtClean="0">
                <a:solidFill>
                  <a:srgbClr val="4F2171"/>
                </a:solidFill>
                <a:latin typeface="+mn-ea"/>
              </a:rPr>
              <a:t>Unit 6 </a:t>
            </a:r>
            <a:r>
              <a:rPr lang="zh-CN" altLang="en-US" sz="1900" dirty="0" smtClean="0">
                <a:solidFill>
                  <a:srgbClr val="4F2171"/>
                </a:solidFill>
                <a:latin typeface="+mn-ea"/>
              </a:rPr>
              <a:t>课文中包含的</a:t>
            </a:r>
            <a:r>
              <a:rPr lang="en-US" altLang="zh-CN" sz="1900" dirty="0" smtClean="0">
                <a:solidFill>
                  <a:srgbClr val="4F2171"/>
                </a:solidFill>
                <a:latin typeface="+mn-ea"/>
              </a:rPr>
              <a:t>community </a:t>
            </a:r>
            <a:r>
              <a:rPr lang="en-US" altLang="zh-CN" sz="1900" dirty="0">
                <a:solidFill>
                  <a:srgbClr val="4F2171"/>
                </a:solidFill>
                <a:latin typeface="+mn-ea"/>
              </a:rPr>
              <a:t>service</a:t>
            </a:r>
            <a:r>
              <a:rPr lang="zh-CN" altLang="en-US" sz="1900" dirty="0">
                <a:solidFill>
                  <a:srgbClr val="4F2171"/>
                </a:solidFill>
                <a:latin typeface="+mn-ea"/>
              </a:rPr>
              <a:t>（社区服务），</a:t>
            </a:r>
            <a:r>
              <a:rPr lang="en-US" altLang="zh-CN" sz="1900" dirty="0">
                <a:solidFill>
                  <a:srgbClr val="4F2171"/>
                </a:solidFill>
                <a:latin typeface="+mn-ea"/>
              </a:rPr>
              <a:t>volunteer</a:t>
            </a:r>
            <a:r>
              <a:rPr lang="zh-CN" altLang="en-US" sz="1900" dirty="0">
                <a:solidFill>
                  <a:srgbClr val="4F2171"/>
                </a:solidFill>
                <a:latin typeface="+mn-ea"/>
              </a:rPr>
              <a:t>（</a:t>
            </a:r>
            <a:r>
              <a:rPr lang="zh-CN" altLang="en-US" sz="1900" dirty="0" smtClean="0">
                <a:solidFill>
                  <a:srgbClr val="4F2171"/>
                </a:solidFill>
                <a:latin typeface="+mn-ea"/>
              </a:rPr>
              <a:t>志愿</a:t>
            </a:r>
            <a:endParaRPr lang="en-US" altLang="zh-CN" sz="1900" dirty="0" smtClean="0">
              <a:solidFill>
                <a:srgbClr val="4F2171"/>
              </a:solidFill>
              <a:latin typeface="+mn-ea"/>
            </a:endParaRPr>
          </a:p>
          <a:p>
            <a:pPr marL="0" indent="0">
              <a:lnSpc>
                <a:spcPts val="2500"/>
              </a:lnSpc>
              <a:buNone/>
            </a:pPr>
            <a:r>
              <a:rPr lang="en-US" altLang="zh-CN" sz="1900" dirty="0">
                <a:solidFill>
                  <a:srgbClr val="4F2171"/>
                </a:solidFill>
                <a:latin typeface="+mn-ea"/>
              </a:rPr>
              <a:t> </a:t>
            </a:r>
            <a:r>
              <a:rPr lang="en-US" altLang="zh-CN" sz="1900" dirty="0" smtClean="0">
                <a:solidFill>
                  <a:srgbClr val="4F2171"/>
                </a:solidFill>
                <a:latin typeface="+mn-ea"/>
              </a:rPr>
              <a:t>     </a:t>
            </a:r>
            <a:r>
              <a:rPr lang="zh-CN" altLang="en-US" sz="1900" dirty="0" smtClean="0">
                <a:solidFill>
                  <a:srgbClr val="4F2171"/>
                </a:solidFill>
                <a:latin typeface="+mn-ea"/>
              </a:rPr>
              <a:t>者</a:t>
            </a:r>
            <a:r>
              <a:rPr lang="zh-CN" altLang="en-US" sz="1900" dirty="0">
                <a:solidFill>
                  <a:srgbClr val="4F2171"/>
                </a:solidFill>
                <a:latin typeface="+mn-ea"/>
              </a:rPr>
              <a:t>服务）及</a:t>
            </a:r>
            <a:r>
              <a:rPr lang="en-US" altLang="zh-CN" sz="1900" dirty="0">
                <a:solidFill>
                  <a:srgbClr val="4F2171"/>
                </a:solidFill>
                <a:latin typeface="+mn-ea"/>
              </a:rPr>
              <a:t>health care</a:t>
            </a:r>
            <a:r>
              <a:rPr lang="zh-CN" altLang="en-US" sz="1900" dirty="0">
                <a:solidFill>
                  <a:srgbClr val="4F2171"/>
                </a:solidFill>
                <a:latin typeface="+mn-ea"/>
              </a:rPr>
              <a:t>（医疗服务）等</a:t>
            </a:r>
            <a:r>
              <a:rPr lang="zh-CN" altLang="en-US" sz="1900" dirty="0" smtClean="0">
                <a:solidFill>
                  <a:srgbClr val="4F2171"/>
                </a:solidFill>
                <a:latin typeface="+mn-ea"/>
              </a:rPr>
              <a:t>内容，我设定了如下思考题：</a:t>
            </a:r>
            <a:endParaRPr lang="en-US" altLang="zh-CN" sz="1900" dirty="0" smtClean="0">
              <a:solidFill>
                <a:srgbClr val="4F2171"/>
              </a:solidFill>
              <a:latin typeface="+mn-ea"/>
            </a:endParaRPr>
          </a:p>
          <a:p>
            <a:pPr marL="0" indent="0">
              <a:lnSpc>
                <a:spcPts val="2500"/>
              </a:lnSpc>
              <a:buNone/>
            </a:pPr>
            <a:r>
              <a:rPr lang="en-US" altLang="zh-CN" sz="1900" dirty="0">
                <a:solidFill>
                  <a:srgbClr val="4F2171"/>
                </a:solidFill>
                <a:latin typeface="+mn-ea"/>
              </a:rPr>
              <a:t> </a:t>
            </a:r>
            <a:r>
              <a:rPr lang="en-US" altLang="zh-CN" sz="1900" dirty="0" smtClean="0">
                <a:solidFill>
                  <a:srgbClr val="4F2171"/>
                </a:solidFill>
                <a:latin typeface="+mn-ea"/>
              </a:rPr>
              <a:t>    </a:t>
            </a:r>
            <a:r>
              <a:rPr lang="zh-CN" altLang="en-US" sz="1900" dirty="0" smtClean="0">
                <a:solidFill>
                  <a:srgbClr val="008E40"/>
                </a:solidFill>
                <a:latin typeface="+mn-ea"/>
              </a:rPr>
              <a:t>（</a:t>
            </a:r>
            <a:r>
              <a:rPr lang="en-US" altLang="zh-CN" sz="1900" dirty="0" smtClean="0">
                <a:solidFill>
                  <a:srgbClr val="008E40"/>
                </a:solidFill>
                <a:latin typeface="+mn-ea"/>
              </a:rPr>
              <a:t>1</a:t>
            </a:r>
            <a:r>
              <a:rPr lang="zh-CN" altLang="en-US" sz="1900" dirty="0">
                <a:solidFill>
                  <a:srgbClr val="008E40"/>
                </a:solidFill>
                <a:latin typeface="+mn-ea"/>
              </a:rPr>
              <a:t>）</a:t>
            </a:r>
            <a:r>
              <a:rPr lang="en-US" altLang="zh-CN" sz="1900" dirty="0">
                <a:solidFill>
                  <a:srgbClr val="008E40"/>
                </a:solidFill>
                <a:latin typeface="+mn-ea"/>
              </a:rPr>
              <a:t>Are you willing to be a volunteer? why or why not </a:t>
            </a:r>
            <a:r>
              <a:rPr lang="en-US" altLang="zh-CN" sz="1900" dirty="0" smtClean="0">
                <a:solidFill>
                  <a:srgbClr val="008E40"/>
                </a:solidFill>
                <a:latin typeface="+mn-ea"/>
              </a:rPr>
              <a:t>? </a:t>
            </a:r>
            <a:endParaRPr lang="en-US" altLang="zh-CN" sz="1900" dirty="0">
              <a:solidFill>
                <a:srgbClr val="008E40"/>
              </a:solidFill>
              <a:latin typeface="+mn-ea"/>
            </a:endParaRPr>
          </a:p>
          <a:p>
            <a:pPr marL="0" indent="0">
              <a:lnSpc>
                <a:spcPts val="2500"/>
              </a:lnSpc>
              <a:buNone/>
            </a:pPr>
            <a:r>
              <a:rPr lang="en-US" altLang="zh-CN" sz="1900" dirty="0">
                <a:solidFill>
                  <a:srgbClr val="008E40"/>
                </a:solidFill>
                <a:latin typeface="+mn-ea"/>
              </a:rPr>
              <a:t>              </a:t>
            </a:r>
            <a:r>
              <a:rPr lang="en-US" altLang="zh-CN" sz="1900" dirty="0" smtClean="0">
                <a:solidFill>
                  <a:srgbClr val="008E40"/>
                </a:solidFill>
                <a:latin typeface="+mn-ea"/>
              </a:rPr>
              <a:t> </a:t>
            </a:r>
            <a:r>
              <a:rPr lang="zh-CN" altLang="en-US" sz="1900" dirty="0" smtClean="0">
                <a:solidFill>
                  <a:srgbClr val="008E40"/>
                </a:solidFill>
                <a:latin typeface="+mn-ea"/>
              </a:rPr>
              <a:t>你</a:t>
            </a:r>
            <a:r>
              <a:rPr lang="zh-CN" altLang="en-US" sz="1900" dirty="0">
                <a:solidFill>
                  <a:srgbClr val="008E40"/>
                </a:solidFill>
                <a:latin typeface="+mn-ea"/>
              </a:rPr>
              <a:t>是否愿意做一名志愿者？为什么？（思政素材</a:t>
            </a:r>
            <a:r>
              <a:rPr lang="zh-CN" altLang="en-US" sz="1900" dirty="0" smtClean="0">
                <a:solidFill>
                  <a:srgbClr val="008E40"/>
                </a:solidFill>
                <a:latin typeface="+mn-ea"/>
              </a:rPr>
              <a:t>）</a:t>
            </a:r>
            <a:endParaRPr lang="en-US" altLang="zh-CN" sz="1900" dirty="0" smtClean="0">
              <a:solidFill>
                <a:srgbClr val="008E40"/>
              </a:solidFill>
              <a:latin typeface="+mn-ea"/>
            </a:endParaRPr>
          </a:p>
          <a:p>
            <a:pPr>
              <a:lnSpc>
                <a:spcPts val="2500"/>
              </a:lnSpc>
            </a:pPr>
            <a:r>
              <a:rPr lang="zh-CN" altLang="en-US" sz="1900" dirty="0" smtClean="0">
                <a:solidFill>
                  <a:srgbClr val="008E40"/>
                </a:solidFill>
                <a:latin typeface="+mn-ea"/>
              </a:rPr>
              <a:t>（</a:t>
            </a:r>
            <a:r>
              <a:rPr lang="en-US" altLang="zh-CN" sz="1900" dirty="0" smtClean="0">
                <a:solidFill>
                  <a:srgbClr val="008E40"/>
                </a:solidFill>
                <a:latin typeface="+mn-ea"/>
              </a:rPr>
              <a:t>2</a:t>
            </a:r>
            <a:r>
              <a:rPr lang="zh-CN" altLang="en-US" sz="1900" dirty="0">
                <a:solidFill>
                  <a:srgbClr val="008E40"/>
                </a:solidFill>
                <a:latin typeface="+mn-ea"/>
              </a:rPr>
              <a:t>）</a:t>
            </a:r>
            <a:r>
              <a:rPr lang="en-US" altLang="zh-CN" sz="1900" dirty="0">
                <a:solidFill>
                  <a:srgbClr val="008E40"/>
                </a:solidFill>
                <a:latin typeface="+mn-ea"/>
              </a:rPr>
              <a:t>What’s the difference between health care system in China and in </a:t>
            </a:r>
            <a:r>
              <a:rPr lang="en-US" altLang="zh-CN" sz="1900" dirty="0" smtClean="0">
                <a:solidFill>
                  <a:srgbClr val="008E40"/>
                </a:solidFill>
                <a:latin typeface="+mn-ea"/>
              </a:rPr>
              <a:t> </a:t>
            </a:r>
          </a:p>
          <a:p>
            <a:pPr marL="0" indent="0">
              <a:lnSpc>
                <a:spcPts val="2500"/>
              </a:lnSpc>
              <a:buNone/>
            </a:pPr>
            <a:r>
              <a:rPr lang="en-US" altLang="zh-CN" sz="1900" dirty="0" smtClean="0">
                <a:solidFill>
                  <a:srgbClr val="008E40"/>
                </a:solidFill>
                <a:latin typeface="+mn-ea"/>
              </a:rPr>
              <a:t>                America</a:t>
            </a:r>
            <a:r>
              <a:rPr lang="en-US" altLang="zh-CN" sz="1900" dirty="0">
                <a:solidFill>
                  <a:srgbClr val="008E40"/>
                </a:solidFill>
                <a:latin typeface="+mn-ea"/>
              </a:rPr>
              <a:t>?    </a:t>
            </a:r>
            <a:r>
              <a:rPr lang="en-US" altLang="zh-CN" sz="1900" dirty="0" smtClean="0">
                <a:solidFill>
                  <a:srgbClr val="008E40"/>
                </a:solidFill>
                <a:latin typeface="+mn-ea"/>
              </a:rPr>
              <a:t> </a:t>
            </a:r>
            <a:r>
              <a:rPr lang="zh-CN" altLang="en-US" sz="1900" dirty="0">
                <a:solidFill>
                  <a:srgbClr val="008E40"/>
                </a:solidFill>
                <a:latin typeface="+mn-ea"/>
              </a:rPr>
              <a:t>中国与美国的医疗体制有什么不同</a:t>
            </a:r>
            <a:r>
              <a:rPr lang="zh-CN" altLang="en-US" sz="1900" dirty="0" smtClean="0">
                <a:solidFill>
                  <a:srgbClr val="008E40"/>
                </a:solidFill>
                <a:latin typeface="+mn-ea"/>
              </a:rPr>
              <a:t>？（思</a:t>
            </a:r>
            <a:r>
              <a:rPr lang="zh-CN" altLang="en-US" sz="1900" dirty="0">
                <a:solidFill>
                  <a:srgbClr val="008E40"/>
                </a:solidFill>
                <a:latin typeface="+mn-ea"/>
              </a:rPr>
              <a:t>政素材</a:t>
            </a:r>
            <a:r>
              <a:rPr lang="zh-CN" altLang="en-US" sz="1900" dirty="0" smtClean="0">
                <a:solidFill>
                  <a:srgbClr val="008E40"/>
                </a:solidFill>
                <a:latin typeface="+mn-ea"/>
              </a:rPr>
              <a:t>）</a:t>
            </a:r>
            <a:endParaRPr lang="zh-CN" altLang="en-US" sz="1900" dirty="0">
              <a:solidFill>
                <a:srgbClr val="008E40"/>
              </a:solidFill>
              <a:latin typeface="+mn-ea"/>
            </a:endParaRPr>
          </a:p>
          <a:p>
            <a:pPr>
              <a:lnSpc>
                <a:spcPts val="2500"/>
              </a:lnSpc>
            </a:pPr>
            <a:r>
              <a:rPr lang="zh-CN" altLang="en-US" sz="1900" dirty="0">
                <a:solidFill>
                  <a:srgbClr val="4F2171"/>
                </a:solidFill>
                <a:latin typeface="+mn-ea"/>
              </a:rPr>
              <a:t>* 推送任务</a:t>
            </a:r>
            <a:r>
              <a:rPr lang="zh-CN" altLang="en-US" sz="1900" dirty="0" smtClean="0">
                <a:solidFill>
                  <a:srgbClr val="4F2171"/>
                </a:solidFill>
                <a:latin typeface="+mn-ea"/>
              </a:rPr>
              <a:t>之后，与学生</a:t>
            </a:r>
            <a:r>
              <a:rPr lang="zh-CN" altLang="en-US" sz="1900" dirty="0">
                <a:solidFill>
                  <a:srgbClr val="4F2171"/>
                </a:solidFill>
                <a:latin typeface="+mn-ea"/>
              </a:rPr>
              <a:t>通过雨课堂</a:t>
            </a:r>
            <a:r>
              <a:rPr lang="en-US" altLang="zh-CN" sz="1900" dirty="0">
                <a:solidFill>
                  <a:srgbClr val="4F2171"/>
                </a:solidFill>
                <a:latin typeface="+mn-ea"/>
              </a:rPr>
              <a:t>APP</a:t>
            </a:r>
            <a:r>
              <a:rPr lang="zh-CN" altLang="en-US" sz="1900" dirty="0">
                <a:solidFill>
                  <a:srgbClr val="4F2171"/>
                </a:solidFill>
                <a:latin typeface="+mn-ea"/>
              </a:rPr>
              <a:t>、国开学习网</a:t>
            </a:r>
            <a:r>
              <a:rPr lang="zh-CN" altLang="en-US" sz="1900" dirty="0" smtClean="0">
                <a:solidFill>
                  <a:srgbClr val="4F2171"/>
                </a:solidFill>
                <a:latin typeface="+mn-ea"/>
              </a:rPr>
              <a:t>、微</a:t>
            </a:r>
            <a:r>
              <a:rPr lang="zh-CN" altLang="en-US" sz="1900" dirty="0">
                <a:solidFill>
                  <a:srgbClr val="4F2171"/>
                </a:solidFill>
                <a:latin typeface="+mn-ea"/>
              </a:rPr>
              <a:t>信群互动交流。</a:t>
            </a:r>
          </a:p>
          <a:p>
            <a:pPr marL="0" indent="0">
              <a:lnSpc>
                <a:spcPts val="3200"/>
              </a:lnSpc>
              <a:buNone/>
            </a:pPr>
            <a:endParaRPr lang="zh-CN" altLang="en-US" sz="1900" dirty="0">
              <a:solidFill>
                <a:srgbClr val="008E40"/>
              </a:solidFill>
              <a:latin typeface="+mn-ea"/>
            </a:endParaRPr>
          </a:p>
          <a:p>
            <a:pPr>
              <a:lnSpc>
                <a:spcPts val="3600"/>
              </a:lnSpc>
            </a:pPr>
            <a:endParaRPr lang="en-US" altLang="zh-CN" dirty="0" smtClean="0">
              <a:solidFill>
                <a:srgbClr val="57257D"/>
              </a:solidFill>
              <a:latin typeface="+mn-ea"/>
            </a:endParaRPr>
          </a:p>
          <a:p>
            <a:pPr>
              <a:lnSpc>
                <a:spcPts val="3600"/>
              </a:lnSpc>
            </a:pPr>
            <a:endParaRPr lang="zh-CN" altLang="en-US" dirty="0">
              <a:solidFill>
                <a:srgbClr val="57257D"/>
              </a:solidFill>
              <a:latin typeface="+mn-ea"/>
            </a:endParaRPr>
          </a:p>
        </p:txBody>
      </p:sp>
      <p:pic>
        <p:nvPicPr>
          <p:cNvPr id="5" name="图片 4"/>
          <p:cNvPicPr>
            <a:picLocks noChangeAspect="1"/>
          </p:cNvPicPr>
          <p:nvPr/>
        </p:nvPicPr>
        <p:blipFill>
          <a:blip r:embed="rId2"/>
          <a:stretch>
            <a:fillRect/>
          </a:stretch>
        </p:blipFill>
        <p:spPr>
          <a:xfrm>
            <a:off x="446781" y="5992315"/>
            <a:ext cx="767869" cy="865685"/>
          </a:xfrm>
          <a:prstGeom prst="rect">
            <a:avLst/>
          </a:prstGeom>
        </p:spPr>
      </p:pic>
      <p:pic>
        <p:nvPicPr>
          <p:cNvPr id="2" name="图片 1"/>
          <p:cNvPicPr>
            <a:picLocks noChangeAspect="1"/>
          </p:cNvPicPr>
          <p:nvPr/>
        </p:nvPicPr>
        <p:blipFill>
          <a:blip r:embed="rId3"/>
          <a:stretch>
            <a:fillRect/>
          </a:stretch>
        </p:blipFill>
        <p:spPr>
          <a:xfrm>
            <a:off x="9081197" y="3610337"/>
            <a:ext cx="816935" cy="816935"/>
          </a:xfrm>
          <a:prstGeom prst="rect">
            <a:avLst/>
          </a:prstGeom>
        </p:spPr>
      </p:pic>
      <p:pic>
        <p:nvPicPr>
          <p:cNvPr id="3" name="图片 2"/>
          <p:cNvPicPr>
            <a:picLocks noChangeAspect="1"/>
          </p:cNvPicPr>
          <p:nvPr/>
        </p:nvPicPr>
        <p:blipFill>
          <a:blip r:embed="rId4"/>
          <a:stretch>
            <a:fillRect/>
          </a:stretch>
        </p:blipFill>
        <p:spPr>
          <a:xfrm>
            <a:off x="9826547" y="5894749"/>
            <a:ext cx="2365453" cy="963251"/>
          </a:xfrm>
          <a:prstGeom prst="rect">
            <a:avLst/>
          </a:prstGeom>
        </p:spPr>
      </p:pic>
      <p:sp>
        <p:nvSpPr>
          <p:cNvPr id="8" name="文本框 7"/>
          <p:cNvSpPr txBox="1"/>
          <p:nvPr/>
        </p:nvSpPr>
        <p:spPr>
          <a:xfrm>
            <a:off x="10358651" y="409433"/>
            <a:ext cx="1423788" cy="923330"/>
          </a:xfrm>
          <a:prstGeom prst="rect">
            <a:avLst/>
          </a:prstGeom>
          <a:noFill/>
        </p:spPr>
        <p:txBody>
          <a:bodyPr wrap="none" rtlCol="0">
            <a:spAutoFit/>
          </a:bodyPr>
          <a:lstStyle/>
          <a:p>
            <a:r>
              <a:rPr lang="en-US" altLang="zh-CN" dirty="0" smtClean="0">
                <a:solidFill>
                  <a:srgbClr val="FFCC00"/>
                </a:solidFill>
              </a:rPr>
              <a:t>    </a:t>
            </a:r>
            <a:r>
              <a:rPr lang="en-US" altLang="zh-CN" dirty="0" smtClean="0">
                <a:solidFill>
                  <a:srgbClr val="990099"/>
                </a:solidFill>
              </a:rPr>
              <a:t>Unit 6</a:t>
            </a:r>
          </a:p>
          <a:p>
            <a:r>
              <a:rPr lang="en-US" altLang="zh-CN" dirty="0" smtClean="0">
                <a:solidFill>
                  <a:srgbClr val="990099"/>
                </a:solidFill>
              </a:rPr>
              <a:t>Community </a:t>
            </a:r>
          </a:p>
          <a:p>
            <a:r>
              <a:rPr lang="en-US" altLang="zh-CN" dirty="0" smtClean="0">
                <a:solidFill>
                  <a:srgbClr val="990099"/>
                </a:solidFill>
              </a:rPr>
              <a:t>    Service</a:t>
            </a:r>
            <a:endParaRPr lang="zh-CN" altLang="en-US" dirty="0">
              <a:solidFill>
                <a:srgbClr val="990099"/>
              </a:solidFill>
            </a:endParaRPr>
          </a:p>
        </p:txBody>
      </p:sp>
      <p:pic>
        <p:nvPicPr>
          <p:cNvPr id="4" name="图片 3"/>
          <p:cNvPicPr>
            <a:picLocks noChangeAspect="1"/>
          </p:cNvPicPr>
          <p:nvPr/>
        </p:nvPicPr>
        <p:blipFill>
          <a:blip r:embed="rId5"/>
          <a:stretch>
            <a:fillRect/>
          </a:stretch>
        </p:blipFill>
        <p:spPr>
          <a:xfrm>
            <a:off x="7100341" y="323250"/>
            <a:ext cx="2036240" cy="682811"/>
          </a:xfrm>
          <a:prstGeom prst="rect">
            <a:avLst/>
          </a:prstGeom>
        </p:spPr>
      </p:pic>
    </p:spTree>
    <p:extLst>
      <p:ext uri="{BB962C8B-B14F-4D97-AF65-F5344CB8AC3E}">
        <p14:creationId xmlns:p14="http://schemas.microsoft.com/office/powerpoint/2010/main" val="1965872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a:xfrm>
            <a:off x="1013976" y="1178217"/>
            <a:ext cx="8500821" cy="60254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ts val="2600"/>
              </a:lnSpc>
            </a:pPr>
            <a:r>
              <a:rPr lang="zh-CN" altLang="en-US" sz="1900" dirty="0" smtClean="0">
                <a:solidFill>
                  <a:srgbClr val="C00000"/>
                </a:solidFill>
                <a:latin typeface="+mn-ea"/>
              </a:rPr>
              <a:t>（</a:t>
            </a:r>
            <a:r>
              <a:rPr lang="zh-CN" altLang="en-US" sz="1900" dirty="0">
                <a:solidFill>
                  <a:srgbClr val="C00000"/>
                </a:solidFill>
                <a:latin typeface="+mn-ea"/>
              </a:rPr>
              <a:t>二</a:t>
            </a:r>
            <a:r>
              <a:rPr lang="zh-CN" altLang="en-US" sz="1900" dirty="0" smtClean="0">
                <a:solidFill>
                  <a:srgbClr val="C00000"/>
                </a:solidFill>
                <a:latin typeface="+mn-ea"/>
              </a:rPr>
              <a:t>）</a:t>
            </a:r>
            <a:r>
              <a:rPr lang="en-US" altLang="zh-CN" sz="1900" dirty="0" smtClean="0">
                <a:solidFill>
                  <a:srgbClr val="C00000"/>
                </a:solidFill>
                <a:latin typeface="+mn-ea"/>
              </a:rPr>
              <a:t>Two modes of learning</a:t>
            </a:r>
            <a:endParaRPr lang="zh-CN" altLang="en-US" sz="1900" dirty="0">
              <a:solidFill>
                <a:srgbClr val="C00000"/>
              </a:solidFill>
              <a:latin typeface="+mn-ea"/>
            </a:endParaRPr>
          </a:p>
          <a:p>
            <a:pPr marL="0" indent="0">
              <a:lnSpc>
                <a:spcPts val="2600"/>
              </a:lnSpc>
              <a:buNone/>
            </a:pPr>
            <a:r>
              <a:rPr lang="zh-CN" altLang="en-US" sz="1900" dirty="0" smtClean="0">
                <a:solidFill>
                  <a:srgbClr val="4F2171"/>
                </a:solidFill>
                <a:latin typeface="+mn-ea"/>
              </a:rPr>
              <a:t>          </a:t>
            </a:r>
            <a:r>
              <a:rPr lang="zh-CN" altLang="en-US" sz="1900" dirty="0" smtClean="0">
                <a:solidFill>
                  <a:srgbClr val="FF0000"/>
                </a:solidFill>
                <a:latin typeface="+mn-ea"/>
              </a:rPr>
              <a:t>形式</a:t>
            </a:r>
            <a:r>
              <a:rPr lang="zh-CN" altLang="en-US" sz="1900" dirty="0">
                <a:solidFill>
                  <a:srgbClr val="FF0000"/>
                </a:solidFill>
                <a:latin typeface="+mn-ea"/>
              </a:rPr>
              <a:t>一：线上</a:t>
            </a:r>
            <a:r>
              <a:rPr lang="zh-CN" altLang="en-US" sz="1900" dirty="0" smtClean="0">
                <a:solidFill>
                  <a:srgbClr val="FF0000"/>
                </a:solidFill>
                <a:latin typeface="+mn-ea"/>
              </a:rPr>
              <a:t>授课 </a:t>
            </a:r>
            <a:r>
              <a:rPr lang="en-US" altLang="zh-CN" sz="1900" dirty="0" smtClean="0">
                <a:solidFill>
                  <a:srgbClr val="FF0000"/>
                </a:solidFill>
                <a:latin typeface="+mn-ea"/>
              </a:rPr>
              <a:t>online teaching</a:t>
            </a:r>
            <a:endParaRPr lang="zh-CN" altLang="en-US" sz="1900" dirty="0">
              <a:solidFill>
                <a:srgbClr val="FF0000"/>
              </a:solidFill>
              <a:latin typeface="+mn-ea"/>
            </a:endParaRPr>
          </a:p>
          <a:p>
            <a:pPr marL="0" indent="0">
              <a:lnSpc>
                <a:spcPts val="2600"/>
              </a:lnSpc>
              <a:buNone/>
            </a:pPr>
            <a:r>
              <a:rPr lang="zh-CN" altLang="en-US" sz="1900" dirty="0" smtClean="0">
                <a:solidFill>
                  <a:srgbClr val="4F2171"/>
                </a:solidFill>
                <a:latin typeface="+mn-ea"/>
              </a:rPr>
              <a:t>         在</a:t>
            </a:r>
            <a:r>
              <a:rPr lang="zh-CN" altLang="en-US" sz="1900" dirty="0">
                <a:solidFill>
                  <a:srgbClr val="4F2171"/>
                </a:solidFill>
                <a:latin typeface="+mn-ea"/>
              </a:rPr>
              <a:t>国开网平台</a:t>
            </a:r>
            <a:r>
              <a:rPr lang="zh-CN" altLang="en-US" sz="1900" dirty="0" smtClean="0">
                <a:solidFill>
                  <a:srgbClr val="4F2171"/>
                </a:solidFill>
                <a:latin typeface="+mn-ea"/>
              </a:rPr>
              <a:t>的导学教学</a:t>
            </a:r>
            <a:r>
              <a:rPr lang="zh-CN" altLang="en-US" sz="1900" dirty="0">
                <a:solidFill>
                  <a:srgbClr val="4F2171"/>
                </a:solidFill>
                <a:latin typeface="+mn-ea"/>
              </a:rPr>
              <a:t>资源</a:t>
            </a:r>
            <a:r>
              <a:rPr lang="zh-CN" altLang="en-US" sz="1900" dirty="0" smtClean="0">
                <a:solidFill>
                  <a:srgbClr val="4F2171"/>
                </a:solidFill>
                <a:latin typeface="+mn-ea"/>
              </a:rPr>
              <a:t>；</a:t>
            </a:r>
            <a:endParaRPr lang="en-US" altLang="zh-CN" sz="1900" dirty="0" smtClean="0">
              <a:solidFill>
                <a:srgbClr val="4F2171"/>
              </a:solidFill>
              <a:latin typeface="+mn-ea"/>
            </a:endParaRPr>
          </a:p>
          <a:p>
            <a:pPr marL="0" indent="0">
              <a:lnSpc>
                <a:spcPts val="2600"/>
              </a:lnSpc>
              <a:buNone/>
            </a:pPr>
            <a:r>
              <a:rPr lang="en-US" altLang="zh-CN" sz="1900" dirty="0">
                <a:solidFill>
                  <a:srgbClr val="4F2171"/>
                </a:solidFill>
                <a:latin typeface="+mn-ea"/>
              </a:rPr>
              <a:t> </a:t>
            </a:r>
            <a:r>
              <a:rPr lang="en-US" altLang="zh-CN" sz="1900" dirty="0" smtClean="0">
                <a:solidFill>
                  <a:srgbClr val="4F2171"/>
                </a:solidFill>
                <a:latin typeface="+mn-ea"/>
              </a:rPr>
              <a:t>        </a:t>
            </a:r>
            <a:r>
              <a:rPr lang="zh-CN" altLang="en-US" sz="1900" dirty="0" smtClean="0">
                <a:solidFill>
                  <a:srgbClr val="4F2171"/>
                </a:solidFill>
                <a:latin typeface="+mn-ea"/>
              </a:rPr>
              <a:t>登录</a:t>
            </a:r>
            <a:r>
              <a:rPr lang="en-US" altLang="zh-CN" sz="1900" dirty="0" smtClean="0">
                <a:solidFill>
                  <a:srgbClr val="4F2171"/>
                </a:solidFill>
                <a:latin typeface="+mn-ea"/>
              </a:rPr>
              <a:t>-</a:t>
            </a:r>
            <a:r>
              <a:rPr lang="zh-CN" altLang="en-US" sz="1900" dirty="0" smtClean="0">
                <a:solidFill>
                  <a:srgbClr val="4F2171"/>
                </a:solidFill>
                <a:latin typeface="+mn-ea"/>
              </a:rPr>
              <a:t>自主学习</a:t>
            </a:r>
            <a:r>
              <a:rPr lang="en-US" altLang="zh-CN" sz="1900" dirty="0" smtClean="0">
                <a:solidFill>
                  <a:srgbClr val="4F2171"/>
                </a:solidFill>
                <a:latin typeface="+mn-ea"/>
              </a:rPr>
              <a:t>-</a:t>
            </a:r>
            <a:r>
              <a:rPr lang="zh-CN" altLang="en-US" sz="1900" dirty="0" smtClean="0">
                <a:solidFill>
                  <a:srgbClr val="4F2171"/>
                </a:solidFill>
                <a:latin typeface="+mn-ea"/>
              </a:rPr>
              <a:t>合作学习</a:t>
            </a:r>
            <a:r>
              <a:rPr lang="en-US" altLang="zh-CN" sz="1900" dirty="0" smtClean="0">
                <a:solidFill>
                  <a:srgbClr val="4F2171"/>
                </a:solidFill>
                <a:latin typeface="+mn-ea"/>
              </a:rPr>
              <a:t>-</a:t>
            </a:r>
            <a:r>
              <a:rPr lang="zh-CN" altLang="en-US" sz="1900" dirty="0" smtClean="0">
                <a:solidFill>
                  <a:srgbClr val="4F2171"/>
                </a:solidFill>
                <a:latin typeface="+mn-ea"/>
              </a:rPr>
              <a:t>交流互动</a:t>
            </a:r>
            <a:r>
              <a:rPr lang="en-US" altLang="zh-CN" sz="1900" dirty="0" smtClean="0">
                <a:solidFill>
                  <a:srgbClr val="4F2171"/>
                </a:solidFill>
                <a:latin typeface="+mn-ea"/>
              </a:rPr>
              <a:t>        </a:t>
            </a:r>
            <a:r>
              <a:rPr lang="zh-CN" altLang="en-US" sz="1900" dirty="0" smtClean="0">
                <a:solidFill>
                  <a:srgbClr val="4F2171"/>
                </a:solidFill>
                <a:latin typeface="+mn-ea"/>
              </a:rPr>
              <a:t>在</a:t>
            </a:r>
            <a:r>
              <a:rPr lang="zh-CN" altLang="en-US" sz="1900" dirty="0">
                <a:solidFill>
                  <a:srgbClr val="4F2171"/>
                </a:solidFill>
                <a:latin typeface="+mn-ea"/>
              </a:rPr>
              <a:t>答疑讨论</a:t>
            </a:r>
            <a:r>
              <a:rPr lang="zh-CN" altLang="en-US" sz="1900" dirty="0" smtClean="0">
                <a:solidFill>
                  <a:srgbClr val="4F2171"/>
                </a:solidFill>
                <a:latin typeface="+mn-ea"/>
              </a:rPr>
              <a:t>区讨论互动。</a:t>
            </a:r>
            <a:endParaRPr lang="zh-CN" altLang="en-US" sz="1900" dirty="0">
              <a:solidFill>
                <a:srgbClr val="4F2171"/>
              </a:solidFill>
              <a:latin typeface="+mn-ea"/>
            </a:endParaRPr>
          </a:p>
          <a:p>
            <a:pPr marL="0" indent="0">
              <a:lnSpc>
                <a:spcPts val="2600"/>
              </a:lnSpc>
              <a:buNone/>
            </a:pPr>
            <a:r>
              <a:rPr lang="zh-CN" altLang="en-US" sz="1900" dirty="0" smtClean="0">
                <a:solidFill>
                  <a:srgbClr val="4F2171"/>
                </a:solidFill>
                <a:latin typeface="+mn-ea"/>
              </a:rPr>
              <a:t>         </a:t>
            </a:r>
            <a:r>
              <a:rPr lang="zh-CN" altLang="en-US" sz="1900" dirty="0" smtClean="0">
                <a:solidFill>
                  <a:srgbClr val="FF0000"/>
                </a:solidFill>
                <a:latin typeface="+mn-ea"/>
              </a:rPr>
              <a:t>形式</a:t>
            </a:r>
            <a:r>
              <a:rPr lang="zh-CN" altLang="en-US" sz="1900" dirty="0">
                <a:solidFill>
                  <a:srgbClr val="FF0000"/>
                </a:solidFill>
                <a:latin typeface="+mn-ea"/>
              </a:rPr>
              <a:t>二：面授教学 </a:t>
            </a:r>
            <a:endParaRPr lang="en-US" altLang="zh-CN" sz="1900" dirty="0" smtClean="0">
              <a:solidFill>
                <a:srgbClr val="FF0000"/>
              </a:solidFill>
              <a:latin typeface="+mn-ea"/>
            </a:endParaRPr>
          </a:p>
          <a:p>
            <a:pPr marL="0" indent="0">
              <a:lnSpc>
                <a:spcPts val="2600"/>
              </a:lnSpc>
              <a:buNone/>
            </a:pPr>
            <a:r>
              <a:rPr lang="en-US" altLang="zh-CN" sz="1900" dirty="0">
                <a:solidFill>
                  <a:srgbClr val="4F2171"/>
                </a:solidFill>
                <a:latin typeface="+mn-ea"/>
              </a:rPr>
              <a:t> </a:t>
            </a:r>
            <a:r>
              <a:rPr lang="en-US" altLang="zh-CN" sz="1900" dirty="0" smtClean="0">
                <a:solidFill>
                  <a:srgbClr val="4F2171"/>
                </a:solidFill>
                <a:latin typeface="+mn-ea"/>
              </a:rPr>
              <a:t>      </a:t>
            </a:r>
            <a:r>
              <a:rPr lang="zh-CN" altLang="en-US" sz="1900" dirty="0" smtClean="0">
                <a:solidFill>
                  <a:srgbClr val="4F2171"/>
                </a:solidFill>
                <a:latin typeface="+mn-ea"/>
              </a:rPr>
              <a:t>（</a:t>
            </a:r>
            <a:r>
              <a:rPr lang="zh-CN" altLang="en-US" sz="1900" dirty="0">
                <a:solidFill>
                  <a:srgbClr val="4F2171"/>
                </a:solidFill>
                <a:latin typeface="+mn-ea"/>
              </a:rPr>
              <a:t>今天重点阐述面授教学</a:t>
            </a:r>
            <a:r>
              <a:rPr lang="zh-CN" altLang="en-US" sz="1900" dirty="0" smtClean="0">
                <a:solidFill>
                  <a:srgbClr val="4F2171"/>
                </a:solidFill>
                <a:latin typeface="+mn-ea"/>
              </a:rPr>
              <a:t>）</a:t>
            </a:r>
            <a:endParaRPr lang="en-US" altLang="zh-CN" sz="1900" dirty="0" smtClean="0">
              <a:solidFill>
                <a:srgbClr val="4F2171"/>
              </a:solidFill>
              <a:latin typeface="+mn-ea"/>
            </a:endParaRPr>
          </a:p>
          <a:p>
            <a:pPr>
              <a:lnSpc>
                <a:spcPts val="2600"/>
              </a:lnSpc>
            </a:pPr>
            <a:r>
              <a:rPr lang="zh-CN" altLang="en-US" sz="1900" dirty="0" smtClean="0">
                <a:solidFill>
                  <a:srgbClr val="C00000"/>
                </a:solidFill>
                <a:latin typeface="+mn-ea"/>
              </a:rPr>
              <a:t>   </a:t>
            </a:r>
            <a:r>
              <a:rPr lang="en-US" altLang="zh-CN" sz="1900" dirty="0">
                <a:solidFill>
                  <a:srgbClr val="C00000"/>
                </a:solidFill>
                <a:latin typeface="+mn-ea"/>
              </a:rPr>
              <a:t>1</a:t>
            </a:r>
            <a:r>
              <a:rPr lang="en-US" altLang="zh-CN" sz="1900" dirty="0" smtClean="0">
                <a:solidFill>
                  <a:srgbClr val="C00000"/>
                </a:solidFill>
                <a:latin typeface="+mn-ea"/>
              </a:rPr>
              <a:t>. lead </a:t>
            </a:r>
            <a:r>
              <a:rPr lang="en-US" altLang="zh-CN" sz="1900" dirty="0">
                <a:solidFill>
                  <a:srgbClr val="C00000"/>
                </a:solidFill>
                <a:latin typeface="+mn-ea"/>
              </a:rPr>
              <a:t>in- </a:t>
            </a:r>
            <a:r>
              <a:rPr lang="zh-CN" altLang="en-US" sz="1900" dirty="0">
                <a:solidFill>
                  <a:srgbClr val="C00000"/>
                </a:solidFill>
                <a:latin typeface="+mn-ea"/>
              </a:rPr>
              <a:t>课程导入   </a:t>
            </a:r>
          </a:p>
          <a:p>
            <a:pPr>
              <a:lnSpc>
                <a:spcPts val="2600"/>
              </a:lnSpc>
            </a:pPr>
            <a:r>
              <a:rPr lang="zh-CN" altLang="en-US" sz="1900" dirty="0">
                <a:solidFill>
                  <a:srgbClr val="57257D"/>
                </a:solidFill>
                <a:latin typeface="+mn-ea"/>
              </a:rPr>
              <a:t> </a:t>
            </a:r>
            <a:r>
              <a:rPr lang="zh-CN" altLang="en-US" sz="1900" dirty="0" smtClean="0">
                <a:solidFill>
                  <a:srgbClr val="57257D"/>
                </a:solidFill>
                <a:latin typeface="+mn-ea"/>
              </a:rPr>
              <a:t>  根据</a:t>
            </a:r>
            <a:r>
              <a:rPr lang="zh-CN" altLang="en-US" sz="1900" dirty="0" smtClean="0">
                <a:solidFill>
                  <a:srgbClr val="4F2171"/>
                </a:solidFill>
                <a:latin typeface="+mn-ea"/>
              </a:rPr>
              <a:t>本单元讲述的社区</a:t>
            </a:r>
            <a:r>
              <a:rPr lang="zh-CN" altLang="en-US" sz="1900" dirty="0">
                <a:solidFill>
                  <a:srgbClr val="4F2171"/>
                </a:solidFill>
                <a:latin typeface="+mn-ea"/>
              </a:rPr>
              <a:t>志愿者及医疗</a:t>
            </a:r>
            <a:r>
              <a:rPr lang="zh-CN" altLang="en-US" sz="1900" dirty="0" smtClean="0">
                <a:solidFill>
                  <a:srgbClr val="4F2171"/>
                </a:solidFill>
                <a:latin typeface="+mn-ea"/>
              </a:rPr>
              <a:t>体制，</a:t>
            </a:r>
            <a:r>
              <a:rPr lang="zh-CN" altLang="en-US" sz="1900" dirty="0">
                <a:solidFill>
                  <a:srgbClr val="4F2171"/>
                </a:solidFill>
                <a:latin typeface="+mn-ea"/>
              </a:rPr>
              <a:t>我以相关的热点</a:t>
            </a:r>
            <a:r>
              <a:rPr lang="zh-CN" altLang="en-US" sz="1900" dirty="0" smtClean="0">
                <a:solidFill>
                  <a:srgbClr val="4F2171"/>
                </a:solidFill>
                <a:latin typeface="+mn-ea"/>
              </a:rPr>
              <a:t>问题引入课程：</a:t>
            </a:r>
            <a:endParaRPr lang="en-US" altLang="zh-CN" sz="1900" dirty="0" smtClean="0">
              <a:solidFill>
                <a:srgbClr val="4F2171"/>
              </a:solidFill>
              <a:latin typeface="+mn-ea"/>
            </a:endParaRPr>
          </a:p>
          <a:p>
            <a:pPr marL="0" indent="0">
              <a:lnSpc>
                <a:spcPts val="2600"/>
              </a:lnSpc>
              <a:buNone/>
            </a:pPr>
            <a:r>
              <a:rPr lang="zh-CN" altLang="en-US" sz="1900" dirty="0" smtClean="0">
                <a:solidFill>
                  <a:srgbClr val="4F2171"/>
                </a:solidFill>
                <a:latin typeface="+mn-ea"/>
              </a:rPr>
              <a:t>         </a:t>
            </a:r>
            <a:r>
              <a:rPr lang="zh-CN" altLang="en-US" sz="1900" dirty="0" smtClean="0">
                <a:solidFill>
                  <a:srgbClr val="008E40"/>
                </a:solidFill>
                <a:latin typeface="+mn-ea"/>
              </a:rPr>
              <a:t>即我国近期的</a:t>
            </a:r>
            <a:r>
              <a:rPr lang="zh-CN" altLang="en-US" sz="1900" dirty="0">
                <a:solidFill>
                  <a:srgbClr val="008E40"/>
                </a:solidFill>
                <a:latin typeface="+mn-ea"/>
              </a:rPr>
              <a:t>社区医疗在抗疫攻坚战中承担的职责及</a:t>
            </a:r>
            <a:r>
              <a:rPr lang="zh-CN" altLang="en-US" sz="1900" dirty="0" smtClean="0">
                <a:solidFill>
                  <a:srgbClr val="008E40"/>
                </a:solidFill>
                <a:latin typeface="+mn-ea"/>
              </a:rPr>
              <a:t>志愿者的英雄事迹</a:t>
            </a:r>
            <a:endParaRPr lang="en-US" altLang="zh-CN" sz="1900" dirty="0" smtClean="0">
              <a:solidFill>
                <a:srgbClr val="008E40"/>
              </a:solidFill>
              <a:latin typeface="+mn-ea"/>
            </a:endParaRPr>
          </a:p>
          <a:p>
            <a:pPr marL="0" indent="0">
              <a:lnSpc>
                <a:spcPts val="2600"/>
              </a:lnSpc>
              <a:buNone/>
            </a:pPr>
            <a:r>
              <a:rPr lang="en-US" altLang="zh-CN" sz="1900" dirty="0">
                <a:solidFill>
                  <a:srgbClr val="008E40"/>
                </a:solidFill>
                <a:latin typeface="+mn-ea"/>
              </a:rPr>
              <a:t> </a:t>
            </a:r>
            <a:r>
              <a:rPr lang="en-US" altLang="zh-CN" sz="1900" dirty="0" smtClean="0">
                <a:solidFill>
                  <a:srgbClr val="008E40"/>
                </a:solidFill>
                <a:latin typeface="+mn-ea"/>
              </a:rPr>
              <a:t>        </a:t>
            </a:r>
            <a:r>
              <a:rPr lang="zh-CN" altLang="en-US" sz="1900" dirty="0" smtClean="0">
                <a:solidFill>
                  <a:srgbClr val="008E40"/>
                </a:solidFill>
                <a:latin typeface="+mn-ea"/>
              </a:rPr>
              <a:t>作为切入点开启课堂。（以医务人员及志愿者的事迹为思政教育素材）</a:t>
            </a:r>
            <a:endParaRPr lang="zh-CN" altLang="en-US" sz="1900" dirty="0">
              <a:solidFill>
                <a:srgbClr val="008E40"/>
              </a:solidFill>
              <a:latin typeface="+mn-ea"/>
            </a:endParaRPr>
          </a:p>
          <a:p>
            <a:pPr>
              <a:lnSpc>
                <a:spcPts val="2600"/>
              </a:lnSpc>
            </a:pPr>
            <a:endParaRPr lang="zh-CN" altLang="en-US" dirty="0">
              <a:solidFill>
                <a:srgbClr val="C00000"/>
              </a:solidFill>
              <a:latin typeface="+mn-ea"/>
            </a:endParaRPr>
          </a:p>
          <a:p>
            <a:pPr>
              <a:lnSpc>
                <a:spcPts val="3600"/>
              </a:lnSpc>
            </a:pPr>
            <a:endParaRPr lang="en-US" altLang="zh-CN" dirty="0" smtClean="0">
              <a:solidFill>
                <a:srgbClr val="57257D"/>
              </a:solidFill>
              <a:latin typeface="+mn-ea"/>
            </a:endParaRPr>
          </a:p>
          <a:p>
            <a:pPr>
              <a:lnSpc>
                <a:spcPts val="3600"/>
              </a:lnSpc>
            </a:pPr>
            <a:endParaRPr lang="zh-CN" altLang="en-US" dirty="0">
              <a:solidFill>
                <a:srgbClr val="57257D"/>
              </a:solidFill>
              <a:latin typeface="+mn-ea"/>
            </a:endParaRPr>
          </a:p>
        </p:txBody>
      </p:sp>
      <p:sp>
        <p:nvSpPr>
          <p:cNvPr id="10" name="文本框 9"/>
          <p:cNvSpPr txBox="1"/>
          <p:nvPr/>
        </p:nvSpPr>
        <p:spPr>
          <a:xfrm>
            <a:off x="3418362" y="409433"/>
            <a:ext cx="3269041" cy="646331"/>
          </a:xfrm>
          <a:prstGeom prst="rect">
            <a:avLst/>
          </a:prstGeom>
          <a:noFill/>
        </p:spPr>
        <p:txBody>
          <a:bodyPr wrap="square" rtlCol="0">
            <a:spAutoFit/>
          </a:bodyPr>
          <a:lstStyle/>
          <a:p>
            <a:r>
              <a:rPr lang="zh-CN" altLang="en-US" sz="3600" dirty="0" smtClean="0">
                <a:solidFill>
                  <a:srgbClr val="C00000"/>
                </a:solidFill>
              </a:rPr>
              <a:t> 五 教学</a:t>
            </a:r>
            <a:r>
              <a:rPr lang="zh-CN" altLang="en-US" sz="3600" dirty="0">
                <a:solidFill>
                  <a:srgbClr val="C00000"/>
                </a:solidFill>
              </a:rPr>
              <a:t>过程</a:t>
            </a:r>
            <a:endParaRPr lang="zh-CN" altLang="zh-CN" sz="3600" dirty="0">
              <a:solidFill>
                <a:srgbClr val="C00000"/>
              </a:solidFill>
            </a:endParaRPr>
          </a:p>
        </p:txBody>
      </p:sp>
      <p:pic>
        <p:nvPicPr>
          <p:cNvPr id="5" name="图片 4"/>
          <p:cNvPicPr>
            <a:picLocks noChangeAspect="1"/>
          </p:cNvPicPr>
          <p:nvPr/>
        </p:nvPicPr>
        <p:blipFill>
          <a:blip r:embed="rId2"/>
          <a:stretch>
            <a:fillRect/>
          </a:stretch>
        </p:blipFill>
        <p:spPr>
          <a:xfrm>
            <a:off x="366142" y="5640946"/>
            <a:ext cx="1298308" cy="1217054"/>
          </a:xfrm>
          <a:prstGeom prst="rect">
            <a:avLst/>
          </a:prstGeom>
        </p:spPr>
      </p:pic>
      <p:pic>
        <p:nvPicPr>
          <p:cNvPr id="3" name="图片 2"/>
          <p:cNvPicPr>
            <a:picLocks noChangeAspect="1"/>
          </p:cNvPicPr>
          <p:nvPr/>
        </p:nvPicPr>
        <p:blipFill>
          <a:blip r:embed="rId3"/>
          <a:stretch>
            <a:fillRect/>
          </a:stretch>
        </p:blipFill>
        <p:spPr>
          <a:xfrm>
            <a:off x="9826547" y="5873106"/>
            <a:ext cx="2365453" cy="963251"/>
          </a:xfrm>
          <a:prstGeom prst="rect">
            <a:avLst/>
          </a:prstGeom>
        </p:spPr>
      </p:pic>
      <p:sp>
        <p:nvSpPr>
          <p:cNvPr id="9" name="文本框 8"/>
          <p:cNvSpPr txBox="1"/>
          <p:nvPr/>
        </p:nvSpPr>
        <p:spPr>
          <a:xfrm>
            <a:off x="10358651" y="409433"/>
            <a:ext cx="1423788" cy="923330"/>
          </a:xfrm>
          <a:prstGeom prst="rect">
            <a:avLst/>
          </a:prstGeom>
          <a:noFill/>
        </p:spPr>
        <p:txBody>
          <a:bodyPr wrap="none" rtlCol="0">
            <a:spAutoFit/>
          </a:bodyPr>
          <a:lstStyle/>
          <a:p>
            <a:r>
              <a:rPr lang="en-US" altLang="zh-CN" dirty="0" smtClean="0">
                <a:solidFill>
                  <a:srgbClr val="FFCC00"/>
                </a:solidFill>
              </a:rPr>
              <a:t>    </a:t>
            </a:r>
            <a:r>
              <a:rPr lang="en-US" altLang="zh-CN" dirty="0" smtClean="0">
                <a:solidFill>
                  <a:srgbClr val="990099"/>
                </a:solidFill>
              </a:rPr>
              <a:t>Unit 6</a:t>
            </a:r>
          </a:p>
          <a:p>
            <a:r>
              <a:rPr lang="en-US" altLang="zh-CN" dirty="0" smtClean="0">
                <a:solidFill>
                  <a:srgbClr val="990099"/>
                </a:solidFill>
              </a:rPr>
              <a:t>Community </a:t>
            </a:r>
          </a:p>
          <a:p>
            <a:r>
              <a:rPr lang="en-US" altLang="zh-CN" dirty="0" smtClean="0">
                <a:solidFill>
                  <a:srgbClr val="990099"/>
                </a:solidFill>
              </a:rPr>
              <a:t>    Service</a:t>
            </a:r>
            <a:endParaRPr lang="zh-CN" altLang="en-US" dirty="0">
              <a:solidFill>
                <a:srgbClr val="990099"/>
              </a:solidFill>
            </a:endParaRPr>
          </a:p>
        </p:txBody>
      </p:sp>
      <p:pic>
        <p:nvPicPr>
          <p:cNvPr id="7" name="图片 6"/>
          <p:cNvPicPr>
            <a:picLocks noChangeAspect="1"/>
          </p:cNvPicPr>
          <p:nvPr/>
        </p:nvPicPr>
        <p:blipFill>
          <a:blip r:embed="rId4"/>
          <a:stretch>
            <a:fillRect/>
          </a:stretch>
        </p:blipFill>
        <p:spPr>
          <a:xfrm>
            <a:off x="5560647" y="1764405"/>
            <a:ext cx="3954150" cy="2170389"/>
          </a:xfrm>
          <a:prstGeom prst="rect">
            <a:avLst/>
          </a:prstGeom>
        </p:spPr>
      </p:pic>
      <p:sp>
        <p:nvSpPr>
          <p:cNvPr id="8" name="右箭头 7">
            <a:hlinkClick r:id="rId5" action="ppaction://hlinkpres?slideindex=1&amp;slidetitle="/>
          </p:cNvPr>
          <p:cNvSpPr/>
          <p:nvPr/>
        </p:nvSpPr>
        <p:spPr>
          <a:xfrm>
            <a:off x="1104128" y="2331076"/>
            <a:ext cx="301714" cy="260352"/>
          </a:xfrm>
          <a:prstGeom prst="rightArrow">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15161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1092" y="1175402"/>
            <a:ext cx="2758224" cy="1473907"/>
          </a:xfrm>
          <a:prstGeom prst="rect">
            <a:avLst/>
          </a:prstGeom>
        </p:spPr>
      </p:pic>
      <p:pic>
        <p:nvPicPr>
          <p:cNvPr id="6" name="图片 5"/>
          <p:cNvPicPr>
            <a:picLocks noChangeAspect="1"/>
          </p:cNvPicPr>
          <p:nvPr/>
        </p:nvPicPr>
        <p:blipFill>
          <a:blip r:embed="rId3"/>
          <a:stretch>
            <a:fillRect/>
          </a:stretch>
        </p:blipFill>
        <p:spPr>
          <a:xfrm>
            <a:off x="5102567" y="1209051"/>
            <a:ext cx="2739883" cy="1423605"/>
          </a:xfrm>
          <a:prstGeom prst="rect">
            <a:avLst/>
          </a:prstGeom>
        </p:spPr>
      </p:pic>
      <p:sp>
        <p:nvSpPr>
          <p:cNvPr id="7" name="文本框 6"/>
          <p:cNvSpPr txBox="1"/>
          <p:nvPr/>
        </p:nvSpPr>
        <p:spPr>
          <a:xfrm>
            <a:off x="537973" y="393773"/>
            <a:ext cx="8792308" cy="523220"/>
          </a:xfrm>
          <a:prstGeom prst="rect">
            <a:avLst/>
          </a:prstGeom>
          <a:noFill/>
        </p:spPr>
        <p:txBody>
          <a:bodyPr wrap="square" rtlCol="0">
            <a:spAutoFit/>
          </a:bodyPr>
          <a:lstStyle/>
          <a:p>
            <a:r>
              <a:rPr lang="zh-CN" altLang="en-US" sz="2800" dirty="0" smtClean="0">
                <a:solidFill>
                  <a:srgbClr val="800080"/>
                </a:solidFill>
              </a:rPr>
              <a:t>线上授课</a:t>
            </a:r>
            <a:r>
              <a:rPr lang="en-US" altLang="zh-CN" sz="2800" dirty="0" smtClean="0">
                <a:solidFill>
                  <a:srgbClr val="800080"/>
                </a:solidFill>
              </a:rPr>
              <a:t>-</a:t>
            </a:r>
            <a:r>
              <a:rPr lang="zh-CN" altLang="en-US" sz="2800" dirty="0">
                <a:solidFill>
                  <a:srgbClr val="800080"/>
                </a:solidFill>
              </a:rPr>
              <a:t>：</a:t>
            </a:r>
            <a:r>
              <a:rPr lang="zh-CN" altLang="en-US" sz="2800" dirty="0" smtClean="0">
                <a:solidFill>
                  <a:srgbClr val="800080"/>
                </a:solidFill>
              </a:rPr>
              <a:t>登录国家开放大学学习网开展 </a:t>
            </a:r>
            <a:r>
              <a:rPr lang="zh-CN" altLang="en-US" sz="2800" dirty="0" smtClean="0">
                <a:solidFill>
                  <a:srgbClr val="FF0000"/>
                </a:solidFill>
              </a:rPr>
              <a:t>自主学习</a:t>
            </a:r>
            <a:endParaRPr lang="zh-CN" altLang="en-US" sz="2800" dirty="0">
              <a:solidFill>
                <a:srgbClr val="FF0000"/>
              </a:solidFill>
            </a:endParaRPr>
          </a:p>
        </p:txBody>
      </p:sp>
      <p:pic>
        <p:nvPicPr>
          <p:cNvPr id="8" name="图片 7"/>
          <p:cNvPicPr>
            <a:picLocks noChangeAspect="1"/>
          </p:cNvPicPr>
          <p:nvPr/>
        </p:nvPicPr>
        <p:blipFill>
          <a:blip r:embed="rId4"/>
          <a:stretch>
            <a:fillRect/>
          </a:stretch>
        </p:blipFill>
        <p:spPr>
          <a:xfrm>
            <a:off x="1434548" y="2991526"/>
            <a:ext cx="2824767" cy="1440736"/>
          </a:xfrm>
          <a:prstGeom prst="rect">
            <a:avLst/>
          </a:prstGeom>
        </p:spPr>
      </p:pic>
      <p:pic>
        <p:nvPicPr>
          <p:cNvPr id="9" name="图片 8"/>
          <p:cNvPicPr>
            <a:picLocks noChangeAspect="1"/>
          </p:cNvPicPr>
          <p:nvPr/>
        </p:nvPicPr>
        <p:blipFill>
          <a:blip r:embed="rId5"/>
          <a:stretch>
            <a:fillRect/>
          </a:stretch>
        </p:blipFill>
        <p:spPr>
          <a:xfrm>
            <a:off x="5172054" y="3045498"/>
            <a:ext cx="2649024" cy="1390886"/>
          </a:xfrm>
          <a:prstGeom prst="rect">
            <a:avLst/>
          </a:prstGeom>
        </p:spPr>
      </p:pic>
      <p:pic>
        <p:nvPicPr>
          <p:cNvPr id="10" name="图片 9"/>
          <p:cNvPicPr>
            <a:picLocks noChangeAspect="1"/>
          </p:cNvPicPr>
          <p:nvPr/>
        </p:nvPicPr>
        <p:blipFill>
          <a:blip r:embed="rId6"/>
          <a:stretch>
            <a:fillRect/>
          </a:stretch>
        </p:blipFill>
        <p:spPr>
          <a:xfrm>
            <a:off x="1501091" y="4849226"/>
            <a:ext cx="2758224" cy="1466065"/>
          </a:xfrm>
          <a:prstGeom prst="rect">
            <a:avLst/>
          </a:prstGeom>
        </p:spPr>
      </p:pic>
      <p:pic>
        <p:nvPicPr>
          <p:cNvPr id="11" name="图片 10"/>
          <p:cNvPicPr>
            <a:picLocks noChangeAspect="1"/>
          </p:cNvPicPr>
          <p:nvPr/>
        </p:nvPicPr>
        <p:blipFill>
          <a:blip r:embed="rId7"/>
          <a:stretch>
            <a:fillRect/>
          </a:stretch>
        </p:blipFill>
        <p:spPr>
          <a:xfrm>
            <a:off x="5150683" y="4849226"/>
            <a:ext cx="2691767" cy="1389234"/>
          </a:xfrm>
          <a:prstGeom prst="rect">
            <a:avLst/>
          </a:prstGeom>
        </p:spPr>
      </p:pic>
      <p:sp>
        <p:nvSpPr>
          <p:cNvPr id="18" name="右弧形箭头 17"/>
          <p:cNvSpPr/>
          <p:nvPr/>
        </p:nvSpPr>
        <p:spPr>
          <a:xfrm>
            <a:off x="8144600" y="2461605"/>
            <a:ext cx="344955" cy="645447"/>
          </a:xfrm>
          <a:prstGeom prst="curvedLeft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燕尾形箭头 22"/>
          <p:cNvSpPr/>
          <p:nvPr/>
        </p:nvSpPr>
        <p:spPr>
          <a:xfrm>
            <a:off x="4483344" y="1543368"/>
            <a:ext cx="540961" cy="331131"/>
          </a:xfrm>
          <a:prstGeom prst="notchedRight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90786"/>
              </a:solidFill>
            </a:endParaRPr>
          </a:p>
        </p:txBody>
      </p:sp>
      <p:pic>
        <p:nvPicPr>
          <p:cNvPr id="24" name="图片 23"/>
          <p:cNvPicPr>
            <a:picLocks noChangeAspect="1"/>
          </p:cNvPicPr>
          <p:nvPr/>
        </p:nvPicPr>
        <p:blipFill>
          <a:blip r:embed="rId8"/>
          <a:stretch>
            <a:fillRect/>
          </a:stretch>
        </p:blipFill>
        <p:spPr>
          <a:xfrm flipH="1">
            <a:off x="4440601" y="3489118"/>
            <a:ext cx="626445" cy="384081"/>
          </a:xfrm>
          <a:prstGeom prst="rect">
            <a:avLst/>
          </a:prstGeom>
        </p:spPr>
      </p:pic>
      <p:pic>
        <p:nvPicPr>
          <p:cNvPr id="26" name="图片 25"/>
          <p:cNvPicPr>
            <a:picLocks noChangeAspect="1"/>
          </p:cNvPicPr>
          <p:nvPr/>
        </p:nvPicPr>
        <p:blipFill>
          <a:blip r:embed="rId9"/>
          <a:stretch>
            <a:fillRect/>
          </a:stretch>
        </p:blipFill>
        <p:spPr>
          <a:xfrm>
            <a:off x="4483344" y="5125949"/>
            <a:ext cx="585267" cy="384081"/>
          </a:xfrm>
          <a:prstGeom prst="rect">
            <a:avLst/>
          </a:prstGeom>
        </p:spPr>
      </p:pic>
      <p:pic>
        <p:nvPicPr>
          <p:cNvPr id="27" name="图片 26"/>
          <p:cNvPicPr>
            <a:picLocks noChangeAspect="1"/>
          </p:cNvPicPr>
          <p:nvPr/>
        </p:nvPicPr>
        <p:blipFill>
          <a:blip r:embed="rId10"/>
          <a:stretch>
            <a:fillRect/>
          </a:stretch>
        </p:blipFill>
        <p:spPr>
          <a:xfrm flipH="1">
            <a:off x="816387" y="4190801"/>
            <a:ext cx="344955" cy="658425"/>
          </a:xfrm>
          <a:prstGeom prst="rect">
            <a:avLst/>
          </a:prstGeom>
        </p:spPr>
      </p:pic>
      <p:sp>
        <p:nvSpPr>
          <p:cNvPr id="28" name="太阳形 27">
            <a:hlinkClick r:id="rId11" action="ppaction://hlinksldjump"/>
          </p:cNvPr>
          <p:cNvSpPr/>
          <p:nvPr/>
        </p:nvSpPr>
        <p:spPr>
          <a:xfrm>
            <a:off x="8144599" y="5125949"/>
            <a:ext cx="521099" cy="487060"/>
          </a:xfrm>
          <a:prstGeom prst="sun">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60063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173706" y="3339645"/>
            <a:ext cx="8472191" cy="3036729"/>
          </a:xfrm>
          <a:prstGeom prst="rect">
            <a:avLst/>
          </a:prstGeom>
          <a:noFill/>
        </p:spPr>
        <p:txBody>
          <a:bodyPr wrap="none" rtlCol="0">
            <a:spAutoFit/>
          </a:bodyPr>
          <a:lstStyle/>
          <a:p>
            <a:pPr>
              <a:lnSpc>
                <a:spcPts val="2600"/>
              </a:lnSpc>
            </a:pPr>
            <a:r>
              <a:rPr lang="zh-CN" altLang="en-US" sz="1900" b="1" dirty="0">
                <a:solidFill>
                  <a:srgbClr val="4F2171"/>
                </a:solidFill>
                <a:latin typeface="+mn-ea"/>
              </a:rPr>
              <a:t>对社会而言： </a:t>
            </a:r>
            <a:r>
              <a:rPr lang="en-US" altLang="zh-CN" sz="1900" b="1" dirty="0">
                <a:solidFill>
                  <a:srgbClr val="4F2171"/>
                </a:solidFill>
                <a:latin typeface="+mn-ea"/>
              </a:rPr>
              <a:t>a.</a:t>
            </a:r>
            <a:r>
              <a:rPr lang="zh-CN" altLang="en-US" sz="1900" b="1" dirty="0">
                <a:solidFill>
                  <a:srgbClr val="4F2171"/>
                </a:solidFill>
                <a:latin typeface="+mn-ea"/>
              </a:rPr>
              <a:t>传递爱心，传播正能量    </a:t>
            </a:r>
            <a:r>
              <a:rPr lang="en-US" altLang="zh-CN" sz="1900" b="1" dirty="0">
                <a:solidFill>
                  <a:srgbClr val="4F2171"/>
                </a:solidFill>
                <a:latin typeface="+mn-ea"/>
              </a:rPr>
              <a:t>b.</a:t>
            </a:r>
            <a:r>
              <a:rPr lang="zh-CN" altLang="en-US" sz="1900" b="1" dirty="0">
                <a:solidFill>
                  <a:srgbClr val="4F2171"/>
                </a:solidFill>
                <a:latin typeface="+mn-ea"/>
              </a:rPr>
              <a:t>建立和谐社会    </a:t>
            </a:r>
            <a:r>
              <a:rPr lang="en-US" altLang="zh-CN" sz="1900" b="1" dirty="0">
                <a:solidFill>
                  <a:srgbClr val="4F2171"/>
                </a:solidFill>
                <a:latin typeface="+mn-ea"/>
              </a:rPr>
              <a:t>c.</a:t>
            </a:r>
            <a:r>
              <a:rPr lang="zh-CN" altLang="en-US" sz="1900" b="1" dirty="0">
                <a:solidFill>
                  <a:srgbClr val="4F2171"/>
                </a:solidFill>
                <a:latin typeface="+mn-ea"/>
              </a:rPr>
              <a:t>促进社会进步</a:t>
            </a:r>
            <a:r>
              <a:rPr lang="zh-CN" altLang="en-US" sz="1900" b="1" dirty="0" smtClean="0">
                <a:solidFill>
                  <a:srgbClr val="4F2171"/>
                </a:solidFill>
                <a:latin typeface="+mn-ea"/>
              </a:rPr>
              <a:t>。  </a:t>
            </a:r>
            <a:endParaRPr lang="en-US" altLang="zh-CN" sz="1900" b="1" dirty="0">
              <a:solidFill>
                <a:srgbClr val="4F2171"/>
              </a:solidFill>
              <a:latin typeface="+mn-ea"/>
            </a:endParaRPr>
          </a:p>
          <a:p>
            <a:pPr>
              <a:lnSpc>
                <a:spcPts val="2600"/>
              </a:lnSpc>
            </a:pPr>
            <a:r>
              <a:rPr lang="en-US" altLang="zh-CN" b="1" dirty="0">
                <a:solidFill>
                  <a:srgbClr val="FF3399"/>
                </a:solidFill>
                <a:latin typeface="+mn-ea"/>
              </a:rPr>
              <a:t>For society:   a. Transmitting love and positive energy.</a:t>
            </a:r>
            <a:endParaRPr lang="zh-CN" altLang="zh-CN" b="1" dirty="0">
              <a:solidFill>
                <a:srgbClr val="FF3399"/>
              </a:solidFill>
              <a:latin typeface="+mn-ea"/>
            </a:endParaRPr>
          </a:p>
          <a:p>
            <a:pPr>
              <a:lnSpc>
                <a:spcPts val="2600"/>
              </a:lnSpc>
            </a:pPr>
            <a:r>
              <a:rPr lang="en-US" altLang="zh-CN" b="1" dirty="0">
                <a:solidFill>
                  <a:srgbClr val="FF3399"/>
                </a:solidFill>
                <a:latin typeface="+mn-ea"/>
              </a:rPr>
              <a:t>                       b. helping Build a harmonious society.</a:t>
            </a:r>
            <a:endParaRPr lang="zh-CN" altLang="zh-CN" b="1" dirty="0">
              <a:solidFill>
                <a:srgbClr val="FF3399"/>
              </a:solidFill>
              <a:latin typeface="+mn-ea"/>
            </a:endParaRPr>
          </a:p>
          <a:p>
            <a:pPr>
              <a:lnSpc>
                <a:spcPts val="2600"/>
              </a:lnSpc>
            </a:pPr>
            <a:r>
              <a:rPr lang="en-US" altLang="zh-CN" b="1" dirty="0">
                <a:solidFill>
                  <a:srgbClr val="FF3399"/>
                </a:solidFill>
                <a:latin typeface="+mn-ea"/>
              </a:rPr>
              <a:t>                      c.  promoting social harmony , progress  and </a:t>
            </a:r>
            <a:r>
              <a:rPr lang="en-US" altLang="zh-CN" b="1" dirty="0" smtClean="0">
                <a:solidFill>
                  <a:srgbClr val="FF3399"/>
                </a:solidFill>
                <a:latin typeface="+mn-ea"/>
              </a:rPr>
              <a:t>stability</a:t>
            </a:r>
          </a:p>
          <a:p>
            <a:pPr>
              <a:lnSpc>
                <a:spcPts val="2600"/>
              </a:lnSpc>
            </a:pPr>
            <a:r>
              <a:rPr lang="zh-CN" altLang="en-US" b="1" dirty="0" smtClean="0">
                <a:solidFill>
                  <a:srgbClr val="4F2171"/>
                </a:solidFill>
                <a:latin typeface="+mn-ea"/>
              </a:rPr>
              <a:t>对</a:t>
            </a:r>
            <a:r>
              <a:rPr lang="zh-CN" altLang="en-US" b="1" dirty="0">
                <a:solidFill>
                  <a:srgbClr val="4F2171"/>
                </a:solidFill>
                <a:latin typeface="+mn-ea"/>
              </a:rPr>
              <a:t>志愿者个人而言：</a:t>
            </a:r>
            <a:r>
              <a:rPr lang="en-US" altLang="zh-CN" b="1" dirty="0">
                <a:solidFill>
                  <a:srgbClr val="4F2171"/>
                </a:solidFill>
                <a:latin typeface="+mn-ea"/>
              </a:rPr>
              <a:t>a.</a:t>
            </a:r>
            <a:r>
              <a:rPr lang="zh-CN" altLang="en-US" b="1" dirty="0">
                <a:solidFill>
                  <a:srgbClr val="4F2171"/>
                </a:solidFill>
                <a:latin typeface="+mn-ea"/>
              </a:rPr>
              <a:t>奉献社会    </a:t>
            </a:r>
            <a:r>
              <a:rPr lang="en-US" altLang="zh-CN" b="1" dirty="0">
                <a:solidFill>
                  <a:srgbClr val="4F2171"/>
                </a:solidFill>
                <a:latin typeface="+mn-ea"/>
              </a:rPr>
              <a:t>b.</a:t>
            </a:r>
            <a:r>
              <a:rPr lang="zh-CN" altLang="en-US" b="1" dirty="0">
                <a:solidFill>
                  <a:srgbClr val="4F2171"/>
                </a:solidFill>
                <a:latin typeface="+mn-ea"/>
              </a:rPr>
              <a:t>丰富生活体验    </a:t>
            </a:r>
            <a:r>
              <a:rPr lang="en-US" altLang="zh-CN" b="1" dirty="0">
                <a:solidFill>
                  <a:srgbClr val="4F2171"/>
                </a:solidFill>
                <a:latin typeface="+mn-ea"/>
              </a:rPr>
              <a:t>c.</a:t>
            </a:r>
            <a:r>
              <a:rPr lang="zh-CN" altLang="en-US" b="1" dirty="0">
                <a:solidFill>
                  <a:srgbClr val="4F2171"/>
                </a:solidFill>
                <a:latin typeface="+mn-ea"/>
              </a:rPr>
              <a:t>提供学习的机会 </a:t>
            </a:r>
            <a:endParaRPr lang="zh-CN" altLang="zh-CN" b="1" dirty="0">
              <a:solidFill>
                <a:srgbClr val="660033"/>
              </a:solidFill>
              <a:latin typeface="+mn-ea"/>
            </a:endParaRPr>
          </a:p>
          <a:p>
            <a:pPr>
              <a:lnSpc>
                <a:spcPts val="2600"/>
              </a:lnSpc>
            </a:pPr>
            <a:r>
              <a:rPr lang="en-US" altLang="zh-CN" b="1" dirty="0">
                <a:solidFill>
                  <a:srgbClr val="FF3399"/>
                </a:solidFill>
                <a:latin typeface="+mn-ea"/>
              </a:rPr>
              <a:t>For volunteers as an individual</a:t>
            </a:r>
            <a:r>
              <a:rPr lang="en-US" altLang="zh-CN" b="1" dirty="0" smtClean="0">
                <a:solidFill>
                  <a:srgbClr val="FF3399"/>
                </a:solidFill>
                <a:latin typeface="+mn-ea"/>
              </a:rPr>
              <a:t>: </a:t>
            </a:r>
          </a:p>
          <a:p>
            <a:pPr>
              <a:lnSpc>
                <a:spcPts val="2600"/>
              </a:lnSpc>
            </a:pPr>
            <a:r>
              <a:rPr lang="en-US" altLang="zh-CN" b="1" dirty="0" smtClean="0">
                <a:solidFill>
                  <a:srgbClr val="FF3399"/>
                </a:solidFill>
                <a:latin typeface="+mn-ea"/>
              </a:rPr>
              <a:t>                   a</a:t>
            </a:r>
            <a:r>
              <a:rPr lang="en-US" altLang="zh-CN" b="1" dirty="0">
                <a:solidFill>
                  <a:srgbClr val="FF3399"/>
                </a:solidFill>
                <a:latin typeface="+mn-ea"/>
              </a:rPr>
              <a:t>. Contributing to </a:t>
            </a:r>
            <a:r>
              <a:rPr lang="en-US" altLang="zh-CN" b="1" dirty="0" smtClean="0">
                <a:solidFill>
                  <a:srgbClr val="FF3399"/>
                </a:solidFill>
                <a:latin typeface="+mn-ea"/>
              </a:rPr>
              <a:t>society         b</a:t>
            </a:r>
            <a:r>
              <a:rPr lang="en-US" altLang="zh-CN" b="1" dirty="0">
                <a:solidFill>
                  <a:srgbClr val="FF3399"/>
                </a:solidFill>
                <a:latin typeface="+mn-ea"/>
              </a:rPr>
              <a:t>. Enriching life </a:t>
            </a:r>
            <a:r>
              <a:rPr lang="en-US" altLang="zh-CN" b="1" dirty="0" smtClean="0">
                <a:solidFill>
                  <a:srgbClr val="FF3399"/>
                </a:solidFill>
                <a:latin typeface="+mn-ea"/>
              </a:rPr>
              <a:t>experience.</a:t>
            </a:r>
            <a:endParaRPr lang="en-US" altLang="zh-CN" b="1" dirty="0">
              <a:solidFill>
                <a:srgbClr val="FF3399"/>
              </a:solidFill>
              <a:latin typeface="+mn-ea"/>
            </a:endParaRPr>
          </a:p>
          <a:p>
            <a:pPr>
              <a:lnSpc>
                <a:spcPts val="2600"/>
              </a:lnSpc>
            </a:pPr>
            <a:r>
              <a:rPr lang="en-US" altLang="zh-CN" b="1" dirty="0">
                <a:solidFill>
                  <a:srgbClr val="FF3399"/>
                </a:solidFill>
                <a:latin typeface="+mn-ea"/>
              </a:rPr>
              <a:t> </a:t>
            </a:r>
            <a:r>
              <a:rPr lang="en-US" altLang="zh-CN" b="1" dirty="0" smtClean="0">
                <a:solidFill>
                  <a:srgbClr val="FF3399"/>
                </a:solidFill>
                <a:latin typeface="+mn-ea"/>
              </a:rPr>
              <a:t>                  c. Provide </a:t>
            </a:r>
            <a:r>
              <a:rPr lang="en-US" altLang="zh-CN" b="1" dirty="0">
                <a:solidFill>
                  <a:srgbClr val="FF3399"/>
                </a:solidFill>
                <a:latin typeface="+mn-ea"/>
              </a:rPr>
              <a:t>learning opportunities </a:t>
            </a:r>
            <a:endParaRPr lang="zh-CN" altLang="zh-CN" b="1" dirty="0">
              <a:solidFill>
                <a:srgbClr val="FF3399"/>
              </a:solidFill>
              <a:latin typeface="+mn-ea"/>
            </a:endParaRPr>
          </a:p>
          <a:p>
            <a:endParaRPr lang="zh-CN" altLang="en-US" dirty="0"/>
          </a:p>
        </p:txBody>
      </p:sp>
      <p:sp>
        <p:nvSpPr>
          <p:cNvPr id="6" name="内容占位符 2"/>
          <p:cNvSpPr txBox="1">
            <a:spLocks/>
          </p:cNvSpPr>
          <p:nvPr/>
        </p:nvSpPr>
        <p:spPr>
          <a:xfrm>
            <a:off x="798419" y="871098"/>
            <a:ext cx="9075851" cy="207198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ts val="2100"/>
              </a:lnSpc>
            </a:pPr>
            <a:r>
              <a:rPr lang="en-US" altLang="zh-CN" sz="1900" b="1" dirty="0">
                <a:solidFill>
                  <a:srgbClr val="C00000"/>
                </a:solidFill>
                <a:latin typeface="+mn-ea"/>
              </a:rPr>
              <a:t>2. warm up activity </a:t>
            </a:r>
            <a:r>
              <a:rPr lang="zh-CN" altLang="en-US" sz="1900" b="1" dirty="0">
                <a:solidFill>
                  <a:srgbClr val="C00000"/>
                </a:solidFill>
                <a:latin typeface="+mn-ea"/>
              </a:rPr>
              <a:t>热身活动</a:t>
            </a:r>
          </a:p>
          <a:p>
            <a:pPr marL="0" indent="0">
              <a:lnSpc>
                <a:spcPts val="2100"/>
              </a:lnSpc>
              <a:buNone/>
            </a:pPr>
            <a:r>
              <a:rPr lang="zh-CN" altLang="en-US" sz="1900" b="1" dirty="0" smtClean="0">
                <a:solidFill>
                  <a:srgbClr val="57257D"/>
                </a:solidFill>
                <a:latin typeface="+mn-ea"/>
              </a:rPr>
              <a:t>      </a:t>
            </a:r>
            <a:r>
              <a:rPr lang="zh-CN" altLang="en-US" sz="1900" b="1" dirty="0" smtClean="0">
                <a:solidFill>
                  <a:srgbClr val="FF0000"/>
                </a:solidFill>
                <a:latin typeface="+mn-ea"/>
              </a:rPr>
              <a:t>第一</a:t>
            </a:r>
            <a:r>
              <a:rPr lang="zh-CN" altLang="en-US" sz="1900" b="1" dirty="0">
                <a:solidFill>
                  <a:srgbClr val="FF0000"/>
                </a:solidFill>
                <a:latin typeface="+mn-ea"/>
              </a:rPr>
              <a:t>步</a:t>
            </a:r>
            <a:r>
              <a:rPr lang="zh-CN" altLang="en-US" sz="1900" b="1" dirty="0" smtClean="0">
                <a:solidFill>
                  <a:srgbClr val="FF0000"/>
                </a:solidFill>
                <a:latin typeface="+mn-ea"/>
              </a:rPr>
              <a:t>：组织学生围绕</a:t>
            </a:r>
            <a:r>
              <a:rPr lang="zh-CN" altLang="en-US" sz="1900" b="1" dirty="0">
                <a:solidFill>
                  <a:srgbClr val="FF0000"/>
                </a:solidFill>
                <a:latin typeface="+mn-ea"/>
              </a:rPr>
              <a:t>课</a:t>
            </a:r>
            <a:r>
              <a:rPr lang="zh-CN" altLang="en-US" sz="1900" b="1" dirty="0" smtClean="0">
                <a:solidFill>
                  <a:srgbClr val="FF0000"/>
                </a:solidFill>
                <a:latin typeface="+mn-ea"/>
              </a:rPr>
              <a:t>前推</a:t>
            </a:r>
            <a:r>
              <a:rPr lang="zh-CN" altLang="en-US" sz="1900" b="1" dirty="0">
                <a:solidFill>
                  <a:srgbClr val="FF0000"/>
                </a:solidFill>
                <a:latin typeface="+mn-ea"/>
              </a:rPr>
              <a:t>送</a:t>
            </a:r>
            <a:r>
              <a:rPr lang="zh-CN" altLang="en-US" sz="1900" b="1" dirty="0" smtClean="0">
                <a:solidFill>
                  <a:srgbClr val="FF0000"/>
                </a:solidFill>
                <a:latin typeface="+mn-ea"/>
              </a:rPr>
              <a:t>的思考题，展开</a:t>
            </a:r>
            <a:r>
              <a:rPr lang="zh-CN" altLang="en-US" sz="1900" b="1" dirty="0">
                <a:solidFill>
                  <a:srgbClr val="FF0000"/>
                </a:solidFill>
                <a:latin typeface="+mn-ea"/>
              </a:rPr>
              <a:t>讨论</a:t>
            </a:r>
            <a:r>
              <a:rPr lang="en-US" altLang="zh-CN" sz="1900" b="1" dirty="0">
                <a:solidFill>
                  <a:srgbClr val="FF0000"/>
                </a:solidFill>
                <a:latin typeface="+mn-ea"/>
              </a:rPr>
              <a:t>(classroom discussion)</a:t>
            </a:r>
          </a:p>
          <a:p>
            <a:pPr>
              <a:lnSpc>
                <a:spcPts val="2100"/>
              </a:lnSpc>
            </a:pPr>
            <a:r>
              <a:rPr lang="en-US" altLang="zh-CN" sz="1900" b="1" dirty="0" smtClean="0">
                <a:solidFill>
                  <a:srgbClr val="4F2171"/>
                </a:solidFill>
                <a:latin typeface="+mn-ea"/>
              </a:rPr>
              <a:t> Are </a:t>
            </a:r>
            <a:r>
              <a:rPr lang="en-US" altLang="zh-CN" sz="1900" b="1" dirty="0">
                <a:solidFill>
                  <a:srgbClr val="4F2171"/>
                </a:solidFill>
                <a:latin typeface="+mn-ea"/>
              </a:rPr>
              <a:t>you willing to be a volunteer? why or why not </a:t>
            </a:r>
            <a:r>
              <a:rPr lang="en-US" altLang="zh-CN" sz="1900" b="1" dirty="0" smtClean="0">
                <a:solidFill>
                  <a:srgbClr val="4F2171"/>
                </a:solidFill>
                <a:latin typeface="+mn-ea"/>
              </a:rPr>
              <a:t>?</a:t>
            </a:r>
            <a:r>
              <a:rPr lang="zh-CN" altLang="en-US" sz="1900" b="1" dirty="0" smtClean="0">
                <a:solidFill>
                  <a:srgbClr val="4F2171"/>
                </a:solidFill>
                <a:latin typeface="+mn-ea"/>
              </a:rPr>
              <a:t> 是否</a:t>
            </a:r>
            <a:r>
              <a:rPr lang="zh-CN" altLang="en-US" sz="1900" b="1" dirty="0">
                <a:solidFill>
                  <a:srgbClr val="4F2171"/>
                </a:solidFill>
                <a:latin typeface="+mn-ea"/>
              </a:rPr>
              <a:t>愿意做一名志愿者</a:t>
            </a:r>
            <a:r>
              <a:rPr lang="zh-CN" altLang="en-US" sz="1900" b="1" dirty="0" smtClean="0">
                <a:solidFill>
                  <a:srgbClr val="4F2171"/>
                </a:solidFill>
                <a:latin typeface="+mn-ea"/>
              </a:rPr>
              <a:t>？</a:t>
            </a:r>
            <a:endParaRPr lang="en-US" altLang="zh-CN" sz="1900" b="1" dirty="0" smtClean="0">
              <a:solidFill>
                <a:srgbClr val="4F2171"/>
              </a:solidFill>
              <a:latin typeface="+mn-ea"/>
            </a:endParaRPr>
          </a:p>
          <a:p>
            <a:pPr>
              <a:lnSpc>
                <a:spcPts val="2100"/>
              </a:lnSpc>
            </a:pPr>
            <a:r>
              <a:rPr lang="zh-CN" altLang="en-US" sz="1900" b="1" dirty="0" smtClean="0">
                <a:solidFill>
                  <a:srgbClr val="4F2171"/>
                </a:solidFill>
                <a:latin typeface="+mn-ea"/>
              </a:rPr>
              <a:t>课堂</a:t>
            </a:r>
            <a:r>
              <a:rPr lang="zh-CN" altLang="en-US" sz="1900" b="1" dirty="0">
                <a:solidFill>
                  <a:srgbClr val="4F2171"/>
                </a:solidFill>
                <a:latin typeface="+mn-ea"/>
              </a:rPr>
              <a:t>讨论形式灵活</a:t>
            </a:r>
            <a:r>
              <a:rPr lang="zh-CN" altLang="en-US" sz="1900" b="1" dirty="0" smtClean="0">
                <a:solidFill>
                  <a:srgbClr val="4F2171"/>
                </a:solidFill>
                <a:latin typeface="+mn-ea"/>
              </a:rPr>
              <a:t>：由 </a:t>
            </a:r>
            <a:r>
              <a:rPr lang="en-US" altLang="zh-CN" sz="1900" b="1" dirty="0" smtClean="0">
                <a:solidFill>
                  <a:srgbClr val="4F2171"/>
                </a:solidFill>
                <a:latin typeface="+mn-ea"/>
              </a:rPr>
              <a:t>pair </a:t>
            </a:r>
            <a:r>
              <a:rPr lang="en-US" altLang="zh-CN" sz="1900" b="1" dirty="0">
                <a:solidFill>
                  <a:srgbClr val="4F2171"/>
                </a:solidFill>
                <a:latin typeface="+mn-ea"/>
              </a:rPr>
              <a:t>work, brainstorm</a:t>
            </a:r>
            <a:r>
              <a:rPr lang="zh-CN" altLang="en-US" sz="1900" b="1" dirty="0" smtClean="0">
                <a:solidFill>
                  <a:srgbClr val="4F2171"/>
                </a:solidFill>
                <a:latin typeface="+mn-ea"/>
              </a:rPr>
              <a:t>，最后</a:t>
            </a:r>
            <a:r>
              <a:rPr lang="zh-CN" altLang="en-US" sz="1900" b="1" dirty="0">
                <a:solidFill>
                  <a:srgbClr val="4F2171"/>
                </a:solidFill>
                <a:latin typeface="+mn-ea"/>
              </a:rPr>
              <a:t>每组推选一</a:t>
            </a:r>
            <a:r>
              <a:rPr lang="zh-CN" altLang="en-US" sz="1900" b="1" dirty="0" smtClean="0">
                <a:solidFill>
                  <a:srgbClr val="4F2171"/>
                </a:solidFill>
                <a:latin typeface="+mn-ea"/>
              </a:rPr>
              <a:t>人</a:t>
            </a:r>
            <a:r>
              <a:rPr lang="en-US" altLang="zh-CN" sz="1900" b="1" dirty="0" smtClean="0">
                <a:solidFill>
                  <a:srgbClr val="4F2171"/>
                </a:solidFill>
                <a:latin typeface="+mn-ea"/>
              </a:rPr>
              <a:t>presentation</a:t>
            </a:r>
            <a:endParaRPr lang="en-US" altLang="zh-CN" sz="1900" b="1" dirty="0">
              <a:solidFill>
                <a:srgbClr val="4F2171"/>
              </a:solidFill>
              <a:latin typeface="+mn-ea"/>
            </a:endParaRPr>
          </a:p>
          <a:p>
            <a:pPr>
              <a:lnSpc>
                <a:spcPts val="2100"/>
              </a:lnSpc>
            </a:pPr>
            <a:r>
              <a:rPr lang="zh-CN" altLang="en-US" sz="1900" b="1" dirty="0" smtClean="0">
                <a:solidFill>
                  <a:srgbClr val="FF0000"/>
                </a:solidFill>
                <a:latin typeface="+mn-ea"/>
              </a:rPr>
              <a:t>第二步：教师小结   总结志愿者服务的意义：</a:t>
            </a:r>
            <a:r>
              <a:rPr lang="zh-CN" altLang="en-US" sz="1900" b="1" dirty="0" smtClean="0">
                <a:solidFill>
                  <a:srgbClr val="57257D"/>
                </a:solidFill>
                <a:latin typeface="+mn-ea"/>
              </a:rPr>
              <a:t>  </a:t>
            </a:r>
            <a:endParaRPr lang="en-US" altLang="zh-CN" dirty="0" smtClean="0">
              <a:solidFill>
                <a:srgbClr val="57257D"/>
              </a:solidFill>
              <a:latin typeface="+mn-ea"/>
            </a:endParaRPr>
          </a:p>
          <a:p>
            <a:pPr>
              <a:lnSpc>
                <a:spcPts val="3600"/>
              </a:lnSpc>
            </a:pPr>
            <a:endParaRPr lang="zh-CN" altLang="en-US" dirty="0">
              <a:solidFill>
                <a:srgbClr val="57257D"/>
              </a:solidFill>
              <a:latin typeface="+mn-ea"/>
            </a:endParaRPr>
          </a:p>
        </p:txBody>
      </p:sp>
      <p:pic>
        <p:nvPicPr>
          <p:cNvPr id="5" name="图片 4"/>
          <p:cNvPicPr>
            <a:picLocks noChangeAspect="1"/>
          </p:cNvPicPr>
          <p:nvPr/>
        </p:nvPicPr>
        <p:blipFill>
          <a:blip r:embed="rId2"/>
          <a:stretch>
            <a:fillRect/>
          </a:stretch>
        </p:blipFill>
        <p:spPr>
          <a:xfrm>
            <a:off x="423133" y="5984653"/>
            <a:ext cx="750573" cy="873348"/>
          </a:xfrm>
          <a:prstGeom prst="rect">
            <a:avLst/>
          </a:prstGeom>
        </p:spPr>
      </p:pic>
      <p:pic>
        <p:nvPicPr>
          <p:cNvPr id="2" name="图片 1"/>
          <p:cNvPicPr>
            <a:picLocks noChangeAspect="1"/>
          </p:cNvPicPr>
          <p:nvPr/>
        </p:nvPicPr>
        <p:blipFill>
          <a:blip r:embed="rId3"/>
          <a:stretch>
            <a:fillRect/>
          </a:stretch>
        </p:blipFill>
        <p:spPr>
          <a:xfrm>
            <a:off x="84164" y="54163"/>
            <a:ext cx="816935" cy="816935"/>
          </a:xfrm>
          <a:prstGeom prst="rect">
            <a:avLst/>
          </a:prstGeom>
        </p:spPr>
      </p:pic>
      <p:pic>
        <p:nvPicPr>
          <p:cNvPr id="3" name="图片 2"/>
          <p:cNvPicPr>
            <a:picLocks noChangeAspect="1"/>
          </p:cNvPicPr>
          <p:nvPr/>
        </p:nvPicPr>
        <p:blipFill>
          <a:blip r:embed="rId4"/>
          <a:stretch>
            <a:fillRect/>
          </a:stretch>
        </p:blipFill>
        <p:spPr>
          <a:xfrm>
            <a:off x="9826547" y="5894749"/>
            <a:ext cx="2365453" cy="963251"/>
          </a:xfrm>
          <a:prstGeom prst="rect">
            <a:avLst/>
          </a:prstGeom>
        </p:spPr>
      </p:pic>
      <p:sp>
        <p:nvSpPr>
          <p:cNvPr id="8" name="文本框 7"/>
          <p:cNvSpPr txBox="1"/>
          <p:nvPr/>
        </p:nvSpPr>
        <p:spPr>
          <a:xfrm>
            <a:off x="10358651" y="409433"/>
            <a:ext cx="1423788" cy="923330"/>
          </a:xfrm>
          <a:prstGeom prst="rect">
            <a:avLst/>
          </a:prstGeom>
          <a:noFill/>
        </p:spPr>
        <p:txBody>
          <a:bodyPr wrap="none" rtlCol="0">
            <a:spAutoFit/>
          </a:bodyPr>
          <a:lstStyle/>
          <a:p>
            <a:r>
              <a:rPr lang="en-US" altLang="zh-CN" dirty="0" smtClean="0">
                <a:solidFill>
                  <a:srgbClr val="FFCC00"/>
                </a:solidFill>
              </a:rPr>
              <a:t>    </a:t>
            </a:r>
            <a:r>
              <a:rPr lang="en-US" altLang="zh-CN" dirty="0" smtClean="0">
                <a:solidFill>
                  <a:srgbClr val="990099"/>
                </a:solidFill>
              </a:rPr>
              <a:t>Unit 6</a:t>
            </a:r>
          </a:p>
          <a:p>
            <a:r>
              <a:rPr lang="en-US" altLang="zh-CN" dirty="0" smtClean="0">
                <a:solidFill>
                  <a:srgbClr val="990099"/>
                </a:solidFill>
              </a:rPr>
              <a:t>Community </a:t>
            </a:r>
          </a:p>
          <a:p>
            <a:r>
              <a:rPr lang="en-US" altLang="zh-CN" dirty="0" smtClean="0">
                <a:solidFill>
                  <a:srgbClr val="990099"/>
                </a:solidFill>
              </a:rPr>
              <a:t>    Service</a:t>
            </a:r>
            <a:endParaRPr lang="zh-CN" altLang="en-US" dirty="0">
              <a:solidFill>
                <a:srgbClr val="990099"/>
              </a:solidFill>
            </a:endParaRPr>
          </a:p>
        </p:txBody>
      </p:sp>
      <p:pic>
        <p:nvPicPr>
          <p:cNvPr id="4" name="图片 3"/>
          <p:cNvPicPr>
            <a:picLocks noChangeAspect="1"/>
          </p:cNvPicPr>
          <p:nvPr/>
        </p:nvPicPr>
        <p:blipFill>
          <a:blip r:embed="rId5"/>
          <a:stretch>
            <a:fillRect/>
          </a:stretch>
        </p:blipFill>
        <p:spPr>
          <a:xfrm>
            <a:off x="7350147" y="5692461"/>
            <a:ext cx="1598312" cy="1165539"/>
          </a:xfrm>
          <a:prstGeom prst="rect">
            <a:avLst/>
          </a:prstGeom>
        </p:spPr>
      </p:pic>
      <p:sp>
        <p:nvSpPr>
          <p:cNvPr id="14" name="太阳形 13"/>
          <p:cNvSpPr/>
          <p:nvPr/>
        </p:nvSpPr>
        <p:spPr>
          <a:xfrm>
            <a:off x="7118327" y="2629318"/>
            <a:ext cx="463639" cy="457400"/>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4943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a:xfrm>
            <a:off x="1282800" y="1005293"/>
            <a:ext cx="9075851" cy="477732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ts val="2600"/>
              </a:lnSpc>
            </a:pPr>
            <a:r>
              <a:rPr lang="en-US" altLang="zh-CN" sz="1900" dirty="0" smtClean="0">
                <a:solidFill>
                  <a:srgbClr val="C00000"/>
                </a:solidFill>
                <a:latin typeface="+mn-ea"/>
              </a:rPr>
              <a:t>3.In Class teaching - Classroom Guiding</a:t>
            </a:r>
            <a:endParaRPr lang="zh-CN" altLang="en-US" sz="1900" dirty="0">
              <a:solidFill>
                <a:srgbClr val="C00000"/>
              </a:solidFill>
              <a:latin typeface="+mn-ea"/>
            </a:endParaRPr>
          </a:p>
          <a:p>
            <a:pPr>
              <a:lnSpc>
                <a:spcPts val="2600"/>
              </a:lnSpc>
            </a:pPr>
            <a:r>
              <a:rPr lang="zh-CN" altLang="en-US" sz="1900" dirty="0">
                <a:solidFill>
                  <a:srgbClr val="FF0000"/>
                </a:solidFill>
                <a:latin typeface="+mn-ea"/>
              </a:rPr>
              <a:t>（</a:t>
            </a:r>
            <a:r>
              <a:rPr lang="en-US" altLang="zh-CN" sz="1900" dirty="0">
                <a:solidFill>
                  <a:srgbClr val="FF0000"/>
                </a:solidFill>
                <a:latin typeface="+mn-ea"/>
              </a:rPr>
              <a:t>1</a:t>
            </a:r>
            <a:r>
              <a:rPr lang="zh-CN" altLang="en-US" sz="1900" dirty="0">
                <a:solidFill>
                  <a:srgbClr val="FF0000"/>
                </a:solidFill>
                <a:latin typeface="+mn-ea"/>
              </a:rPr>
              <a:t>）引导学生自主</a:t>
            </a:r>
            <a:r>
              <a:rPr lang="zh-CN" altLang="en-US" sz="1900" dirty="0" smtClean="0">
                <a:solidFill>
                  <a:srgbClr val="FF0000"/>
                </a:solidFill>
                <a:latin typeface="+mn-ea"/>
              </a:rPr>
              <a:t>阅读 </a:t>
            </a:r>
            <a:r>
              <a:rPr lang="en-US" altLang="zh-CN" sz="1900" dirty="0" smtClean="0">
                <a:solidFill>
                  <a:srgbClr val="FF0000"/>
                </a:solidFill>
                <a:latin typeface="+mn-ea"/>
              </a:rPr>
              <a:t>Unit 6</a:t>
            </a:r>
            <a:r>
              <a:rPr lang="zh-CN" altLang="en-US" sz="1900" dirty="0" smtClean="0">
                <a:solidFill>
                  <a:srgbClr val="FF0000"/>
                </a:solidFill>
                <a:latin typeface="+mn-ea"/>
              </a:rPr>
              <a:t>，</a:t>
            </a:r>
            <a:r>
              <a:rPr lang="zh-CN" altLang="en-US" sz="1900" dirty="0">
                <a:solidFill>
                  <a:srgbClr val="FF0000"/>
                </a:solidFill>
                <a:latin typeface="+mn-ea"/>
              </a:rPr>
              <a:t>完成课后题。</a:t>
            </a:r>
          </a:p>
          <a:p>
            <a:pPr>
              <a:lnSpc>
                <a:spcPts val="2600"/>
              </a:lnSpc>
            </a:pPr>
            <a:r>
              <a:rPr lang="zh-CN" altLang="en-US" sz="1900" dirty="0">
                <a:solidFill>
                  <a:srgbClr val="57257D"/>
                </a:solidFill>
                <a:latin typeface="+mn-ea"/>
              </a:rPr>
              <a:t> </a:t>
            </a:r>
            <a:r>
              <a:rPr lang="en-US" altLang="zh-CN" sz="1900" dirty="0">
                <a:solidFill>
                  <a:srgbClr val="4F2171"/>
                </a:solidFill>
                <a:latin typeface="+mn-ea"/>
              </a:rPr>
              <a:t>While reading </a:t>
            </a:r>
            <a:r>
              <a:rPr lang="zh-CN" altLang="en-US" sz="1900" dirty="0">
                <a:solidFill>
                  <a:srgbClr val="4F2171"/>
                </a:solidFill>
                <a:latin typeface="+mn-ea"/>
              </a:rPr>
              <a:t>中指导学生运用</a:t>
            </a:r>
            <a:r>
              <a:rPr lang="en-US" altLang="zh-CN" sz="1900" dirty="0">
                <a:solidFill>
                  <a:srgbClr val="FF0000"/>
                </a:solidFill>
                <a:latin typeface="+mn-ea"/>
              </a:rPr>
              <a:t>scanning </a:t>
            </a:r>
            <a:r>
              <a:rPr lang="zh-CN" altLang="en-US" sz="1900" dirty="0">
                <a:solidFill>
                  <a:srgbClr val="FF0000"/>
                </a:solidFill>
                <a:latin typeface="+mn-ea"/>
              </a:rPr>
              <a:t>和</a:t>
            </a:r>
            <a:r>
              <a:rPr lang="en-US" altLang="zh-CN" sz="1900" dirty="0">
                <a:solidFill>
                  <a:srgbClr val="FF0000"/>
                </a:solidFill>
                <a:latin typeface="+mn-ea"/>
              </a:rPr>
              <a:t>skimming</a:t>
            </a:r>
            <a:r>
              <a:rPr lang="zh-CN" altLang="en-US" sz="1900" dirty="0">
                <a:solidFill>
                  <a:srgbClr val="4F2171"/>
                </a:solidFill>
                <a:latin typeface="+mn-ea"/>
              </a:rPr>
              <a:t>阅读法。</a:t>
            </a:r>
          </a:p>
          <a:p>
            <a:pPr>
              <a:lnSpc>
                <a:spcPts val="2600"/>
              </a:lnSpc>
            </a:pPr>
            <a:r>
              <a:rPr lang="zh-CN" altLang="en-US" sz="1900" dirty="0">
                <a:solidFill>
                  <a:srgbClr val="4F2171"/>
                </a:solidFill>
                <a:latin typeface="+mn-ea"/>
              </a:rPr>
              <a:t> </a:t>
            </a:r>
            <a:r>
              <a:rPr lang="en-US" altLang="zh-CN" sz="1900" dirty="0" smtClean="0">
                <a:solidFill>
                  <a:srgbClr val="4F2171"/>
                </a:solidFill>
                <a:latin typeface="+mn-ea"/>
              </a:rPr>
              <a:t>Scanning</a:t>
            </a:r>
            <a:r>
              <a:rPr lang="zh-CN" altLang="en-US" sz="1900" dirty="0">
                <a:solidFill>
                  <a:srgbClr val="4F2171"/>
                </a:solidFill>
                <a:latin typeface="+mn-ea"/>
              </a:rPr>
              <a:t>（查读）可以帮助同学提高阅读速度，把整段文字直接映入大脑，同时有针对性地寻找问题答案，既保证阅读速度，又提高准确度。</a:t>
            </a:r>
          </a:p>
          <a:p>
            <a:pPr>
              <a:lnSpc>
                <a:spcPts val="2600"/>
              </a:lnSpc>
            </a:pPr>
            <a:r>
              <a:rPr lang="en-US" altLang="zh-CN" sz="1900" dirty="0">
                <a:solidFill>
                  <a:srgbClr val="4F2171"/>
                </a:solidFill>
                <a:latin typeface="+mn-ea"/>
              </a:rPr>
              <a:t>skimming</a:t>
            </a:r>
            <a:r>
              <a:rPr lang="zh-CN" altLang="en-US" sz="1900" dirty="0">
                <a:solidFill>
                  <a:srgbClr val="4F2171"/>
                </a:solidFill>
                <a:latin typeface="+mn-ea"/>
              </a:rPr>
              <a:t>（略读）这种快速阅读技巧能帮助学生有选择地进行阅读，同时引导学生跳过某些细节，迅速获取文章大意及中心思想</a:t>
            </a:r>
            <a:r>
              <a:rPr lang="zh-CN" altLang="en-US" sz="1900" dirty="0" smtClean="0">
                <a:solidFill>
                  <a:srgbClr val="4F2171"/>
                </a:solidFill>
                <a:latin typeface="+mn-ea"/>
              </a:rPr>
              <a:t>。</a:t>
            </a:r>
            <a:endParaRPr lang="en-US" altLang="zh-CN" sz="1900" dirty="0" smtClean="0">
              <a:solidFill>
                <a:srgbClr val="FF0000"/>
              </a:solidFill>
              <a:latin typeface="+mn-ea"/>
            </a:endParaRPr>
          </a:p>
          <a:p>
            <a:pPr>
              <a:lnSpc>
                <a:spcPts val="2600"/>
              </a:lnSpc>
            </a:pPr>
            <a:r>
              <a:rPr lang="zh-CN" altLang="en-US" sz="1900" dirty="0" smtClean="0">
                <a:solidFill>
                  <a:srgbClr val="FF0000"/>
                </a:solidFill>
                <a:latin typeface="+mn-ea"/>
              </a:rPr>
              <a:t>（</a:t>
            </a:r>
            <a:r>
              <a:rPr lang="en-US" altLang="zh-CN" sz="1900" dirty="0">
                <a:solidFill>
                  <a:srgbClr val="FF0000"/>
                </a:solidFill>
                <a:latin typeface="+mn-ea"/>
              </a:rPr>
              <a:t>2</a:t>
            </a:r>
            <a:r>
              <a:rPr lang="zh-CN" altLang="en-US" sz="1900" dirty="0">
                <a:solidFill>
                  <a:srgbClr val="FF0000"/>
                </a:solidFill>
                <a:latin typeface="+mn-ea"/>
              </a:rPr>
              <a:t>）导学授课</a:t>
            </a:r>
            <a:r>
              <a:rPr lang="en-US" altLang="zh-CN" sz="1900" dirty="0">
                <a:solidFill>
                  <a:srgbClr val="FF0000"/>
                </a:solidFill>
                <a:latin typeface="+mn-ea"/>
              </a:rPr>
              <a:t>- </a:t>
            </a:r>
            <a:r>
              <a:rPr lang="zh-CN" altLang="en-US" sz="1900" dirty="0">
                <a:solidFill>
                  <a:srgbClr val="FF0000"/>
                </a:solidFill>
                <a:latin typeface="+mn-ea"/>
              </a:rPr>
              <a:t>带领学生精讲精练</a:t>
            </a:r>
          </a:p>
          <a:p>
            <a:pPr>
              <a:lnSpc>
                <a:spcPts val="2600"/>
              </a:lnSpc>
            </a:pPr>
            <a:r>
              <a:rPr lang="zh-CN" altLang="en-US" sz="1900" dirty="0" smtClean="0">
                <a:solidFill>
                  <a:srgbClr val="4F2171"/>
                </a:solidFill>
                <a:latin typeface="+mn-ea"/>
              </a:rPr>
              <a:t>带领学生朗读课文</a:t>
            </a:r>
            <a:r>
              <a:rPr lang="en-US" altLang="zh-CN" sz="1900" dirty="0" smtClean="0">
                <a:solidFill>
                  <a:srgbClr val="4F2171"/>
                </a:solidFill>
                <a:latin typeface="+mn-ea"/>
              </a:rPr>
              <a:t>-</a:t>
            </a:r>
            <a:r>
              <a:rPr lang="zh-CN" altLang="en-US" sz="1900" dirty="0" smtClean="0">
                <a:solidFill>
                  <a:srgbClr val="4F2171"/>
                </a:solidFill>
                <a:latin typeface="+mn-ea"/>
              </a:rPr>
              <a:t>纠正发音</a:t>
            </a:r>
            <a:r>
              <a:rPr lang="en-US" altLang="zh-CN" sz="1900" dirty="0" smtClean="0">
                <a:solidFill>
                  <a:srgbClr val="4F2171"/>
                </a:solidFill>
                <a:latin typeface="+mn-ea"/>
              </a:rPr>
              <a:t>-</a:t>
            </a:r>
            <a:r>
              <a:rPr lang="zh-CN" altLang="en-US" sz="1900" dirty="0" smtClean="0">
                <a:solidFill>
                  <a:srgbClr val="4F2171"/>
                </a:solidFill>
                <a:latin typeface="+mn-ea"/>
              </a:rPr>
              <a:t>讲授课文</a:t>
            </a:r>
            <a:r>
              <a:rPr lang="en-US" altLang="zh-CN" sz="1900" dirty="0" smtClean="0">
                <a:solidFill>
                  <a:srgbClr val="4F2171"/>
                </a:solidFill>
                <a:latin typeface="+mn-ea"/>
              </a:rPr>
              <a:t>-</a:t>
            </a:r>
            <a:r>
              <a:rPr lang="zh-CN" altLang="en-US" sz="1900" dirty="0" smtClean="0">
                <a:solidFill>
                  <a:srgbClr val="4F2171"/>
                </a:solidFill>
                <a:latin typeface="+mn-ea"/>
              </a:rPr>
              <a:t>解析重难点（字词句）</a:t>
            </a:r>
            <a:endParaRPr lang="en-US" altLang="zh-CN" sz="1900" dirty="0" smtClean="0">
              <a:solidFill>
                <a:srgbClr val="4F2171"/>
              </a:solidFill>
              <a:latin typeface="+mn-ea"/>
            </a:endParaRPr>
          </a:p>
          <a:p>
            <a:pPr marL="0" indent="0">
              <a:lnSpc>
                <a:spcPts val="2600"/>
              </a:lnSpc>
              <a:buNone/>
            </a:pPr>
            <a:r>
              <a:rPr lang="en-US" altLang="zh-CN" sz="1900" dirty="0">
                <a:solidFill>
                  <a:srgbClr val="4F2171"/>
                </a:solidFill>
                <a:latin typeface="+mn-ea"/>
              </a:rPr>
              <a:t> </a:t>
            </a:r>
            <a:r>
              <a:rPr lang="en-US" altLang="zh-CN" sz="1900" dirty="0" smtClean="0">
                <a:solidFill>
                  <a:srgbClr val="4F2171"/>
                </a:solidFill>
                <a:latin typeface="+mn-ea"/>
              </a:rPr>
              <a:t>      -</a:t>
            </a:r>
            <a:r>
              <a:rPr lang="zh-CN" altLang="en-US" sz="1900" dirty="0" smtClean="0">
                <a:solidFill>
                  <a:srgbClr val="4F2171"/>
                </a:solidFill>
                <a:latin typeface="+mn-ea"/>
              </a:rPr>
              <a:t>分析</a:t>
            </a:r>
            <a:r>
              <a:rPr lang="zh-CN" altLang="en-US" sz="1900" dirty="0">
                <a:solidFill>
                  <a:srgbClr val="4F2171"/>
                </a:solidFill>
                <a:latin typeface="+mn-ea"/>
              </a:rPr>
              <a:t>文</a:t>
            </a:r>
            <a:r>
              <a:rPr lang="zh-CN" altLang="en-US" sz="1900" dirty="0" smtClean="0">
                <a:solidFill>
                  <a:srgbClr val="4F2171"/>
                </a:solidFill>
                <a:latin typeface="+mn-ea"/>
              </a:rPr>
              <a:t>意</a:t>
            </a:r>
            <a:r>
              <a:rPr lang="en-US" altLang="zh-CN" sz="1900" dirty="0" smtClean="0">
                <a:solidFill>
                  <a:srgbClr val="4F2171"/>
                </a:solidFill>
                <a:latin typeface="+mn-ea"/>
              </a:rPr>
              <a:t>-</a:t>
            </a:r>
            <a:r>
              <a:rPr lang="zh-CN" altLang="en-US" sz="1900" dirty="0" smtClean="0">
                <a:solidFill>
                  <a:srgbClr val="4F2171"/>
                </a:solidFill>
                <a:latin typeface="+mn-ea"/>
              </a:rPr>
              <a:t>概括中心</a:t>
            </a:r>
            <a:r>
              <a:rPr lang="en-US" altLang="zh-CN" sz="1900" dirty="0" smtClean="0">
                <a:solidFill>
                  <a:srgbClr val="4F2171"/>
                </a:solidFill>
                <a:latin typeface="+mn-ea"/>
              </a:rPr>
              <a:t>-</a:t>
            </a:r>
            <a:r>
              <a:rPr lang="zh-CN" altLang="en-US" sz="1900" dirty="0" smtClean="0">
                <a:solidFill>
                  <a:srgbClr val="4F2171"/>
                </a:solidFill>
                <a:latin typeface="+mn-ea"/>
              </a:rPr>
              <a:t>总结全文</a:t>
            </a:r>
            <a:endParaRPr lang="zh-CN" altLang="en-US" sz="1900" dirty="0">
              <a:solidFill>
                <a:srgbClr val="4F2171"/>
              </a:solidFill>
              <a:latin typeface="+mn-ea"/>
            </a:endParaRPr>
          </a:p>
          <a:p>
            <a:pPr>
              <a:lnSpc>
                <a:spcPts val="2600"/>
              </a:lnSpc>
            </a:pPr>
            <a:endParaRPr lang="zh-CN" altLang="en-US" dirty="0">
              <a:solidFill>
                <a:srgbClr val="C00000"/>
              </a:solidFill>
              <a:latin typeface="+mn-ea"/>
            </a:endParaRPr>
          </a:p>
          <a:p>
            <a:pPr>
              <a:lnSpc>
                <a:spcPts val="3600"/>
              </a:lnSpc>
            </a:pPr>
            <a:endParaRPr lang="en-US" altLang="zh-CN" dirty="0" smtClean="0">
              <a:solidFill>
                <a:srgbClr val="57257D"/>
              </a:solidFill>
              <a:latin typeface="+mn-ea"/>
            </a:endParaRPr>
          </a:p>
          <a:p>
            <a:pPr>
              <a:lnSpc>
                <a:spcPts val="3600"/>
              </a:lnSpc>
            </a:pPr>
            <a:endParaRPr lang="zh-CN" altLang="en-US" dirty="0">
              <a:solidFill>
                <a:srgbClr val="57257D"/>
              </a:solidFill>
              <a:latin typeface="+mn-ea"/>
            </a:endParaRPr>
          </a:p>
        </p:txBody>
      </p:sp>
      <p:pic>
        <p:nvPicPr>
          <p:cNvPr id="5" name="图片 4"/>
          <p:cNvPicPr>
            <a:picLocks noChangeAspect="1"/>
          </p:cNvPicPr>
          <p:nvPr/>
        </p:nvPicPr>
        <p:blipFill>
          <a:blip r:embed="rId2"/>
          <a:stretch>
            <a:fillRect/>
          </a:stretch>
        </p:blipFill>
        <p:spPr>
          <a:xfrm>
            <a:off x="423134" y="5550793"/>
            <a:ext cx="1431424" cy="1307207"/>
          </a:xfrm>
          <a:prstGeom prst="rect">
            <a:avLst/>
          </a:prstGeom>
        </p:spPr>
      </p:pic>
      <p:pic>
        <p:nvPicPr>
          <p:cNvPr id="3" name="图片 2"/>
          <p:cNvPicPr>
            <a:picLocks noChangeAspect="1"/>
          </p:cNvPicPr>
          <p:nvPr/>
        </p:nvPicPr>
        <p:blipFill>
          <a:blip r:embed="rId3"/>
          <a:stretch>
            <a:fillRect/>
          </a:stretch>
        </p:blipFill>
        <p:spPr>
          <a:xfrm>
            <a:off x="9826547" y="5894749"/>
            <a:ext cx="2365453" cy="963251"/>
          </a:xfrm>
          <a:prstGeom prst="rect">
            <a:avLst/>
          </a:prstGeom>
        </p:spPr>
      </p:pic>
      <p:sp>
        <p:nvSpPr>
          <p:cNvPr id="8" name="文本框 7"/>
          <p:cNvSpPr txBox="1"/>
          <p:nvPr/>
        </p:nvSpPr>
        <p:spPr>
          <a:xfrm>
            <a:off x="10358651" y="409433"/>
            <a:ext cx="1423788" cy="923330"/>
          </a:xfrm>
          <a:prstGeom prst="rect">
            <a:avLst/>
          </a:prstGeom>
          <a:noFill/>
        </p:spPr>
        <p:txBody>
          <a:bodyPr wrap="none" rtlCol="0">
            <a:spAutoFit/>
          </a:bodyPr>
          <a:lstStyle/>
          <a:p>
            <a:r>
              <a:rPr lang="en-US" altLang="zh-CN" dirty="0" smtClean="0">
                <a:solidFill>
                  <a:srgbClr val="FFCC00"/>
                </a:solidFill>
              </a:rPr>
              <a:t>    </a:t>
            </a:r>
            <a:r>
              <a:rPr lang="en-US" altLang="zh-CN" dirty="0" smtClean="0">
                <a:solidFill>
                  <a:srgbClr val="990099"/>
                </a:solidFill>
              </a:rPr>
              <a:t>Unit 6</a:t>
            </a:r>
          </a:p>
          <a:p>
            <a:r>
              <a:rPr lang="en-US" altLang="zh-CN" dirty="0" smtClean="0">
                <a:solidFill>
                  <a:srgbClr val="990099"/>
                </a:solidFill>
              </a:rPr>
              <a:t>Community </a:t>
            </a:r>
          </a:p>
          <a:p>
            <a:r>
              <a:rPr lang="en-US" altLang="zh-CN" dirty="0" smtClean="0">
                <a:solidFill>
                  <a:srgbClr val="990099"/>
                </a:solidFill>
              </a:rPr>
              <a:t>    Service</a:t>
            </a:r>
            <a:endParaRPr lang="zh-CN" altLang="en-US" dirty="0">
              <a:solidFill>
                <a:srgbClr val="990099"/>
              </a:solidFill>
            </a:endParaRPr>
          </a:p>
        </p:txBody>
      </p:sp>
      <p:pic>
        <p:nvPicPr>
          <p:cNvPr id="12" name="图片 11"/>
          <p:cNvPicPr>
            <a:picLocks noChangeAspect="1"/>
          </p:cNvPicPr>
          <p:nvPr/>
        </p:nvPicPr>
        <p:blipFill>
          <a:blip r:embed="rId4"/>
          <a:stretch>
            <a:fillRect/>
          </a:stretch>
        </p:blipFill>
        <p:spPr>
          <a:xfrm>
            <a:off x="6349285" y="4911297"/>
            <a:ext cx="2530714" cy="1946703"/>
          </a:xfrm>
          <a:prstGeom prst="rect">
            <a:avLst/>
          </a:prstGeom>
        </p:spPr>
      </p:pic>
    </p:spTree>
    <p:extLst>
      <p:ext uri="{BB962C8B-B14F-4D97-AF65-F5344CB8AC3E}">
        <p14:creationId xmlns:p14="http://schemas.microsoft.com/office/powerpoint/2010/main" val="3568196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a:xfrm>
            <a:off x="1282800" y="1005293"/>
            <a:ext cx="9075851" cy="477732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ts val="2600"/>
              </a:lnSpc>
            </a:pPr>
            <a:endParaRPr lang="zh-CN" altLang="en-US" dirty="0">
              <a:solidFill>
                <a:srgbClr val="C00000"/>
              </a:solidFill>
              <a:latin typeface="+mn-ea"/>
            </a:endParaRPr>
          </a:p>
          <a:p>
            <a:pPr>
              <a:lnSpc>
                <a:spcPts val="3600"/>
              </a:lnSpc>
            </a:pPr>
            <a:endParaRPr lang="en-US" altLang="zh-CN" dirty="0" smtClean="0">
              <a:solidFill>
                <a:srgbClr val="57257D"/>
              </a:solidFill>
              <a:latin typeface="+mn-ea"/>
            </a:endParaRPr>
          </a:p>
          <a:p>
            <a:pPr>
              <a:lnSpc>
                <a:spcPts val="3600"/>
              </a:lnSpc>
            </a:pPr>
            <a:endParaRPr lang="zh-CN" altLang="en-US" dirty="0">
              <a:solidFill>
                <a:srgbClr val="57257D"/>
              </a:solidFill>
              <a:latin typeface="+mn-ea"/>
            </a:endParaRPr>
          </a:p>
        </p:txBody>
      </p:sp>
      <p:pic>
        <p:nvPicPr>
          <p:cNvPr id="5" name="图片 4"/>
          <p:cNvPicPr>
            <a:picLocks noChangeAspect="1"/>
          </p:cNvPicPr>
          <p:nvPr/>
        </p:nvPicPr>
        <p:blipFill>
          <a:blip r:embed="rId2"/>
          <a:stretch>
            <a:fillRect/>
          </a:stretch>
        </p:blipFill>
        <p:spPr>
          <a:xfrm>
            <a:off x="423134" y="5550793"/>
            <a:ext cx="1431424" cy="1307207"/>
          </a:xfrm>
          <a:prstGeom prst="rect">
            <a:avLst/>
          </a:prstGeom>
        </p:spPr>
      </p:pic>
      <p:pic>
        <p:nvPicPr>
          <p:cNvPr id="3" name="图片 2"/>
          <p:cNvPicPr>
            <a:picLocks noChangeAspect="1"/>
          </p:cNvPicPr>
          <p:nvPr/>
        </p:nvPicPr>
        <p:blipFill>
          <a:blip r:embed="rId3"/>
          <a:stretch>
            <a:fillRect/>
          </a:stretch>
        </p:blipFill>
        <p:spPr>
          <a:xfrm>
            <a:off x="9826547" y="5894749"/>
            <a:ext cx="2365453" cy="963251"/>
          </a:xfrm>
          <a:prstGeom prst="rect">
            <a:avLst/>
          </a:prstGeom>
        </p:spPr>
      </p:pic>
      <p:sp>
        <p:nvSpPr>
          <p:cNvPr id="8" name="文本框 7"/>
          <p:cNvSpPr txBox="1"/>
          <p:nvPr/>
        </p:nvSpPr>
        <p:spPr>
          <a:xfrm>
            <a:off x="10358651" y="409433"/>
            <a:ext cx="1423788" cy="923330"/>
          </a:xfrm>
          <a:prstGeom prst="rect">
            <a:avLst/>
          </a:prstGeom>
          <a:noFill/>
        </p:spPr>
        <p:txBody>
          <a:bodyPr wrap="none" rtlCol="0">
            <a:spAutoFit/>
          </a:bodyPr>
          <a:lstStyle/>
          <a:p>
            <a:r>
              <a:rPr lang="en-US" altLang="zh-CN" dirty="0" smtClean="0">
                <a:solidFill>
                  <a:srgbClr val="FFCC00"/>
                </a:solidFill>
              </a:rPr>
              <a:t>    </a:t>
            </a:r>
            <a:r>
              <a:rPr lang="en-US" altLang="zh-CN" dirty="0" smtClean="0">
                <a:solidFill>
                  <a:srgbClr val="990099"/>
                </a:solidFill>
              </a:rPr>
              <a:t>Unit 6</a:t>
            </a:r>
          </a:p>
          <a:p>
            <a:r>
              <a:rPr lang="en-US" altLang="zh-CN" dirty="0" smtClean="0">
                <a:solidFill>
                  <a:srgbClr val="990099"/>
                </a:solidFill>
              </a:rPr>
              <a:t>Community </a:t>
            </a:r>
          </a:p>
          <a:p>
            <a:r>
              <a:rPr lang="en-US" altLang="zh-CN" dirty="0" smtClean="0">
                <a:solidFill>
                  <a:srgbClr val="990099"/>
                </a:solidFill>
              </a:rPr>
              <a:t>    Service</a:t>
            </a:r>
            <a:endParaRPr lang="zh-CN" altLang="en-US" dirty="0">
              <a:solidFill>
                <a:srgbClr val="990099"/>
              </a:solidFill>
            </a:endParaRPr>
          </a:p>
        </p:txBody>
      </p:sp>
      <p:pic>
        <p:nvPicPr>
          <p:cNvPr id="12" name="图片 11"/>
          <p:cNvPicPr>
            <a:picLocks noChangeAspect="1"/>
          </p:cNvPicPr>
          <p:nvPr/>
        </p:nvPicPr>
        <p:blipFill>
          <a:blip r:embed="rId4"/>
          <a:stretch>
            <a:fillRect/>
          </a:stretch>
        </p:blipFill>
        <p:spPr>
          <a:xfrm>
            <a:off x="6478074" y="5067394"/>
            <a:ext cx="2530714" cy="1946703"/>
          </a:xfrm>
          <a:prstGeom prst="rect">
            <a:avLst/>
          </a:prstGeom>
        </p:spPr>
      </p:pic>
      <p:sp>
        <p:nvSpPr>
          <p:cNvPr id="4" name="文本框 3"/>
          <p:cNvSpPr txBox="1"/>
          <p:nvPr/>
        </p:nvSpPr>
        <p:spPr>
          <a:xfrm>
            <a:off x="734096" y="471651"/>
            <a:ext cx="8615966" cy="5050550"/>
          </a:xfrm>
          <a:prstGeom prst="rect">
            <a:avLst/>
          </a:prstGeom>
          <a:noFill/>
        </p:spPr>
        <p:txBody>
          <a:bodyPr wrap="square" rtlCol="0">
            <a:spAutoFit/>
          </a:bodyPr>
          <a:lstStyle/>
          <a:p>
            <a:pPr>
              <a:lnSpc>
                <a:spcPts val="3000"/>
              </a:lnSpc>
            </a:pPr>
            <a:r>
              <a:rPr lang="en-US" altLang="zh-CN" dirty="0" smtClean="0">
                <a:solidFill>
                  <a:srgbClr val="660033"/>
                </a:solidFill>
              </a:rPr>
              <a:t>                                         Community </a:t>
            </a:r>
            <a:r>
              <a:rPr lang="en-US" altLang="zh-CN" dirty="0">
                <a:solidFill>
                  <a:srgbClr val="660033"/>
                </a:solidFill>
              </a:rPr>
              <a:t>Service</a:t>
            </a:r>
            <a:endParaRPr lang="zh-CN" altLang="zh-CN" dirty="0">
              <a:solidFill>
                <a:srgbClr val="660033"/>
              </a:solidFill>
            </a:endParaRPr>
          </a:p>
          <a:p>
            <a:pPr>
              <a:lnSpc>
                <a:spcPts val="3000"/>
              </a:lnSpc>
            </a:pPr>
            <a:r>
              <a:rPr lang="en-US" altLang="zh-CN" dirty="0">
                <a:solidFill>
                  <a:srgbClr val="660033"/>
                </a:solidFill>
              </a:rPr>
              <a:t>Community service is a service or activity which is </a:t>
            </a:r>
            <a:r>
              <a:rPr lang="en-US" altLang="zh-CN" dirty="0">
                <a:solidFill>
                  <a:srgbClr val="FF0000"/>
                </a:solidFill>
              </a:rPr>
              <a:t>performed</a:t>
            </a:r>
            <a:r>
              <a:rPr lang="en-US" altLang="zh-CN" dirty="0">
                <a:solidFill>
                  <a:srgbClr val="660033"/>
                </a:solidFill>
              </a:rPr>
              <a:t> by someone or a group of people for the </a:t>
            </a:r>
            <a:r>
              <a:rPr lang="en-US" altLang="zh-CN" dirty="0">
                <a:solidFill>
                  <a:srgbClr val="FF0000"/>
                </a:solidFill>
              </a:rPr>
              <a:t>benefit</a:t>
            </a:r>
            <a:r>
              <a:rPr lang="en-US" altLang="zh-CN" dirty="0">
                <a:solidFill>
                  <a:srgbClr val="660033"/>
                </a:solidFill>
              </a:rPr>
              <a:t> of the public or public organizations.</a:t>
            </a:r>
            <a:endParaRPr lang="zh-CN" altLang="zh-CN" dirty="0">
              <a:solidFill>
                <a:srgbClr val="660033"/>
              </a:solidFill>
            </a:endParaRPr>
          </a:p>
          <a:p>
            <a:pPr>
              <a:lnSpc>
                <a:spcPts val="3000"/>
              </a:lnSpc>
            </a:pPr>
            <a:r>
              <a:rPr lang="en-US" altLang="zh-CN" dirty="0">
                <a:solidFill>
                  <a:srgbClr val="660033"/>
                </a:solidFill>
              </a:rPr>
              <a:t>While volunteers may </a:t>
            </a:r>
            <a:r>
              <a:rPr lang="en-US" altLang="zh-CN" dirty="0">
                <a:solidFill>
                  <a:srgbClr val="FF0000"/>
                </a:solidFill>
              </a:rPr>
              <a:t>provide</a:t>
            </a:r>
            <a:r>
              <a:rPr lang="en-US" altLang="zh-CN" dirty="0">
                <a:solidFill>
                  <a:srgbClr val="660033"/>
                </a:solidFill>
              </a:rPr>
              <a:t> community service, not everyone </a:t>
            </a:r>
            <a:r>
              <a:rPr lang="en-US" altLang="zh-CN" dirty="0">
                <a:solidFill>
                  <a:srgbClr val="FF0000"/>
                </a:solidFill>
              </a:rPr>
              <a:t>taking part in </a:t>
            </a:r>
            <a:r>
              <a:rPr lang="en-US" altLang="zh-CN" dirty="0">
                <a:solidFill>
                  <a:srgbClr val="660033"/>
                </a:solidFill>
              </a:rPr>
              <a:t>a community service program is a volunteer, because not everyone is doing it through their own choice. Sometimes people </a:t>
            </a:r>
            <a:r>
              <a:rPr lang="en-US" altLang="zh-CN" dirty="0">
                <a:solidFill>
                  <a:srgbClr val="FF0000"/>
                </a:solidFill>
              </a:rPr>
              <a:t>are asked to do </a:t>
            </a:r>
            <a:r>
              <a:rPr lang="en-US" altLang="zh-CN" dirty="0">
                <a:solidFill>
                  <a:srgbClr val="660033"/>
                </a:solidFill>
              </a:rPr>
              <a:t>it by:</a:t>
            </a:r>
            <a:endParaRPr lang="zh-CN" altLang="zh-CN" dirty="0">
              <a:solidFill>
                <a:srgbClr val="660033"/>
              </a:solidFill>
            </a:endParaRPr>
          </a:p>
          <a:p>
            <a:pPr>
              <a:lnSpc>
                <a:spcPts val="3000"/>
              </a:lnSpc>
            </a:pPr>
            <a:r>
              <a:rPr lang="en-US" altLang="zh-CN" dirty="0" smtClean="0">
                <a:solidFill>
                  <a:srgbClr val="660033"/>
                </a:solidFill>
              </a:rPr>
              <a:t>  a</a:t>
            </a:r>
            <a:r>
              <a:rPr lang="en-US" altLang="zh-CN" dirty="0">
                <a:solidFill>
                  <a:srgbClr val="660033"/>
                </a:solidFill>
              </a:rPr>
              <a:t>. </a:t>
            </a:r>
            <a:r>
              <a:rPr lang="en-US" altLang="zh-CN" dirty="0">
                <a:solidFill>
                  <a:srgbClr val="FF0000"/>
                </a:solidFill>
              </a:rPr>
              <a:t>The courts </a:t>
            </a:r>
            <a:r>
              <a:rPr lang="en-US" altLang="zh-CN" dirty="0">
                <a:solidFill>
                  <a:srgbClr val="660033"/>
                </a:solidFill>
              </a:rPr>
              <a:t>and other criminal justice punishments;</a:t>
            </a:r>
            <a:endParaRPr lang="zh-CN" altLang="zh-CN" dirty="0">
              <a:solidFill>
                <a:srgbClr val="660033"/>
              </a:solidFill>
            </a:endParaRPr>
          </a:p>
          <a:p>
            <a:pPr>
              <a:lnSpc>
                <a:spcPts val="3000"/>
              </a:lnSpc>
            </a:pPr>
            <a:r>
              <a:rPr lang="en-US" altLang="zh-CN" dirty="0" smtClean="0">
                <a:solidFill>
                  <a:srgbClr val="660033"/>
                </a:solidFill>
              </a:rPr>
              <a:t>  b</a:t>
            </a:r>
            <a:r>
              <a:rPr lang="en-US" altLang="zh-CN" dirty="0">
                <a:solidFill>
                  <a:srgbClr val="660033"/>
                </a:solidFill>
              </a:rPr>
              <a:t>. Sometimes people are asked to do it by their school, to </a:t>
            </a:r>
            <a:r>
              <a:rPr lang="en-US" altLang="zh-CN" dirty="0">
                <a:solidFill>
                  <a:srgbClr val="FF0000"/>
                </a:solidFill>
              </a:rPr>
              <a:t>meet the requirements</a:t>
            </a:r>
            <a:r>
              <a:rPr lang="en-US" altLang="zh-CN" dirty="0">
                <a:solidFill>
                  <a:srgbClr val="660033"/>
                </a:solidFill>
              </a:rPr>
              <a:t> of a class, or to meet the requirements of graduation, or, in the case of parents, required to provide a certain number of hours of service </a:t>
            </a:r>
            <a:r>
              <a:rPr lang="en-US" altLang="zh-CN" dirty="0">
                <a:solidFill>
                  <a:srgbClr val="FF0000"/>
                </a:solidFill>
              </a:rPr>
              <a:t>in order for</a:t>
            </a:r>
            <a:r>
              <a:rPr lang="en-US" altLang="zh-CN" dirty="0">
                <a:solidFill>
                  <a:srgbClr val="660033"/>
                </a:solidFill>
              </a:rPr>
              <a:t> their child to be enrolled in a school or sports team.</a:t>
            </a:r>
            <a:endParaRPr lang="zh-CN" altLang="zh-CN" dirty="0">
              <a:solidFill>
                <a:srgbClr val="660033"/>
              </a:solidFill>
            </a:endParaRPr>
          </a:p>
          <a:p>
            <a:pPr>
              <a:lnSpc>
                <a:spcPts val="3000"/>
              </a:lnSpc>
            </a:pPr>
            <a:r>
              <a:rPr lang="en-US" altLang="zh-CN" dirty="0">
                <a:solidFill>
                  <a:srgbClr val="660033"/>
                </a:solidFill>
              </a:rPr>
              <a:t>There are also people providing community service, but they receive some form of payment in return for their work.</a:t>
            </a:r>
            <a:endParaRPr lang="zh-CN" altLang="zh-CN" dirty="0">
              <a:solidFill>
                <a:srgbClr val="660033"/>
              </a:solidFill>
            </a:endParaRPr>
          </a:p>
        </p:txBody>
      </p:sp>
    </p:spTree>
    <p:extLst>
      <p:ext uri="{BB962C8B-B14F-4D97-AF65-F5344CB8AC3E}">
        <p14:creationId xmlns:p14="http://schemas.microsoft.com/office/powerpoint/2010/main" val="4131905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2029</TotalTime>
  <Words>1914</Words>
  <Application>Microsoft Office PowerPoint</Application>
  <PresentationFormat>宽屏</PresentationFormat>
  <Paragraphs>190</Paragraphs>
  <Slides>18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方正姚体</vt:lpstr>
      <vt:lpstr>华文彩云</vt:lpstr>
      <vt:lpstr>华文新魏</vt:lpstr>
      <vt:lpstr>隶书</vt:lpstr>
      <vt:lpstr>宋体</vt:lpstr>
      <vt:lpstr>Arial</vt:lpstr>
      <vt:lpstr>Calibri</vt:lpstr>
      <vt:lpstr>Microsoft Sans Serif</vt:lpstr>
      <vt:lpstr>Trebuchet MS</vt:lpstr>
      <vt:lpstr>Wingdings 3</vt:lpstr>
      <vt:lpstr>平面</vt:lpstr>
      <vt:lpstr>Unit 6 Community Service    English for Administration（3）  管理英语(3)   主讲人：陆 瑶   辽宁开放大学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Community Service </dc:title>
  <dc:creator>dell</dc:creator>
  <cp:lastModifiedBy>dell</cp:lastModifiedBy>
  <cp:revision>658</cp:revision>
  <dcterms:created xsi:type="dcterms:W3CDTF">2021-09-08T09:32:14Z</dcterms:created>
  <dcterms:modified xsi:type="dcterms:W3CDTF">2021-09-15T04:17:40Z</dcterms:modified>
</cp:coreProperties>
</file>