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3" ContentType="audio/mp3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media/image19.svg" ContentType="image/svg+xml"/>
  <Override PartName="/ppt/media/image40.svg" ContentType="image/svg+xml"/>
  <Override PartName="/ppt/media/image46.svg" ContentType="image/svg+xml"/>
  <Override PartName="/ppt/media/image50.svg" ContentType="image/svg+xml"/>
  <Override PartName="/ppt/media/image55.svg" ContentType="image/svg+xml"/>
  <Override PartName="/ppt/media/image56.svg" ContentType="image/svg+xml"/>
  <Override PartName="/ppt/media/image66.svg" ContentType="image/svg+xml"/>
  <Override PartName="/ppt/media/image69.svg" ContentType="image/svg+xml"/>
  <Override PartName="/ppt/media/image75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handoutMasterIdLst>
    <p:handoutMasterId r:id="rId40"/>
  </p:handoutMasterIdLst>
  <p:sldIdLst>
    <p:sldId id="259" r:id="rId3"/>
    <p:sldId id="560" r:id="rId5"/>
    <p:sldId id="261" r:id="rId6"/>
    <p:sldId id="460" r:id="rId7"/>
    <p:sldId id="294" r:id="rId8"/>
    <p:sldId id="497" r:id="rId9"/>
    <p:sldId id="499" r:id="rId10"/>
    <p:sldId id="313" r:id="rId11"/>
    <p:sldId id="314" r:id="rId12"/>
    <p:sldId id="315" r:id="rId13"/>
    <p:sldId id="498" r:id="rId14"/>
    <p:sldId id="334" r:id="rId15"/>
    <p:sldId id="528" r:id="rId16"/>
    <p:sldId id="459" r:id="rId17"/>
    <p:sldId id="354" r:id="rId18"/>
    <p:sldId id="530" r:id="rId19"/>
    <p:sldId id="400" r:id="rId20"/>
    <p:sldId id="607" r:id="rId21"/>
    <p:sldId id="502" r:id="rId22"/>
    <p:sldId id="421" r:id="rId23"/>
    <p:sldId id="423" r:id="rId24"/>
    <p:sldId id="503" r:id="rId25"/>
    <p:sldId id="426" r:id="rId26"/>
    <p:sldId id="427" r:id="rId27"/>
    <p:sldId id="611" r:id="rId28"/>
    <p:sldId id="428" r:id="rId29"/>
    <p:sldId id="429" r:id="rId30"/>
    <p:sldId id="430" r:id="rId31"/>
    <p:sldId id="597" r:id="rId32"/>
    <p:sldId id="431" r:id="rId33"/>
    <p:sldId id="454" r:id="rId34"/>
    <p:sldId id="357" r:id="rId35"/>
    <p:sldId id="456" r:id="rId36"/>
    <p:sldId id="555" r:id="rId37"/>
    <p:sldId id="556" r:id="rId38"/>
    <p:sldId id="552" r:id="rId39"/>
  </p:sldIdLst>
  <p:sldSz cx="12192000" cy="6858000"/>
  <p:notesSz cx="6858000" cy="9144000"/>
  <p:embeddedFontLst>
    <p:embeddedFont>
      <p:font typeface="思源宋体 CN" panose="02020400000000000000" charset="-122"/>
      <p:regular r:id="rId44"/>
    </p:embeddedFont>
    <p:embeddedFont>
      <p:font typeface="汉仪雪君体简" panose="02010600000101010101" charset="-122"/>
      <p:regular r:id="rId45"/>
    </p:embeddedFont>
    <p:embeddedFont>
      <p:font typeface="微软雅黑" panose="020B0503020204020204" pitchFamily="34" charset="-122"/>
      <p:regular r:id="rId46"/>
    </p:embeddedFont>
    <p:embeddedFont>
      <p:font typeface="Lato" panose="020F0502020204030203" charset="0"/>
      <p:regular r:id="rId47"/>
      <p:bold r:id="rId48"/>
      <p:italic r:id="rId49"/>
      <p:boldItalic r:id="rId50"/>
    </p:embeddedFont>
    <p:embeddedFont>
      <p:font typeface="Lato Black" panose="020F0502020204030203" charset="0"/>
      <p:bold r:id="rId51"/>
    </p:embeddedFont>
    <p:embeddedFont>
      <p:font typeface="Calibri" panose="020F0502020204030204" charset="0"/>
      <p:regular r:id="rId52"/>
      <p:bold r:id="rId53"/>
      <p:italic r:id="rId54"/>
      <p:boldItalic r:id="rId55"/>
    </p:embeddedFont>
    <p:embeddedFont>
      <p:font typeface="苹方 中等" panose="020B0400000000000000" pitchFamily="34" charset="-122"/>
      <p:regular r:id="rId56"/>
    </p:embeddedFont>
    <p:embeddedFont>
      <p:font typeface="微软雅黑 Light" panose="020B0502040204020203" pitchFamily="34" charset="-122"/>
      <p:regular r:id="rId57"/>
    </p:embeddedFont>
    <p:embeddedFont>
      <p:font typeface="黑体" panose="02010609060101010101" pitchFamily="49" charset="-122"/>
      <p:regular r:id="rId58"/>
    </p:embeddedFont>
  </p:embeddedFontLst>
  <p:custDataLst>
    <p:tags r:id="rId59"/>
  </p:custDataLst>
  <p:defaultTextStyle>
    <a:defPPr>
      <a:defRPr lang="uk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04" userDrawn="1">
          <p15:clr>
            <a:srgbClr val="A4A3A4"/>
          </p15:clr>
        </p15:guide>
        <p15:guide id="2" pos="329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9C71"/>
    <a:srgbClr val="127FBB"/>
    <a:srgbClr val="FFB219"/>
    <a:srgbClr val="97C7E1"/>
    <a:srgbClr val="2188BF"/>
    <a:srgbClr val="3B95C6"/>
    <a:srgbClr val="FFFFFF"/>
    <a:srgbClr val="0070C0"/>
    <a:srgbClr val="F2F2F2"/>
    <a:srgbClr val="0877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68" autoAdjust="0"/>
    <p:restoredTop sz="94660"/>
  </p:normalViewPr>
  <p:slideViewPr>
    <p:cSldViewPr snapToGrid="0" showGuides="1">
      <p:cViewPr varScale="1">
        <p:scale>
          <a:sx n="67" d="100"/>
          <a:sy n="67" d="100"/>
        </p:scale>
        <p:origin x="59" y="816"/>
      </p:cViewPr>
      <p:guideLst>
        <p:guide orient="horz" pos="1704"/>
        <p:guide pos="329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9" Type="http://schemas.openxmlformats.org/officeDocument/2006/relationships/tags" Target="tags/tag4.xml"/><Relationship Id="rId58" Type="http://schemas.openxmlformats.org/officeDocument/2006/relationships/font" Target="fonts/font15.fntdata"/><Relationship Id="rId57" Type="http://schemas.openxmlformats.org/officeDocument/2006/relationships/font" Target="fonts/font14.fntdata"/><Relationship Id="rId56" Type="http://schemas.openxmlformats.org/officeDocument/2006/relationships/font" Target="fonts/font13.fntdata"/><Relationship Id="rId55" Type="http://schemas.openxmlformats.org/officeDocument/2006/relationships/font" Target="fonts/font12.fntdata"/><Relationship Id="rId54" Type="http://schemas.openxmlformats.org/officeDocument/2006/relationships/font" Target="fonts/font11.fntdata"/><Relationship Id="rId53" Type="http://schemas.openxmlformats.org/officeDocument/2006/relationships/font" Target="fonts/font10.fntdata"/><Relationship Id="rId52" Type="http://schemas.openxmlformats.org/officeDocument/2006/relationships/font" Target="fonts/font9.fntdata"/><Relationship Id="rId51" Type="http://schemas.openxmlformats.org/officeDocument/2006/relationships/font" Target="fonts/font8.fntdata"/><Relationship Id="rId50" Type="http://schemas.openxmlformats.org/officeDocument/2006/relationships/font" Target="fonts/font7.fntdata"/><Relationship Id="rId5" Type="http://schemas.openxmlformats.org/officeDocument/2006/relationships/slide" Target="slides/slide2.xml"/><Relationship Id="rId49" Type="http://schemas.openxmlformats.org/officeDocument/2006/relationships/font" Target="fonts/font6.fntdata"/><Relationship Id="rId48" Type="http://schemas.openxmlformats.org/officeDocument/2006/relationships/font" Target="fonts/font5.fntdata"/><Relationship Id="rId47" Type="http://schemas.openxmlformats.org/officeDocument/2006/relationships/font" Target="fonts/font4.fntdata"/><Relationship Id="rId46" Type="http://schemas.openxmlformats.org/officeDocument/2006/relationships/font" Target="fonts/font3.fntdata"/><Relationship Id="rId45" Type="http://schemas.openxmlformats.org/officeDocument/2006/relationships/font" Target="fonts/font2.fntdata"/><Relationship Id="rId44" Type="http://schemas.openxmlformats.org/officeDocument/2006/relationships/font" Target="fonts/font1.fntdata"/><Relationship Id="rId43" Type="http://schemas.openxmlformats.org/officeDocument/2006/relationships/tableStyles" Target="tableStyles.xml"/><Relationship Id="rId42" Type="http://schemas.openxmlformats.org/officeDocument/2006/relationships/viewProps" Target="viewProps.xml"/><Relationship Id="rId41" Type="http://schemas.openxmlformats.org/officeDocument/2006/relationships/presProps" Target="presProps.xml"/><Relationship Id="rId40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710103-43B5-4AE6-8DC4-B9561EB3508B}" type="datetimeFigureOut">
              <a:rPr lang="uk-UA" smtClean="0"/>
            </a:fld>
            <a:endParaRPr lang="uk-U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uk-U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3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4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5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2C4CC-6885-4628-A260-9D60CFD79109}" type="slidenum">
              <a:rPr lang="uk-UA" smtClean="0"/>
            </a:fld>
            <a:endParaRPr lang="uk-UA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4529958" y="177786"/>
            <a:ext cx="7500099" cy="312495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4529959" y="3509565"/>
            <a:ext cx="3647090" cy="31680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8382967" y="3509565"/>
            <a:ext cx="3647090" cy="31680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4" grpId="0" animBg="1"/>
      <p:bldP spid="5" grpId="0" animBg="1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160020" y="3268979"/>
            <a:ext cx="11869738" cy="3422687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1092033" y="1892217"/>
            <a:ext cx="2902451" cy="282416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4644774" y="1892217"/>
            <a:ext cx="2902451" cy="282416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8197515" y="1892217"/>
            <a:ext cx="2902451" cy="282416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5" grpId="0" animBg="1"/>
      <p:bldP spid="6" grpId="0" animBg="1"/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5586173" y="2237555"/>
            <a:ext cx="4893554" cy="3449264"/>
          </a:xfrm>
          <a:custGeom>
            <a:avLst/>
            <a:gdLst>
              <a:gd name="connsiteX0" fmla="*/ 1470257 w 5969494"/>
              <a:gd name="connsiteY0" fmla="*/ 0 h 2941338"/>
              <a:gd name="connsiteX1" fmla="*/ 5969494 w 5969494"/>
              <a:gd name="connsiteY1" fmla="*/ 0 h 2941338"/>
              <a:gd name="connsiteX2" fmla="*/ 5969494 w 5969494"/>
              <a:gd name="connsiteY2" fmla="*/ 0 h 2941338"/>
              <a:gd name="connsiteX3" fmla="*/ 5969494 w 5969494"/>
              <a:gd name="connsiteY3" fmla="*/ 1471081 h 2941338"/>
              <a:gd name="connsiteX4" fmla="*/ 4499237 w 5969494"/>
              <a:gd name="connsiteY4" fmla="*/ 2941338 h 2941338"/>
              <a:gd name="connsiteX5" fmla="*/ 0 w 5969494"/>
              <a:gd name="connsiteY5" fmla="*/ 2941338 h 2941338"/>
              <a:gd name="connsiteX6" fmla="*/ 0 w 5969494"/>
              <a:gd name="connsiteY6" fmla="*/ 2941338 h 2941338"/>
              <a:gd name="connsiteX7" fmla="*/ 0 w 5969494"/>
              <a:gd name="connsiteY7" fmla="*/ 1470257 h 2941338"/>
              <a:gd name="connsiteX8" fmla="*/ 1470257 w 5969494"/>
              <a:gd name="connsiteY8" fmla="*/ 0 h 2941338"/>
              <a:gd name="connsiteX0-1" fmla="*/ 1470257 w 5969494"/>
              <a:gd name="connsiteY0-2" fmla="*/ 0 h 2941338"/>
              <a:gd name="connsiteX1-3" fmla="*/ 5969494 w 5969494"/>
              <a:gd name="connsiteY1-4" fmla="*/ 0 h 2941338"/>
              <a:gd name="connsiteX2-5" fmla="*/ 5969494 w 5969494"/>
              <a:gd name="connsiteY2-6" fmla="*/ 0 h 2941338"/>
              <a:gd name="connsiteX3-7" fmla="*/ 5969494 w 5969494"/>
              <a:gd name="connsiteY3-8" fmla="*/ 1471081 h 2941338"/>
              <a:gd name="connsiteX4-9" fmla="*/ 4499237 w 5969494"/>
              <a:gd name="connsiteY4-10" fmla="*/ 2941338 h 2941338"/>
              <a:gd name="connsiteX5-11" fmla="*/ 0 w 5969494"/>
              <a:gd name="connsiteY5-12" fmla="*/ 2941338 h 2941338"/>
              <a:gd name="connsiteX6-13" fmla="*/ 40944 w 5969494"/>
              <a:gd name="connsiteY6-14" fmla="*/ 2654735 h 2941338"/>
              <a:gd name="connsiteX7-15" fmla="*/ 0 w 5969494"/>
              <a:gd name="connsiteY7-16" fmla="*/ 1470257 h 2941338"/>
              <a:gd name="connsiteX8-17" fmla="*/ 1470257 w 5969494"/>
              <a:gd name="connsiteY8-18" fmla="*/ 0 h 2941338"/>
              <a:gd name="connsiteX0-19" fmla="*/ 1470257 w 5969494"/>
              <a:gd name="connsiteY0-20" fmla="*/ 0 h 2941338"/>
              <a:gd name="connsiteX1-21" fmla="*/ 5969494 w 5969494"/>
              <a:gd name="connsiteY1-22" fmla="*/ 0 h 2941338"/>
              <a:gd name="connsiteX2-23" fmla="*/ 5969494 w 5969494"/>
              <a:gd name="connsiteY2-24" fmla="*/ 0 h 2941338"/>
              <a:gd name="connsiteX3-25" fmla="*/ 5969494 w 5969494"/>
              <a:gd name="connsiteY3-26" fmla="*/ 1471081 h 2941338"/>
              <a:gd name="connsiteX4-27" fmla="*/ 4499237 w 5969494"/>
              <a:gd name="connsiteY4-28" fmla="*/ 2941338 h 2941338"/>
              <a:gd name="connsiteX5-29" fmla="*/ 0 w 5969494"/>
              <a:gd name="connsiteY5-30" fmla="*/ 2941338 h 2941338"/>
              <a:gd name="connsiteX6-31" fmla="*/ 40944 w 5969494"/>
              <a:gd name="connsiteY6-32" fmla="*/ 2709326 h 2941338"/>
              <a:gd name="connsiteX7-33" fmla="*/ 0 w 5969494"/>
              <a:gd name="connsiteY7-34" fmla="*/ 1470257 h 2941338"/>
              <a:gd name="connsiteX8-35" fmla="*/ 1470257 w 5969494"/>
              <a:gd name="connsiteY8-36" fmla="*/ 0 h 2941338"/>
              <a:gd name="connsiteX0-37" fmla="*/ 1470257 w 5969494"/>
              <a:gd name="connsiteY0-38" fmla="*/ 0 h 2941338"/>
              <a:gd name="connsiteX1-39" fmla="*/ 5969494 w 5969494"/>
              <a:gd name="connsiteY1-40" fmla="*/ 0 h 2941338"/>
              <a:gd name="connsiteX2-41" fmla="*/ 5969494 w 5969494"/>
              <a:gd name="connsiteY2-42" fmla="*/ 0 h 2941338"/>
              <a:gd name="connsiteX3-43" fmla="*/ 5969494 w 5969494"/>
              <a:gd name="connsiteY3-44" fmla="*/ 1471081 h 2941338"/>
              <a:gd name="connsiteX4-45" fmla="*/ 4499237 w 5969494"/>
              <a:gd name="connsiteY4-46" fmla="*/ 2941338 h 2941338"/>
              <a:gd name="connsiteX5-47" fmla="*/ 0 w 5969494"/>
              <a:gd name="connsiteY5-48" fmla="*/ 2941338 h 2941338"/>
              <a:gd name="connsiteX6-49" fmla="*/ 0 w 5969494"/>
              <a:gd name="connsiteY6-50" fmla="*/ 1470257 h 2941338"/>
              <a:gd name="connsiteX7-51" fmla="*/ 1470257 w 5969494"/>
              <a:gd name="connsiteY7-52" fmla="*/ 0 h 2941338"/>
              <a:gd name="connsiteX0-53" fmla="*/ 1470257 w 5969494"/>
              <a:gd name="connsiteY0-54" fmla="*/ 0 h 2941338"/>
              <a:gd name="connsiteX1-55" fmla="*/ 5969494 w 5969494"/>
              <a:gd name="connsiteY1-56" fmla="*/ 0 h 2941338"/>
              <a:gd name="connsiteX2-57" fmla="*/ 5969494 w 5969494"/>
              <a:gd name="connsiteY2-58" fmla="*/ 0 h 2941338"/>
              <a:gd name="connsiteX3-59" fmla="*/ 5969494 w 5969494"/>
              <a:gd name="connsiteY3-60" fmla="*/ 1471081 h 2941338"/>
              <a:gd name="connsiteX4-61" fmla="*/ 4499237 w 5969494"/>
              <a:gd name="connsiteY4-62" fmla="*/ 2941338 h 2941338"/>
              <a:gd name="connsiteX5-63" fmla="*/ 13648 w 5969494"/>
              <a:gd name="connsiteY5-64" fmla="*/ 2204359 h 2941338"/>
              <a:gd name="connsiteX6-65" fmla="*/ 0 w 5969494"/>
              <a:gd name="connsiteY6-66" fmla="*/ 1470257 h 2941338"/>
              <a:gd name="connsiteX7-67" fmla="*/ 1470257 w 5969494"/>
              <a:gd name="connsiteY7-68" fmla="*/ 0 h 2941338"/>
              <a:gd name="connsiteX0-69" fmla="*/ 1456610 w 5969494"/>
              <a:gd name="connsiteY0-70" fmla="*/ 382138 h 2941338"/>
              <a:gd name="connsiteX1-71" fmla="*/ 5969494 w 5969494"/>
              <a:gd name="connsiteY1-72" fmla="*/ 0 h 2941338"/>
              <a:gd name="connsiteX2-73" fmla="*/ 5969494 w 5969494"/>
              <a:gd name="connsiteY2-74" fmla="*/ 0 h 2941338"/>
              <a:gd name="connsiteX3-75" fmla="*/ 5969494 w 5969494"/>
              <a:gd name="connsiteY3-76" fmla="*/ 1471081 h 2941338"/>
              <a:gd name="connsiteX4-77" fmla="*/ 4499237 w 5969494"/>
              <a:gd name="connsiteY4-78" fmla="*/ 2941338 h 2941338"/>
              <a:gd name="connsiteX5-79" fmla="*/ 13648 w 5969494"/>
              <a:gd name="connsiteY5-80" fmla="*/ 2204359 h 2941338"/>
              <a:gd name="connsiteX6-81" fmla="*/ 0 w 5969494"/>
              <a:gd name="connsiteY6-82" fmla="*/ 1470257 h 2941338"/>
              <a:gd name="connsiteX7-83" fmla="*/ 1456610 w 5969494"/>
              <a:gd name="connsiteY7-84" fmla="*/ 382138 h 2941338"/>
              <a:gd name="connsiteX0-85" fmla="*/ 1456610 w 5969494"/>
              <a:gd name="connsiteY0-86" fmla="*/ 382138 h 2941338"/>
              <a:gd name="connsiteX1-87" fmla="*/ 5969494 w 5969494"/>
              <a:gd name="connsiteY1-88" fmla="*/ 0 h 2941338"/>
              <a:gd name="connsiteX2-89" fmla="*/ 5969494 w 5969494"/>
              <a:gd name="connsiteY2-90" fmla="*/ 0 h 2941338"/>
              <a:gd name="connsiteX3-91" fmla="*/ 5969494 w 5969494"/>
              <a:gd name="connsiteY3-92" fmla="*/ 1471081 h 2941338"/>
              <a:gd name="connsiteX4-93" fmla="*/ 4499237 w 5969494"/>
              <a:gd name="connsiteY4-94" fmla="*/ 2941338 h 2941338"/>
              <a:gd name="connsiteX5-95" fmla="*/ 13648 w 5969494"/>
              <a:gd name="connsiteY5-96" fmla="*/ 2204359 h 2941338"/>
              <a:gd name="connsiteX6-97" fmla="*/ 0 w 5969494"/>
              <a:gd name="connsiteY6-98" fmla="*/ 1470257 h 2941338"/>
              <a:gd name="connsiteX7-99" fmla="*/ 1456610 w 5969494"/>
              <a:gd name="connsiteY7-100" fmla="*/ 382138 h 2941338"/>
              <a:gd name="connsiteX0-101" fmla="*/ 1456610 w 5969494"/>
              <a:gd name="connsiteY0-102" fmla="*/ 314232 h 2941338"/>
              <a:gd name="connsiteX1-103" fmla="*/ 5969494 w 5969494"/>
              <a:gd name="connsiteY1-104" fmla="*/ 0 h 2941338"/>
              <a:gd name="connsiteX2-105" fmla="*/ 5969494 w 5969494"/>
              <a:gd name="connsiteY2-106" fmla="*/ 0 h 2941338"/>
              <a:gd name="connsiteX3-107" fmla="*/ 5969494 w 5969494"/>
              <a:gd name="connsiteY3-108" fmla="*/ 1471081 h 2941338"/>
              <a:gd name="connsiteX4-109" fmla="*/ 4499237 w 5969494"/>
              <a:gd name="connsiteY4-110" fmla="*/ 2941338 h 2941338"/>
              <a:gd name="connsiteX5-111" fmla="*/ 13648 w 5969494"/>
              <a:gd name="connsiteY5-112" fmla="*/ 2204359 h 2941338"/>
              <a:gd name="connsiteX6-113" fmla="*/ 0 w 5969494"/>
              <a:gd name="connsiteY6-114" fmla="*/ 1470257 h 2941338"/>
              <a:gd name="connsiteX7-115" fmla="*/ 1456610 w 5969494"/>
              <a:gd name="connsiteY7-116" fmla="*/ 314232 h 2941338"/>
              <a:gd name="connsiteX0-117" fmla="*/ 1456610 w 5969494"/>
              <a:gd name="connsiteY0-118" fmla="*/ 314232 h 2941338"/>
              <a:gd name="connsiteX1-119" fmla="*/ 5969494 w 5969494"/>
              <a:gd name="connsiteY1-120" fmla="*/ 0 h 2941338"/>
              <a:gd name="connsiteX2-121" fmla="*/ 5969494 w 5969494"/>
              <a:gd name="connsiteY2-122" fmla="*/ 0 h 2941338"/>
              <a:gd name="connsiteX3-123" fmla="*/ 5969494 w 5969494"/>
              <a:gd name="connsiteY3-124" fmla="*/ 1471081 h 2941338"/>
              <a:gd name="connsiteX4-125" fmla="*/ 4499237 w 5969494"/>
              <a:gd name="connsiteY4-126" fmla="*/ 2941338 h 2941338"/>
              <a:gd name="connsiteX5-127" fmla="*/ 81682 w 5969494"/>
              <a:gd name="connsiteY5-128" fmla="*/ 2210724 h 2941338"/>
              <a:gd name="connsiteX6-129" fmla="*/ 0 w 5969494"/>
              <a:gd name="connsiteY6-130" fmla="*/ 1470257 h 2941338"/>
              <a:gd name="connsiteX7-131" fmla="*/ 1456610 w 5969494"/>
              <a:gd name="connsiteY7-132" fmla="*/ 314232 h 2941338"/>
              <a:gd name="connsiteX0-133" fmla="*/ 1433933 w 5946817"/>
              <a:gd name="connsiteY0-134" fmla="*/ 314232 h 2941338"/>
              <a:gd name="connsiteX1-135" fmla="*/ 5946817 w 5946817"/>
              <a:gd name="connsiteY1-136" fmla="*/ 0 h 2941338"/>
              <a:gd name="connsiteX2-137" fmla="*/ 5946817 w 5946817"/>
              <a:gd name="connsiteY2-138" fmla="*/ 0 h 2941338"/>
              <a:gd name="connsiteX3-139" fmla="*/ 5946817 w 5946817"/>
              <a:gd name="connsiteY3-140" fmla="*/ 1471081 h 2941338"/>
              <a:gd name="connsiteX4-141" fmla="*/ 4476560 w 5946817"/>
              <a:gd name="connsiteY4-142" fmla="*/ 2941338 h 2941338"/>
              <a:gd name="connsiteX5-143" fmla="*/ 59005 w 5946817"/>
              <a:gd name="connsiteY5-144" fmla="*/ 2210724 h 2941338"/>
              <a:gd name="connsiteX6-145" fmla="*/ 0 w 5946817"/>
              <a:gd name="connsiteY6-146" fmla="*/ 1467075 h 2941338"/>
              <a:gd name="connsiteX7-147" fmla="*/ 1433933 w 5946817"/>
              <a:gd name="connsiteY7-148" fmla="*/ 314232 h 294133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5946817" h="2941338">
                <a:moveTo>
                  <a:pt x="1433933" y="314232"/>
                </a:moveTo>
                <a:lnTo>
                  <a:pt x="5946817" y="0"/>
                </a:lnTo>
                <a:lnTo>
                  <a:pt x="5946817" y="0"/>
                </a:lnTo>
                <a:lnTo>
                  <a:pt x="5946817" y="1471081"/>
                </a:lnTo>
                <a:cubicBezTo>
                  <a:pt x="5946817" y="2283082"/>
                  <a:pt x="5288561" y="2941338"/>
                  <a:pt x="4476560" y="2941338"/>
                </a:cubicBezTo>
                <a:lnTo>
                  <a:pt x="59005" y="2210724"/>
                </a:lnTo>
                <a:lnTo>
                  <a:pt x="0" y="1467075"/>
                </a:lnTo>
                <a:cubicBezTo>
                  <a:pt x="0" y="655074"/>
                  <a:pt x="389920" y="450710"/>
                  <a:pt x="1433933" y="314232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/>
          <a:lstStyle>
            <a:lvl1pPr algn="ctr">
              <a:defRPr/>
            </a:lvl1pPr>
          </a:lstStyle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1838657" y="2065911"/>
            <a:ext cx="6745942" cy="2941338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869664" y="2065911"/>
            <a:ext cx="5203588" cy="2941338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7050047" y="106882"/>
            <a:ext cx="3884900" cy="2072296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169691" y="2371517"/>
            <a:ext cx="3884900" cy="2072296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8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7050047" y="4710577"/>
            <a:ext cx="3884900" cy="2072296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7" grpId="0" animBg="1"/>
      <p:bldP spid="8" grpId="0" animBg="1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931028" y="4195916"/>
            <a:ext cx="3177445" cy="1880420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4561371" y="4125935"/>
            <a:ext cx="3177445" cy="1880420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8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8062748" y="4195916"/>
            <a:ext cx="3177445" cy="1880420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7" grpId="0" animBg="1"/>
      <p:bldP spid="8" grpId="0" animBg="1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218364" y="251713"/>
            <a:ext cx="5063267" cy="2996454"/>
          </a:xfrm>
          <a:prstGeom prst="round2DiagRect">
            <a:avLst>
              <a:gd name="adj1" fmla="val 23858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5148224" y="4125935"/>
            <a:ext cx="3177445" cy="1880420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  <p:sp>
        <p:nvSpPr>
          <p:cNvPr id="8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8649601" y="4195916"/>
            <a:ext cx="3177445" cy="1880420"/>
          </a:xfrm>
          <a:prstGeom prst="round2DiagRect">
            <a:avLst>
              <a:gd name="adj1" fmla="val 49986"/>
              <a:gd name="adj2" fmla="val 0"/>
            </a:avLst>
          </a:prstGeo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7" grpId="0" animBg="1"/>
      <p:bldP spid="8" grpId="0" animBg="1"/>
    </p:bld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uk-UA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  <a:endParaRPr lang="uk-UA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uk-U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3" Type="http://schemas.microsoft.com/office/2007/relationships/media" Target="../media/media1.mp3"/><Relationship Id="rId2" Type="http://schemas.openxmlformats.org/officeDocument/2006/relationships/audio" Target="../media/media1.mp3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1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microsoft.com/office/2007/relationships/media" Target="../media/media2.mp4"/><Relationship Id="rId1" Type="http://schemas.openxmlformats.org/officeDocument/2006/relationships/video" Target="NULL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8.xml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8.xml"/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9.xml"/><Relationship Id="rId3" Type="http://schemas.openxmlformats.org/officeDocument/2006/relationships/slideLayout" Target="../slideLayouts/slideLayout8.xml"/><Relationship Id="rId2" Type="http://schemas.openxmlformats.org/officeDocument/2006/relationships/image" Target="../media/image15.jpeg"/><Relationship Id="rId1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2.xml"/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19.svg"/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tags" Target="../tags/tag1.xml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8.xml"/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tags" Target="../tags/tag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6.xml"/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7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9.png"/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9.xml"/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37.jpeg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image" Target="../media/image31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3.xml"/><Relationship Id="rId3" Type="http://schemas.openxmlformats.org/officeDocument/2006/relationships/slideLayout" Target="../slideLayouts/slideLayout8.xml"/><Relationship Id="rId2" Type="http://schemas.openxmlformats.org/officeDocument/2006/relationships/image" Target="../media/image42.png"/><Relationship Id="rId1" Type="http://schemas.openxmlformats.org/officeDocument/2006/relationships/image" Target="../media/image41.png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image" Target="../media/image50.svg"/><Relationship Id="rId8" Type="http://schemas.openxmlformats.org/officeDocument/2006/relationships/image" Target="../media/image49.png"/><Relationship Id="rId7" Type="http://schemas.openxmlformats.org/officeDocument/2006/relationships/image" Target="../media/image48.jpeg"/><Relationship Id="rId6" Type="http://schemas.openxmlformats.org/officeDocument/2006/relationships/image" Target="../media/image47.jpeg"/><Relationship Id="rId5" Type="http://schemas.openxmlformats.org/officeDocument/2006/relationships/image" Target="../media/image46.svg"/><Relationship Id="rId4" Type="http://schemas.openxmlformats.org/officeDocument/2006/relationships/image" Target="../media/image45.png"/><Relationship Id="rId3" Type="http://schemas.openxmlformats.org/officeDocument/2006/relationships/image" Target="../media/image29.png"/><Relationship Id="rId2" Type="http://schemas.openxmlformats.org/officeDocument/2006/relationships/image" Target="../media/image44.jpeg"/><Relationship Id="rId12" Type="http://schemas.openxmlformats.org/officeDocument/2006/relationships/notesSlide" Target="../notesSlides/notesSlide24.xml"/><Relationship Id="rId11" Type="http://schemas.openxmlformats.org/officeDocument/2006/relationships/slideLayout" Target="../slideLayouts/slideLayout8.xml"/><Relationship Id="rId10" Type="http://schemas.openxmlformats.org/officeDocument/2006/relationships/image" Target="../media/image51.png"/><Relationship Id="rId1" Type="http://schemas.openxmlformats.org/officeDocument/2006/relationships/image" Target="../media/image4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52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7.xml"/><Relationship Id="rId7" Type="http://schemas.openxmlformats.org/officeDocument/2006/relationships/slideLayout" Target="../slideLayouts/slideLayout8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svg"/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image" Target="../media/image53.png"/></Relationships>
</file>

<file path=ppt/slides/_rels/slide2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8.xml"/><Relationship Id="rId5" Type="http://schemas.openxmlformats.org/officeDocument/2006/relationships/slideLayout" Target="../slideLayouts/slideLayout8.xml"/><Relationship Id="rId4" Type="http://schemas.openxmlformats.org/officeDocument/2006/relationships/image" Target="../media/image62.jpeg"/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image" Target="../media/image59.jpeg"/></Relationships>
</file>

<file path=ppt/slides/_rels/slide2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9.xml"/><Relationship Id="rId3" Type="http://schemas.openxmlformats.org/officeDocument/2006/relationships/slideLayout" Target="../slideLayouts/slideLayout8.xml"/><Relationship Id="rId2" Type="http://schemas.openxmlformats.org/officeDocument/2006/relationships/image" Target="../media/image42.png"/><Relationship Id="rId1" Type="http://schemas.openxmlformats.org/officeDocument/2006/relationships/image" Target="../media/image41.png"/></Relationships>
</file>

<file path=ppt/slides/_rels/slide30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30.xml"/><Relationship Id="rId6" Type="http://schemas.openxmlformats.org/officeDocument/2006/relationships/slideLayout" Target="../slideLayouts/slideLayout8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image" Target="../media/image53.png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1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66.svg"/><Relationship Id="rId1" Type="http://schemas.openxmlformats.org/officeDocument/2006/relationships/image" Target="../media/image65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67.png"/></Relationships>
</file>

<file path=ppt/slides/_rels/slide3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4.xml"/><Relationship Id="rId3" Type="http://schemas.openxmlformats.org/officeDocument/2006/relationships/slideLayout" Target="../slideLayouts/slideLayout8.xml"/><Relationship Id="rId2" Type="http://schemas.openxmlformats.org/officeDocument/2006/relationships/image" Target="../media/image69.svg"/><Relationship Id="rId1" Type="http://schemas.openxmlformats.org/officeDocument/2006/relationships/image" Target="../media/image68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5.xml"/><Relationship Id="rId7" Type="http://schemas.openxmlformats.org/officeDocument/2006/relationships/slideLayout" Target="../slideLayouts/slideLayout8.xml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73.jpeg"/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image" Target="../media/image70.jpeg"/></Relationships>
</file>

<file path=ppt/slides/_rels/slide3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6.xml"/><Relationship Id="rId3" Type="http://schemas.openxmlformats.org/officeDocument/2006/relationships/slideLayout" Target="../slideLayouts/slideLayout12.xml"/><Relationship Id="rId2" Type="http://schemas.openxmlformats.org/officeDocument/2006/relationships/image" Target="../media/image3.png"/><Relationship Id="rId1" Type="http://schemas.openxmlformats.org/officeDocument/2006/relationships/image" Target="../media/image7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/>
          <p:cNvPicPr>
            <a:picLocks noGrp="1" noChangeAspect="1"/>
          </p:cNvPicPr>
          <p:nvPr>
            <p:ph type="pic" sz="quarter" idx="10"/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 b="12500"/>
          <a:stretch>
            <a:fillRect/>
          </a:stretch>
        </p:blipFill>
        <p:spPr/>
      </p:pic>
      <p:sp>
        <p:nvSpPr>
          <p:cNvPr id="9" name="Freeform 8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0" name="Freeform 19"/>
          <p:cNvSpPr/>
          <p:nvPr/>
        </p:nvSpPr>
        <p:spPr>
          <a:xfrm flipH="1">
            <a:off x="5726245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53" name="TextBox 52"/>
          <p:cNvSpPr txBox="1"/>
          <p:nvPr/>
        </p:nvSpPr>
        <p:spPr>
          <a:xfrm>
            <a:off x="8088630" y="4409440"/>
            <a:ext cx="2992120" cy="52197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思源宋体 CN" panose="02020400000000000000" charset="-122"/>
                <a:ea typeface="思源宋体 CN" panose="02020400000000000000" charset="-122"/>
                <a:cs typeface="思源宋体 CN" panose="02020400000000000000" charset="-122"/>
              </a:rPr>
              <a:t>——</a:t>
            </a:r>
            <a:r>
              <a:rPr lang="zh-CN" altLang="en-US" sz="2800" b="1" dirty="0">
                <a:solidFill>
                  <a:srgbClr val="FFFFFF"/>
                </a:solidFill>
                <a:latin typeface="思源宋体 CN" panose="02020400000000000000" charset="-122"/>
                <a:ea typeface="思源宋体 CN" panose="02020400000000000000" charset="-122"/>
                <a:cs typeface="思源宋体 CN" panose="02020400000000000000" charset="-122"/>
              </a:rPr>
              <a:t>农业生态基础</a:t>
            </a:r>
            <a:endParaRPr lang="zh-CN" altLang="en-US" sz="2800" b="1" dirty="0">
              <a:solidFill>
                <a:srgbClr val="FFFFFF"/>
              </a:solidFill>
              <a:latin typeface="思源宋体 CN" panose="02020400000000000000" charset="-122"/>
              <a:ea typeface="思源宋体 CN" panose="02020400000000000000" charset="-122"/>
              <a:cs typeface="思源宋体 CN" panose="02020400000000000000" charset="-122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7366635" y="5279390"/>
            <a:ext cx="371411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1400" dirty="0">
                <a:solidFill>
                  <a:srgbClr val="FFFFFF"/>
                </a:solidFill>
                <a:ea typeface="宋体" panose="02010600030101010101" pitchFamily="2" charset="-122"/>
              </a:rPr>
              <a:t>湖北开放大学</a:t>
            </a:r>
            <a:r>
              <a:rPr lang="en-US" altLang="zh-CN" sz="1400" dirty="0">
                <a:solidFill>
                  <a:srgbClr val="FFFFFF"/>
                </a:solidFill>
                <a:ea typeface="宋体" panose="02010600030101010101" pitchFamily="2" charset="-122"/>
              </a:rPr>
              <a:t> </a:t>
            </a:r>
            <a:r>
              <a:rPr lang="zh-CN" altLang="en-US" sz="1400" dirty="0">
                <a:solidFill>
                  <a:srgbClr val="FFFFFF"/>
                </a:solidFill>
                <a:ea typeface="宋体" panose="02010600030101010101" pitchFamily="2" charset="-122"/>
              </a:rPr>
              <a:t>导学中心</a:t>
            </a:r>
            <a:r>
              <a:rPr lang="en-US" altLang="zh-CN" sz="1400" dirty="0">
                <a:solidFill>
                  <a:srgbClr val="FFFFFF"/>
                </a:solidFill>
                <a:ea typeface="宋体" panose="02010600030101010101" pitchFamily="2" charset="-122"/>
              </a:rPr>
              <a:t> </a:t>
            </a:r>
            <a:r>
              <a:rPr lang="zh-CN" altLang="en-US" sz="1400" dirty="0">
                <a:solidFill>
                  <a:srgbClr val="FFFFFF"/>
                </a:solidFill>
                <a:ea typeface="宋体" panose="02010600030101010101" pitchFamily="2" charset="-122"/>
              </a:rPr>
              <a:t>肖畅</a:t>
            </a:r>
            <a:endParaRPr lang="zh-CN" altLang="en-US" sz="1400" dirty="0">
              <a:solidFill>
                <a:srgbClr val="FFFFFF"/>
              </a:solidFill>
              <a:ea typeface="宋体" panose="02010600030101010101" pitchFamily="2" charset="-122"/>
            </a:endParaRPr>
          </a:p>
        </p:txBody>
      </p:sp>
      <p:pic>
        <p:nvPicPr>
          <p:cNvPr id="2" name="0简约轻快音乐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640256" y="1998712"/>
            <a:ext cx="487363" cy="487363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8133715" y="3354070"/>
            <a:ext cx="264858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solidFill>
                  <a:schemeClr val="bg1"/>
                </a:solidFill>
                <a:latin typeface="汉仪雪君体简" panose="02010600000101010101" charset="-122"/>
                <a:ea typeface="汉仪雪君体简" panose="02010600000101010101" charset="-122"/>
              </a:rPr>
              <a:t>协同进化</a:t>
            </a:r>
            <a:endParaRPr lang="zh-CN" altLang="en-US" sz="4800">
              <a:solidFill>
                <a:schemeClr val="bg1"/>
              </a:solidFill>
              <a:latin typeface="汉仪雪君体简" panose="02010600000101010101" charset="-122"/>
              <a:ea typeface="汉仪雪君体简" panose="02010600000101010101" charset="-122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7318484" y="2427454"/>
            <a:ext cx="960013" cy="960013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8397349" y="2420469"/>
            <a:ext cx="960013" cy="960013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7419340" y="2481580"/>
            <a:ext cx="7854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solidFill>
                  <a:schemeClr val="bg1"/>
                </a:solidFill>
                <a:latin typeface="思源宋体 CN" panose="02020400000000000000" charset="-122"/>
                <a:ea typeface="思源宋体 CN" panose="02020400000000000000" charset="-122"/>
              </a:rPr>
              <a:t>自</a:t>
            </a:r>
            <a:endParaRPr lang="zh-CN" altLang="en-US" sz="4800">
              <a:solidFill>
                <a:schemeClr val="bg1"/>
              </a:solidFill>
              <a:latin typeface="思源宋体 CN" panose="02020400000000000000" charset="-122"/>
              <a:ea typeface="思源宋体 CN" panose="02020400000000000000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8484870" y="2488565"/>
            <a:ext cx="7854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solidFill>
                  <a:schemeClr val="bg1"/>
                </a:solidFill>
                <a:latin typeface="思源宋体 CN" panose="02020400000000000000" charset="-122"/>
                <a:ea typeface="思源宋体 CN" panose="02020400000000000000" charset="-122"/>
              </a:rPr>
              <a:t>然</a:t>
            </a:r>
            <a:endParaRPr lang="zh-CN" altLang="en-US" sz="4800">
              <a:solidFill>
                <a:schemeClr val="bg1"/>
              </a:solidFill>
              <a:latin typeface="思源宋体 CN" panose="02020400000000000000" charset="-122"/>
              <a:ea typeface="思源宋体 CN" panose="02020400000000000000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6560185" y="2481580"/>
            <a:ext cx="66675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solidFill>
                  <a:schemeClr val="bg1"/>
                </a:solidFill>
                <a:latin typeface="汉仪雪君体简" panose="02010600000101010101" charset="-122"/>
                <a:ea typeface="汉仪雪君体简" panose="02010600000101010101" charset="-122"/>
              </a:rPr>
              <a:t>以</a:t>
            </a:r>
            <a:endParaRPr lang="zh-CN" altLang="en-US" sz="4800">
              <a:solidFill>
                <a:schemeClr val="bg1"/>
              </a:solidFill>
              <a:latin typeface="汉仪雪君体简" panose="02010600000101010101" charset="-122"/>
              <a:ea typeface="汉仪雪君体简" panose="0201060000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9357360" y="2488565"/>
            <a:ext cx="14249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solidFill>
                  <a:schemeClr val="bg1"/>
                </a:solidFill>
                <a:latin typeface="汉仪雪君体简" panose="02010600000101010101" charset="-122"/>
                <a:ea typeface="汉仪雪君体简" panose="02010600000101010101" charset="-122"/>
              </a:rPr>
              <a:t>为师</a:t>
            </a:r>
            <a:endParaRPr lang="zh-CN" altLang="en-US" sz="4800">
              <a:solidFill>
                <a:schemeClr val="bg1"/>
              </a:solidFill>
              <a:latin typeface="汉仪雪君体简" panose="02010600000101010101" charset="-122"/>
              <a:ea typeface="汉仪雪君体简" panose="02010600000101010101" charset="-122"/>
            </a:endParaRPr>
          </a:p>
        </p:txBody>
      </p:sp>
      <p:pic>
        <p:nvPicPr>
          <p:cNvPr id="4" name="图片 3" descr="湖北开大LOGO红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95" y="156210"/>
            <a:ext cx="2646680" cy="6654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audio>
              <p:cMediaNode vol="80000" numSld="999" showWhenStopped="0">
                <p:cTn id="2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9" grpId="0" animBg="1"/>
      <p:bldP spid="20" grpId="0" animBg="1"/>
      <p:bldP spid="53" grpId="0"/>
      <p:bldP spid="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3" name="图片 2" descr="生态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36190" y="3906520"/>
            <a:ext cx="5652135" cy="6858000"/>
          </a:xfrm>
          <a:prstGeom prst="rect">
            <a:avLst/>
          </a:prstGeom>
        </p:spPr>
      </p:pic>
      <p:sp>
        <p:nvSpPr>
          <p:cNvPr id="53" name="TextBox 52"/>
          <p:cNvSpPr txBox="1"/>
          <p:nvPr/>
        </p:nvSpPr>
        <p:spPr>
          <a:xfrm>
            <a:off x="3115945" y="3632200"/>
            <a:ext cx="2992120" cy="52197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p>
            <a:pPr algn="ctr"/>
            <a:r>
              <a:rPr lang="en-US" altLang="zh-CN" sz="2800" b="1" dirty="0">
                <a:solidFill>
                  <a:schemeClr val="tx1"/>
                </a:solidFill>
                <a:latin typeface="思源宋体 CN" panose="02020400000000000000" charset="-122"/>
                <a:ea typeface="思源宋体 CN" panose="02020400000000000000" charset="-122"/>
                <a:cs typeface="思源宋体 CN" panose="02020400000000000000" charset="-122"/>
              </a:rPr>
              <a:t>——</a:t>
            </a:r>
            <a:r>
              <a:rPr lang="zh-CN" altLang="en-US" sz="2800" b="1" dirty="0">
                <a:solidFill>
                  <a:schemeClr val="tx1"/>
                </a:solidFill>
                <a:latin typeface="思源宋体 CN" panose="02020400000000000000" charset="-122"/>
                <a:ea typeface="思源宋体 CN" panose="02020400000000000000" charset="-122"/>
                <a:cs typeface="思源宋体 CN" panose="02020400000000000000" charset="-122"/>
              </a:rPr>
              <a:t>农业生态基础</a:t>
            </a:r>
            <a:endParaRPr lang="zh-CN" altLang="en-US" sz="2800" b="1" dirty="0">
              <a:solidFill>
                <a:schemeClr val="tx1"/>
              </a:solidFill>
              <a:latin typeface="思源宋体 CN" panose="02020400000000000000" charset="-122"/>
              <a:ea typeface="思源宋体 CN" panose="02020400000000000000" charset="-122"/>
              <a:cs typeface="思源宋体 CN" panose="02020400000000000000" charset="-122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2277745" y="4390390"/>
            <a:ext cx="371411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zh-CN" altLang="en-US" sz="1400" dirty="0">
                <a:solidFill>
                  <a:schemeClr val="tx1"/>
                </a:solidFill>
                <a:ea typeface="宋体" panose="02010600030101010101" pitchFamily="2" charset="-122"/>
              </a:rPr>
              <a:t>湖北开放大学</a:t>
            </a:r>
            <a:r>
              <a:rPr lang="en-US" altLang="zh-CN" sz="1400" dirty="0">
                <a:solidFill>
                  <a:schemeClr val="tx1"/>
                </a:solidFill>
                <a:ea typeface="宋体" panose="02010600030101010101" pitchFamily="2" charset="-122"/>
              </a:rPr>
              <a:t> </a:t>
            </a:r>
            <a:r>
              <a:rPr lang="zh-CN" altLang="en-US" sz="1400" dirty="0">
                <a:solidFill>
                  <a:schemeClr val="tx1"/>
                </a:solidFill>
                <a:ea typeface="宋体" panose="02010600030101010101" pitchFamily="2" charset="-122"/>
              </a:rPr>
              <a:t>导学中心</a:t>
            </a:r>
            <a:r>
              <a:rPr lang="en-US" altLang="zh-CN" sz="1400" dirty="0">
                <a:solidFill>
                  <a:schemeClr val="tx1"/>
                </a:solidFill>
                <a:ea typeface="宋体" panose="02010600030101010101" pitchFamily="2" charset="-122"/>
              </a:rPr>
              <a:t> </a:t>
            </a:r>
            <a:r>
              <a:rPr lang="zh-CN" altLang="en-US" sz="1400" dirty="0">
                <a:solidFill>
                  <a:schemeClr val="tx1"/>
                </a:solidFill>
                <a:ea typeface="宋体" panose="02010600030101010101" pitchFamily="2" charset="-122"/>
              </a:rPr>
              <a:t>肖畅</a:t>
            </a:r>
            <a:endParaRPr lang="zh-CN" altLang="en-US" sz="1400" dirty="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044825" y="2674620"/>
            <a:ext cx="264858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>
                <a:solidFill>
                  <a:schemeClr val="tx1"/>
                </a:solidFill>
                <a:latin typeface="汉仪雪君体简" panose="02010600000101010101" charset="-122"/>
                <a:ea typeface="汉仪雪君体简" panose="02010600000101010101" charset="-122"/>
              </a:rPr>
              <a:t>协同进化</a:t>
            </a:r>
            <a:endParaRPr lang="zh-CN" altLang="en-US" sz="4800">
              <a:solidFill>
                <a:schemeClr val="tx1"/>
              </a:solidFill>
              <a:latin typeface="汉仪雪君体简" panose="02010600000101010101" charset="-122"/>
              <a:ea typeface="汉仪雪君体简" panose="02010600000101010101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354580" y="1802130"/>
            <a:ext cx="7854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>
                <a:solidFill>
                  <a:schemeClr val="tx1"/>
                </a:solidFill>
                <a:latin typeface="思源宋体 CN" panose="02020400000000000000" charset="-122"/>
                <a:ea typeface="思源宋体 CN" panose="02020400000000000000" charset="-122"/>
              </a:rPr>
              <a:t>自</a:t>
            </a:r>
            <a:endParaRPr lang="zh-CN" altLang="en-US" sz="4800">
              <a:solidFill>
                <a:schemeClr val="tx1"/>
              </a:solidFill>
              <a:latin typeface="思源宋体 CN" panose="02020400000000000000" charset="-122"/>
              <a:ea typeface="思源宋体 CN" panose="02020400000000000000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3420110" y="1802130"/>
            <a:ext cx="7854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>
                <a:solidFill>
                  <a:schemeClr val="tx1"/>
                </a:solidFill>
                <a:latin typeface="思源宋体 CN" panose="02020400000000000000" charset="-122"/>
                <a:ea typeface="思源宋体 CN" panose="02020400000000000000" charset="-122"/>
              </a:rPr>
              <a:t>然</a:t>
            </a:r>
            <a:endParaRPr lang="zh-CN" altLang="en-US" sz="4800">
              <a:solidFill>
                <a:schemeClr val="tx1"/>
              </a:solidFill>
              <a:latin typeface="思源宋体 CN" panose="02020400000000000000" charset="-122"/>
              <a:ea typeface="思源宋体 CN" panose="02020400000000000000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471295" y="1802130"/>
            <a:ext cx="66675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>
                <a:solidFill>
                  <a:schemeClr val="tx1"/>
                </a:solidFill>
                <a:latin typeface="汉仪雪君体简" panose="02010600000101010101" charset="-122"/>
                <a:ea typeface="汉仪雪君体简" panose="02010600000101010101" charset="-122"/>
              </a:rPr>
              <a:t>以</a:t>
            </a:r>
            <a:endParaRPr lang="zh-CN" altLang="en-US" sz="4800">
              <a:solidFill>
                <a:schemeClr val="tx1"/>
              </a:solidFill>
              <a:latin typeface="汉仪雪君体简" panose="02010600000101010101" charset="-122"/>
              <a:ea typeface="汉仪雪君体简" panose="0201060000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4268470" y="1802130"/>
            <a:ext cx="14249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>
                <a:solidFill>
                  <a:schemeClr val="tx1"/>
                </a:solidFill>
                <a:latin typeface="汉仪雪君体简" panose="02010600000101010101" charset="-122"/>
                <a:ea typeface="汉仪雪君体简" panose="02010600000101010101" charset="-122"/>
              </a:rPr>
              <a:t>为师</a:t>
            </a:r>
            <a:endParaRPr lang="zh-CN" altLang="en-US" sz="4800">
              <a:solidFill>
                <a:schemeClr val="tx1"/>
              </a:solidFill>
              <a:latin typeface="汉仪雪君体简" panose="02010600000101010101" charset="-122"/>
              <a:ea typeface="汉仪雪君体简" panose="02010600000101010101" charset="-122"/>
            </a:endParaRPr>
          </a:p>
        </p:txBody>
      </p:sp>
      <p:sp>
        <p:nvSpPr>
          <p:cNvPr id="9" name="椭圆 8"/>
          <p:cNvSpPr/>
          <p:nvPr/>
        </p:nvSpPr>
        <p:spPr>
          <a:xfrm>
            <a:off x="2272139" y="1801979"/>
            <a:ext cx="960013" cy="960013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3351004" y="1794994"/>
            <a:ext cx="960013" cy="960013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 descr="湖北开大LOGO红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95" y="156210"/>
            <a:ext cx="2646680" cy="6654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" name="Round Diagonal Corner Rectangle 2"/>
          <p:cNvSpPr/>
          <p:nvPr/>
        </p:nvSpPr>
        <p:spPr>
          <a:xfrm>
            <a:off x="61745" y="5076659"/>
            <a:ext cx="4018370" cy="1004438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rIns="108000" rtlCol="0" anchor="ctr"/>
          <a:lstStyle/>
          <a:p>
            <a:pPr algn="ctr"/>
            <a:r>
              <a:rPr lang="zh-CN" altLang="en-US" sz="37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阳光争夺大战</a:t>
            </a:r>
            <a:endParaRPr lang="zh-CN" altLang="en-US" sz="3700" spc="3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Round Diagonal Corner Rectangle 3"/>
          <p:cNvSpPr/>
          <p:nvPr/>
        </p:nvSpPr>
        <p:spPr>
          <a:xfrm>
            <a:off x="1630363" y="1210628"/>
            <a:ext cx="6441440" cy="3804920"/>
          </a:xfrm>
          <a:prstGeom prst="round2DiagRect">
            <a:avLst>
              <a:gd name="adj1" fmla="val 45277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14" name="植物竞争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685.000000" end="6846.000000"/>
                </p14:media>
              </p:ext>
            </p:extLst>
          </p:nvPr>
        </p:nvPicPr>
        <p:blipFill>
          <a:blip r:embed="rId3"/>
          <a:srcRect l="8531" r="9609" b="15907"/>
          <a:stretch>
            <a:fillRect/>
          </a:stretch>
        </p:blipFill>
        <p:spPr>
          <a:xfrm>
            <a:off x="2339340" y="1496695"/>
            <a:ext cx="5023485" cy="3232785"/>
          </a:xfrm>
          <a:prstGeom prst="round2DiagRect">
            <a:avLst>
              <a:gd name="adj1" fmla="val 33489"/>
              <a:gd name="adj2" fmla="val 0"/>
            </a:avLst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" y="656590"/>
            <a:ext cx="2968625" cy="20637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0" mute="1">
                <p:cTn id="2" fill="hold" display="1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矩形: 圆角 73"/>
          <p:cNvSpPr/>
          <p:nvPr/>
        </p:nvSpPr>
        <p:spPr>
          <a:xfrm>
            <a:off x="0" y="5486400"/>
            <a:ext cx="12192000" cy="2095500"/>
          </a:xfrm>
          <a:prstGeom prst="roundRect">
            <a:avLst>
              <a:gd name="adj" fmla="val 39485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59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5" name="文本框 4"/>
          <p:cNvSpPr txBox="1"/>
          <p:nvPr/>
        </p:nvSpPr>
        <p:spPr>
          <a:xfrm>
            <a:off x="1426665" y="35183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相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1842163" y="35183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/>
              <a:t>互</a:t>
            </a:r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2257661" y="35183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/>
              <a:t>依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2673159" y="35183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/>
              <a:t>存</a:t>
            </a:r>
            <a:endParaRPr lang="zh-CN" altLang="en-US" dirty="0"/>
          </a:p>
        </p:txBody>
      </p:sp>
      <p:sp>
        <p:nvSpPr>
          <p:cNvPr id="9" name="文本框 8"/>
          <p:cNvSpPr txBox="1"/>
          <p:nvPr/>
        </p:nvSpPr>
        <p:spPr>
          <a:xfrm>
            <a:off x="4070636" y="35183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/>
              <a:t>相</a:t>
            </a:r>
            <a:endParaRPr lang="zh-CN" altLang="en-US" dirty="0"/>
          </a:p>
        </p:txBody>
      </p:sp>
      <p:sp>
        <p:nvSpPr>
          <p:cNvPr id="10" name="文本框 9"/>
          <p:cNvSpPr txBox="1"/>
          <p:nvPr/>
        </p:nvSpPr>
        <p:spPr>
          <a:xfrm>
            <a:off x="4486134" y="35183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/>
              <a:t>互</a:t>
            </a:r>
            <a:endParaRPr lang="zh-CN" altLang="en-US" dirty="0"/>
          </a:p>
        </p:txBody>
      </p:sp>
      <p:sp>
        <p:nvSpPr>
          <p:cNvPr id="11" name="文本框 10"/>
          <p:cNvSpPr txBox="1"/>
          <p:nvPr/>
        </p:nvSpPr>
        <p:spPr>
          <a:xfrm>
            <a:off x="4901632" y="35183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/>
              <a:t>制</a:t>
            </a:r>
            <a:endParaRPr lang="zh-CN" altLang="en-US" dirty="0"/>
          </a:p>
        </p:txBody>
      </p:sp>
      <p:sp>
        <p:nvSpPr>
          <p:cNvPr id="13" name="文本框 12"/>
          <p:cNvSpPr txBox="1"/>
          <p:nvPr/>
        </p:nvSpPr>
        <p:spPr>
          <a:xfrm>
            <a:off x="5317130" y="35183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/>
              <a:t>约</a:t>
            </a:r>
            <a:endParaRPr lang="zh-CN" altLang="en-US" dirty="0"/>
          </a:p>
        </p:txBody>
      </p:sp>
      <p:sp>
        <p:nvSpPr>
          <p:cNvPr id="17" name="文本框 16"/>
          <p:cNvSpPr txBox="1"/>
          <p:nvPr/>
        </p:nvSpPr>
        <p:spPr>
          <a:xfrm>
            <a:off x="1247207" y="2323431"/>
            <a:ext cx="595035" cy="743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32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种</a:t>
            </a:r>
            <a:endParaRPr lang="en-US" altLang="zh-CN" sz="32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842242" y="2323431"/>
            <a:ext cx="595035" cy="743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32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群</a:t>
            </a:r>
            <a:endParaRPr lang="en-US" altLang="zh-CN" sz="32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437277" y="2323431"/>
            <a:ext cx="595035" cy="743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3200" b="1" kern="1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间</a:t>
            </a:r>
            <a:endParaRPr lang="en-US" altLang="zh-CN" sz="32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3032312" y="2323431"/>
            <a:ext cx="595035" cy="743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3200" b="1" kern="1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的</a:t>
            </a:r>
            <a:endParaRPr lang="en-US" altLang="zh-CN" sz="32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3627347" y="2323431"/>
            <a:ext cx="595035" cy="743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3200" b="1" kern="1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</a:t>
            </a:r>
            <a:endParaRPr lang="en-US" altLang="zh-CN" sz="32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4222382" y="2323431"/>
            <a:ext cx="595035" cy="743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3200" b="1" kern="1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互</a:t>
            </a:r>
            <a:endParaRPr lang="en-US" altLang="zh-CN" sz="32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4817417" y="2323431"/>
            <a:ext cx="595035" cy="743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3200" b="1" kern="1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关</a:t>
            </a:r>
            <a:endParaRPr lang="en-US" altLang="zh-CN" sz="32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5412452" y="2323431"/>
            <a:ext cx="595035" cy="743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32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系</a:t>
            </a:r>
            <a:endParaRPr lang="en-US" altLang="zh-CN" sz="32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1190782" y="1952305"/>
            <a:ext cx="937277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主题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菱形 26"/>
          <p:cNvSpPr/>
          <p:nvPr/>
        </p:nvSpPr>
        <p:spPr>
          <a:xfrm rot="16200000">
            <a:off x="4137018" y="848729"/>
            <a:ext cx="36000" cy="4799898"/>
          </a:xfrm>
          <a:prstGeom prst="diamond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56000">
                <a:srgbClr val="FFB219"/>
              </a:gs>
              <a:gs pos="100000">
                <a:schemeClr val="bg1"/>
              </a:gs>
            </a:gsLst>
            <a:lin ang="5400000" scaled="1"/>
          </a:gradFill>
          <a:ln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56000">
                  <a:srgbClr val="FFB219"/>
                </a:gs>
                <a:gs pos="100000">
                  <a:schemeClr val="bg1"/>
                </a:gs>
              </a:gsLst>
              <a:lin ang="5400000" scaled="1"/>
              <a:tileRect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"/>
                            </p:stCondLst>
                            <p:childTnLst>
                              <p:par>
                                <p:cTn id="6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000"/>
                            </p:stCondLst>
                            <p:childTnLst>
                              <p:par>
                                <p:cTn id="7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500"/>
                            </p:stCondLst>
                            <p:childTnLst>
                              <p:par>
                                <p:cTn id="7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4500"/>
                            </p:stCondLst>
                            <p:childTnLst>
                              <p:par>
                                <p:cTn id="8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31"/>
          <a:stretch>
            <a:fillRect/>
          </a:stretch>
        </p:blipFill>
        <p:spPr>
          <a:xfrm>
            <a:off x="449306" y="652478"/>
            <a:ext cx="4076882" cy="2589539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35"/>
          <a:stretch>
            <a:fillRect/>
          </a:stretch>
        </p:blipFill>
        <p:spPr>
          <a:xfrm>
            <a:off x="452222" y="3359150"/>
            <a:ext cx="4082580" cy="2413000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5" name="Round Diagonal Corner Rectangle 2"/>
          <p:cNvSpPr/>
          <p:nvPr/>
        </p:nvSpPr>
        <p:spPr>
          <a:xfrm>
            <a:off x="4711944" y="1748702"/>
            <a:ext cx="2635006" cy="586153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rIns="108000" rtlCol="0" anchor="ctr"/>
          <a:lstStyle/>
          <a:p>
            <a:pPr algn="ctr"/>
            <a:r>
              <a:rPr lang="zh-CN" altLang="en-US" sz="28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正相互作用</a:t>
            </a:r>
            <a:endParaRPr lang="zh-CN" altLang="en-US" sz="2800" spc="3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Round Diagonal Corner Rectangle 2"/>
          <p:cNvSpPr/>
          <p:nvPr/>
        </p:nvSpPr>
        <p:spPr>
          <a:xfrm>
            <a:off x="4711944" y="4215058"/>
            <a:ext cx="2635006" cy="586153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rIns="108000" rtlCol="0" anchor="ctr"/>
          <a:lstStyle/>
          <a:p>
            <a:pPr algn="ctr"/>
            <a:r>
              <a:rPr lang="zh-CN" altLang="en-US" sz="28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负相互作用</a:t>
            </a:r>
            <a:endParaRPr lang="zh-CN" altLang="en-US" sz="2800" spc="3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4534535" y="3313430"/>
            <a:ext cx="2721610" cy="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/>
        </p:nvSpPr>
        <p:spPr>
          <a:xfrm>
            <a:off x="4526280" y="3242310"/>
            <a:ext cx="120650" cy="120650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97000">
                <a:schemeClr val="bg2">
                  <a:lumMod val="50000"/>
                </a:schemeClr>
              </a:gs>
              <a:gs pos="49000">
                <a:srgbClr val="329C7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/>
        </p:nvSpPr>
        <p:spPr>
          <a:xfrm>
            <a:off x="1274445" y="1456690"/>
            <a:ext cx="165862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正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4" name="矩形: 圆角 73"/>
          <p:cNvSpPr/>
          <p:nvPr/>
        </p:nvSpPr>
        <p:spPr>
          <a:xfrm>
            <a:off x="0" y="5486400"/>
            <a:ext cx="12192000" cy="2095500"/>
          </a:xfrm>
          <a:prstGeom prst="roundRect">
            <a:avLst>
              <a:gd name="adj" fmla="val 39485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59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cxnSp>
        <p:nvCxnSpPr>
          <p:cNvPr id="3" name="直接连接符 2"/>
          <p:cNvCxnSpPr/>
          <p:nvPr/>
        </p:nvCxnSpPr>
        <p:spPr>
          <a:xfrm>
            <a:off x="1274445" y="2770505"/>
            <a:ext cx="989520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5"/>
          <p:cNvSpPr txBox="1"/>
          <p:nvPr/>
        </p:nvSpPr>
        <p:spPr>
          <a:xfrm>
            <a:off x="1193800" y="2992120"/>
            <a:ext cx="435356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指两种生物之间有意或无意地相互帮助、相互依存以至自始至终和谐地生活在一起。</a:t>
            </a:r>
            <a:endParaRPr lang="zh-CN" altLang="en-US" kern="10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2684145" y="185674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865620" y="2955290"/>
            <a:ext cx="46355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互利共生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8296275" y="2955290"/>
            <a:ext cx="46355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偏利共生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726930" y="2955290"/>
            <a:ext cx="463550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原始合作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663055" y="1564005"/>
            <a:ext cx="8686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44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Lato" panose="020F0502020204030203" charset="0"/>
                <a:ea typeface="微软雅黑" panose="020B0503020204020204" pitchFamily="34" charset="-122"/>
                <a:cs typeface="Lato" panose="020F0502020204030203" charset="0"/>
              </a:rPr>
              <a:t>01</a:t>
            </a:r>
            <a:endParaRPr lang="en-US" altLang="zh-CN" sz="44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Lato" panose="020F0502020204030203" charset="0"/>
              <a:ea typeface="微软雅黑" panose="020B0503020204020204" pitchFamily="34" charset="-122"/>
              <a:cs typeface="Lato" panose="020F0502020204030203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093710" y="1564005"/>
            <a:ext cx="8686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44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Lato" panose="020F0502020204030203" charset="0"/>
                <a:ea typeface="微软雅黑" panose="020B0503020204020204" pitchFamily="34" charset="-122"/>
                <a:cs typeface="Lato" panose="020F0502020204030203" charset="0"/>
              </a:rPr>
              <a:t>02</a:t>
            </a:r>
            <a:endParaRPr lang="en-US" altLang="zh-CN" sz="44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Lato" panose="020F0502020204030203" charset="0"/>
              <a:ea typeface="微软雅黑" panose="020B0503020204020204" pitchFamily="34" charset="-122"/>
              <a:cs typeface="Lato" panose="020F0502020204030203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524365" y="1564005"/>
            <a:ext cx="8686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44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Lato" panose="020F0502020204030203" charset="0"/>
                <a:ea typeface="微软雅黑" panose="020B0503020204020204" pitchFamily="34" charset="-122"/>
                <a:cs typeface="Lato" panose="020F0502020204030203" charset="0"/>
              </a:rPr>
              <a:t>03</a:t>
            </a:r>
            <a:endParaRPr lang="en-US" altLang="zh-CN" sz="44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Lato" panose="020F0502020204030203" charset="0"/>
              <a:ea typeface="微软雅黑" panose="020B0503020204020204" pitchFamily="34" charset="-122"/>
              <a:cs typeface="Lato" panose="020F0502020204030203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767330" y="171704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Positive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文本框 11"/>
          <p:cNvSpPr txBox="1"/>
          <p:nvPr/>
        </p:nvSpPr>
        <p:spPr>
          <a:xfrm>
            <a:off x="4210050" y="913130"/>
            <a:ext cx="29159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互利共生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" t="18579" b="12719"/>
          <a:stretch>
            <a:fillRect/>
          </a:stretch>
        </p:blipFill>
        <p:spPr>
          <a:xfrm>
            <a:off x="3818890" y="3302635"/>
            <a:ext cx="2136775" cy="213677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5" h="3365">
                <a:moveTo>
                  <a:pt x="1683" y="0"/>
                </a:moveTo>
                <a:cubicBezTo>
                  <a:pt x="2612" y="0"/>
                  <a:pt x="3365" y="753"/>
                  <a:pt x="3365" y="1683"/>
                </a:cubicBezTo>
                <a:cubicBezTo>
                  <a:pt x="3365" y="2612"/>
                  <a:pt x="2612" y="3365"/>
                  <a:pt x="1683" y="3365"/>
                </a:cubicBezTo>
                <a:cubicBezTo>
                  <a:pt x="753" y="3365"/>
                  <a:pt x="0" y="2612"/>
                  <a:pt x="0" y="1683"/>
                </a:cubicBezTo>
                <a:cubicBezTo>
                  <a:pt x="0" y="753"/>
                  <a:pt x="753" y="0"/>
                  <a:pt x="1683" y="0"/>
                </a:cubicBezTo>
                <a:close/>
              </a:path>
            </a:pathLst>
          </a:custGeom>
          <a:effectLst>
            <a:outerShdw blurRad="1905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" name="图片 2" descr="VCG211357155300"/>
          <p:cNvPicPr>
            <a:picLocks noChangeAspect="1"/>
          </p:cNvPicPr>
          <p:nvPr/>
        </p:nvPicPr>
        <p:blipFill>
          <a:blip r:embed="rId2"/>
          <a:srcRect b="2724"/>
          <a:stretch>
            <a:fillRect/>
          </a:stretch>
        </p:blipFill>
        <p:spPr>
          <a:xfrm>
            <a:off x="723265" y="2061845"/>
            <a:ext cx="2840355" cy="4217035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8" name="肘形连接符 7"/>
          <p:cNvCxnSpPr>
            <a:endCxn id="5" idx="2"/>
          </p:cNvCxnSpPr>
          <p:nvPr/>
        </p:nvCxnSpPr>
        <p:spPr>
          <a:xfrm flipV="1">
            <a:off x="2103120" y="5439410"/>
            <a:ext cx="2784475" cy="429260"/>
          </a:xfrm>
          <a:prstGeom prst="bentConnector2">
            <a:avLst/>
          </a:prstGeom>
          <a:ln w="28575" cmpd="sng">
            <a:solidFill>
              <a:schemeClr val="accent1">
                <a:lumMod val="20000"/>
                <a:lumOff val="80000"/>
              </a:schemeClr>
            </a:solidFill>
            <a:prstDash val="soli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文本框 99"/>
          <p:cNvSpPr txBox="1"/>
          <p:nvPr/>
        </p:nvSpPr>
        <p:spPr>
          <a:xfrm>
            <a:off x="4989195" y="5408295"/>
            <a:ext cx="144907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2400" b="0">
                <a:latin typeface="微软雅黑" panose="020B0503020204020204" pitchFamily="34" charset="-122"/>
                <a:ea typeface="微软雅黑" panose="020B0503020204020204" pitchFamily="34" charset="-122"/>
              </a:rPr>
              <a:t>根瘤菌</a:t>
            </a:r>
            <a:endParaRPr lang="zh-CN" altLang="en-US" sz="24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400175" y="6252845"/>
            <a:ext cx="14871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豆科植物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88315" y="284480"/>
            <a:ext cx="165862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正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898015" y="68453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981200" y="54483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Positive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770" y="2023745"/>
            <a:ext cx="2926080" cy="4054475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 descr="附生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9480" y="4217035"/>
            <a:ext cx="2745740" cy="1861185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4036" r="8718"/>
          <a:stretch>
            <a:fillRect/>
          </a:stretch>
        </p:blipFill>
        <p:spPr>
          <a:xfrm>
            <a:off x="3459480" y="2023745"/>
            <a:ext cx="2745105" cy="2098675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2202180" y="6172835"/>
            <a:ext cx="24714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附生植物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210050" y="913130"/>
            <a:ext cx="29159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偏利共生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88315" y="284480"/>
            <a:ext cx="165862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正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898015" y="68453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981200" y="54483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Positive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13" name="直接连接符 12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3" name="图片 2" descr="VCG211312285591"/>
          <p:cNvPicPr>
            <a:picLocks noChangeAspect="1"/>
          </p:cNvPicPr>
          <p:nvPr/>
        </p:nvPicPr>
        <p:blipFill>
          <a:blip r:embed="rId1"/>
          <a:srcRect b="5315"/>
          <a:stretch>
            <a:fillRect/>
          </a:stretch>
        </p:blipFill>
        <p:spPr>
          <a:xfrm>
            <a:off x="625475" y="1876425"/>
            <a:ext cx="3338195" cy="2108200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0" name="图片 99"/>
          <p:cNvPicPr/>
          <p:nvPr/>
        </p:nvPicPr>
        <p:blipFill>
          <a:blip r:embed="rId2"/>
          <a:stretch>
            <a:fillRect/>
          </a:stretch>
        </p:blipFill>
        <p:spPr>
          <a:xfrm>
            <a:off x="625475" y="4121150"/>
            <a:ext cx="3338830" cy="2351405"/>
          </a:xfrm>
          <a:prstGeom prst="rect">
            <a:avLst/>
          </a:prstGeom>
          <a:noFill/>
          <a:ln w="9525">
            <a:noFill/>
          </a:ln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文本框 7"/>
          <p:cNvSpPr txBox="1"/>
          <p:nvPr/>
        </p:nvSpPr>
        <p:spPr>
          <a:xfrm>
            <a:off x="3964305" y="3585845"/>
            <a:ext cx="24714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黑犀牛与红嘴牛椋鸟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044950" y="6013450"/>
            <a:ext cx="23514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鳄鱼与牙签鸟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3774440" y="3984625"/>
            <a:ext cx="2520000" cy="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/>
        </p:nvSpPr>
        <p:spPr>
          <a:xfrm>
            <a:off x="6327775" y="3917950"/>
            <a:ext cx="120650" cy="120650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97000">
                <a:schemeClr val="bg2">
                  <a:lumMod val="50000"/>
                </a:schemeClr>
              </a:gs>
              <a:gs pos="49000">
                <a:srgbClr val="329C7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15" name="直接连接符 14"/>
          <p:cNvCxnSpPr/>
          <p:nvPr/>
        </p:nvCxnSpPr>
        <p:spPr>
          <a:xfrm>
            <a:off x="3823970" y="6472555"/>
            <a:ext cx="2520000" cy="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椭圆 15"/>
          <p:cNvSpPr/>
          <p:nvPr/>
        </p:nvSpPr>
        <p:spPr>
          <a:xfrm>
            <a:off x="6327775" y="6405880"/>
            <a:ext cx="120650" cy="120650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97000">
                <a:schemeClr val="bg2">
                  <a:lumMod val="50000"/>
                </a:schemeClr>
              </a:gs>
              <a:gs pos="49000">
                <a:srgbClr val="329C7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210050" y="913130"/>
            <a:ext cx="29159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原始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协作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88315" y="284480"/>
            <a:ext cx="165862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正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898015" y="68453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981200" y="54483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Positive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uk-UA"/>
          </a:p>
        </p:txBody>
      </p:sp>
      <p:sp>
        <p:nvSpPr>
          <p:cNvPr id="3" name="文本框 2"/>
          <p:cNvSpPr txBox="1"/>
          <p:nvPr/>
        </p:nvSpPr>
        <p:spPr>
          <a:xfrm>
            <a:off x="1780540" y="1933575"/>
            <a:ext cx="204914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8000">
                <a:latin typeface="汉仪雪君体简" panose="02010600000101010101" charset="-122"/>
                <a:ea typeface="汉仪雪君体简" panose="02010600000101010101" charset="-122"/>
              </a:rPr>
              <a:t>和</a:t>
            </a:r>
            <a:endParaRPr lang="zh-CN" altLang="en-US" sz="18000">
              <a:latin typeface="汉仪雪君体简" panose="02010600000101010101" charset="-122"/>
              <a:ea typeface="汉仪雪君体简" panose="02010600000101010101" charset="-122"/>
            </a:endParaRPr>
          </a:p>
        </p:txBody>
      </p:sp>
      <p:pic>
        <p:nvPicPr>
          <p:cNvPr id="4" name="图片 3" descr="8ce4fc1b1ea450f54db1dde7090b45f3"/>
          <p:cNvPicPr>
            <a:picLocks noChangeAspect="1"/>
          </p:cNvPicPr>
          <p:nvPr/>
        </p:nvPicPr>
        <p:blipFill>
          <a:blip r:embed="rId1">
            <a:grayscl/>
            <a:lum bright="-12000"/>
          </a:blip>
          <a:srcRect l="44509" t="55824" r="11565" b="22352"/>
          <a:stretch>
            <a:fillRect/>
          </a:stretch>
        </p:blipFill>
        <p:spPr>
          <a:xfrm>
            <a:off x="1192530" y="4409440"/>
            <a:ext cx="3012440" cy="149669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88315" y="284480"/>
            <a:ext cx="165862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正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898015" y="68453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981200" y="54483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Positive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/>
        </p:nvSpPr>
        <p:spPr>
          <a:xfrm>
            <a:off x="1372235" y="145669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4" name="矩形: 圆角 73"/>
          <p:cNvSpPr/>
          <p:nvPr/>
        </p:nvSpPr>
        <p:spPr>
          <a:xfrm>
            <a:off x="0" y="5486400"/>
            <a:ext cx="12192000" cy="2095500"/>
          </a:xfrm>
          <a:prstGeom prst="roundRect">
            <a:avLst>
              <a:gd name="adj" fmla="val 39485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59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cxnSp>
        <p:nvCxnSpPr>
          <p:cNvPr id="3" name="直接连接符 2"/>
          <p:cNvCxnSpPr/>
          <p:nvPr/>
        </p:nvCxnSpPr>
        <p:spPr>
          <a:xfrm>
            <a:off x="1274445" y="2770505"/>
            <a:ext cx="989520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5"/>
          <p:cNvSpPr txBox="1"/>
          <p:nvPr/>
        </p:nvSpPr>
        <p:spPr>
          <a:xfrm>
            <a:off x="1193800" y="2992120"/>
            <a:ext cx="435356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kern="100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指对相互作用的种群的生长和其他特征有害或受到抑制。</a:t>
            </a:r>
            <a:endParaRPr lang="zh-CN" altLang="en-US" kern="10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2684145" y="185674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663055" y="1564005"/>
            <a:ext cx="8686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44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Lato" panose="020F0502020204030203" charset="0"/>
                <a:ea typeface="微软雅黑" panose="020B0503020204020204" pitchFamily="34" charset="-122"/>
                <a:cs typeface="Lato" panose="020F0502020204030203" charset="0"/>
              </a:rPr>
              <a:t>01</a:t>
            </a:r>
            <a:endParaRPr lang="en-US" altLang="zh-CN" sz="44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Lato" panose="020F0502020204030203" charset="0"/>
              <a:ea typeface="微软雅黑" panose="020B0503020204020204" pitchFamily="34" charset="-122"/>
              <a:cs typeface="Lato" panose="020F0502020204030203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093710" y="1564005"/>
            <a:ext cx="8686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44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Lato" panose="020F0502020204030203" charset="0"/>
                <a:ea typeface="微软雅黑" panose="020B0503020204020204" pitchFamily="34" charset="-122"/>
                <a:cs typeface="Lato" panose="020F0502020204030203" charset="0"/>
              </a:rPr>
              <a:t>02</a:t>
            </a:r>
            <a:endParaRPr lang="en-US" altLang="zh-CN" sz="44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Lato" panose="020F0502020204030203" charset="0"/>
              <a:ea typeface="微软雅黑" panose="020B0503020204020204" pitchFamily="34" charset="-122"/>
              <a:cs typeface="Lato" panose="020F0502020204030203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524365" y="1564005"/>
            <a:ext cx="8686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44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Lato" panose="020F0502020204030203" charset="0"/>
                <a:ea typeface="微软雅黑" panose="020B0503020204020204" pitchFamily="34" charset="-122"/>
                <a:cs typeface="Lato" panose="020F0502020204030203" charset="0"/>
              </a:rPr>
              <a:t>03</a:t>
            </a:r>
            <a:endParaRPr lang="en-US" altLang="zh-CN" sz="44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Lato" panose="020F0502020204030203" charset="0"/>
              <a:ea typeface="微软雅黑" panose="020B0503020204020204" pitchFamily="34" charset="-122"/>
              <a:cs typeface="Lato" panose="020F0502020204030203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767330" y="171704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865620" y="2992120"/>
            <a:ext cx="46355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竞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8296275" y="2992120"/>
            <a:ext cx="46355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捕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食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9726930" y="2992120"/>
            <a:ext cx="46355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寄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生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" name="Round Diagonal Corner Rectangle 5"/>
          <p:cNvSpPr/>
          <p:nvPr/>
        </p:nvSpPr>
        <p:spPr>
          <a:xfrm>
            <a:off x="838200" y="473614"/>
            <a:ext cx="4876800" cy="1004438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56000" rIns="108000" rtlCol="0" anchor="ctr"/>
          <a:lstStyle/>
          <a:p>
            <a:r>
              <a:rPr lang="zh-CN" altLang="uk-UA" sz="3600" b="1" spc="300" dirty="0">
                <a:solidFill>
                  <a:schemeClr val="bg1"/>
                </a:solidFill>
                <a:latin typeface="苹方 中等" panose="020B0400000000000000" pitchFamily="34" charset="-122"/>
                <a:ea typeface="苹方 中等" panose="020B0400000000000000" pitchFamily="34" charset="-122"/>
              </a:rPr>
              <a:t>扫一扫</a:t>
            </a:r>
            <a:endParaRPr lang="zh-CN" altLang="uk-UA" sz="3600" b="1" spc="300" dirty="0">
              <a:solidFill>
                <a:schemeClr val="bg1"/>
              </a:solidFill>
              <a:latin typeface="苹方 中等" panose="020B0400000000000000" pitchFamily="34" charset="-122"/>
              <a:ea typeface="苹方 中等" panose="020B0400000000000000" pitchFamily="34" charset="-122"/>
            </a:endParaRPr>
          </a:p>
        </p:txBody>
      </p:sp>
      <p:sp>
        <p:nvSpPr>
          <p:cNvPr id="7" name="Oval 6"/>
          <p:cNvSpPr/>
          <p:nvPr/>
        </p:nvSpPr>
        <p:spPr>
          <a:xfrm>
            <a:off x="931889" y="657211"/>
            <a:ext cx="637244" cy="637244"/>
          </a:xfrm>
          <a:prstGeom prst="ellipse">
            <a:avLst/>
          </a:prstGeom>
          <a:solidFill>
            <a:schemeClr val="bg1"/>
          </a:solidFill>
          <a:ln w="63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uk-UA" sz="24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PA_淘宝店chenying0907出品 13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434590" y="2740660"/>
            <a:ext cx="4833620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Clr>
                <a:schemeClr val="accent1"/>
              </a:buClr>
              <a:buFont typeface="Arial" panose="020B0604020202020204" pitchFamily="34" charset="0"/>
              <a:buNone/>
            </a:pP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投票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：负相互作用使得受影响的种群增长率降低，是不是就意味着绝对有害？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13" name="图片 12" descr="投票二维码"/>
          <p:cNvPicPr>
            <a:picLocks noChangeAspect="1"/>
          </p:cNvPicPr>
          <p:nvPr/>
        </p:nvPicPr>
        <p:blipFill>
          <a:blip r:embed="rId2"/>
          <a:srcRect l="9038" t="10389" r="9038" b="9392"/>
          <a:stretch>
            <a:fillRect/>
          </a:stretch>
        </p:blipFill>
        <p:spPr>
          <a:xfrm>
            <a:off x="619125" y="2740660"/>
            <a:ext cx="1617345" cy="1583690"/>
          </a:xfrm>
          <a:prstGeom prst="rect">
            <a:avLst/>
          </a:prstGeom>
        </p:spPr>
      </p:pic>
      <p:pic>
        <p:nvPicPr>
          <p:cNvPr id="3" name="图片 2" descr="333437323831373b333530353339313bc9a8d2bbc9a8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1744" y="677066"/>
            <a:ext cx="597535" cy="5975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文本框 11"/>
          <p:cNvSpPr txBox="1"/>
          <p:nvPr/>
        </p:nvSpPr>
        <p:spPr>
          <a:xfrm>
            <a:off x="4284345" y="936625"/>
            <a:ext cx="22790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竞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95325" y="4754245"/>
            <a:ext cx="24714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直接干涉型竞争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721100" y="4754245"/>
            <a:ext cx="23514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资源利用型竞争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3636803" y="5153025"/>
            <a:ext cx="2520000" cy="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671035" y="5153025"/>
            <a:ext cx="2520000" cy="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图片 4" descr="&amp;pky300_sjzg_VCG41N817081070_sjzg_VCG41N817081070&amp;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72770" y="2764155"/>
            <a:ext cx="2716530" cy="1811020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/>
          <p:cNvPicPr/>
          <p:nvPr/>
        </p:nvPicPr>
        <p:blipFill>
          <a:blip r:embed="rId3"/>
          <a:stretch>
            <a:fillRect/>
          </a:stretch>
        </p:blipFill>
        <p:spPr>
          <a:xfrm>
            <a:off x="3460433" y="2764155"/>
            <a:ext cx="2872740" cy="1810385"/>
          </a:xfrm>
          <a:prstGeom prst="rect">
            <a:avLst/>
          </a:prstGeom>
          <a:noFill/>
          <a:ln w="9525">
            <a:noFill/>
          </a:ln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文本框 9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文本框 99"/>
          <p:cNvSpPr txBox="1"/>
          <p:nvPr/>
        </p:nvSpPr>
        <p:spPr>
          <a:xfrm>
            <a:off x="572770" y="5255895"/>
            <a:ext cx="271653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just"/>
            <a:r>
              <a:rPr lang="zh-CN" sz="1400" b="0"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竞争者争夺共占资源时直接相互作用进行竞争</a:t>
            </a:r>
            <a:endParaRPr lang="zh-CN" altLang="en-US" sz="1400" b="0"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496695" y="1644650"/>
            <a:ext cx="8686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4400" b="1" i="1" kern="100" dirty="0">
                <a:solidFill>
                  <a:schemeClr val="bg1">
                    <a:lumMod val="75000"/>
                  </a:schemeClr>
                </a:solidFill>
                <a:latin typeface="Lato" panose="020F0502020204030203" charset="0"/>
                <a:ea typeface="微软雅黑" panose="020B0503020204020204" pitchFamily="34" charset="-122"/>
                <a:cs typeface="Lato" panose="020F0502020204030203" charset="0"/>
              </a:rPr>
              <a:t>01</a:t>
            </a:r>
            <a:endParaRPr lang="en-US" altLang="zh-CN" sz="4400" b="1" i="1" kern="100" dirty="0">
              <a:solidFill>
                <a:schemeClr val="bg1">
                  <a:lumMod val="75000"/>
                </a:schemeClr>
              </a:solidFill>
              <a:latin typeface="Lato" panose="020F0502020204030203" charset="0"/>
              <a:ea typeface="微软雅黑" panose="020B0503020204020204" pitchFamily="34" charset="-122"/>
              <a:cs typeface="Lato" panose="020F0502020204030203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462463" y="1644650"/>
            <a:ext cx="8686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4400" b="1" i="1" kern="100" dirty="0">
                <a:solidFill>
                  <a:schemeClr val="bg1">
                    <a:lumMod val="75000"/>
                  </a:schemeClr>
                </a:solidFill>
                <a:latin typeface="Lato" panose="020F0502020204030203" charset="0"/>
                <a:ea typeface="微软雅黑" panose="020B0503020204020204" pitchFamily="34" charset="-122"/>
                <a:cs typeface="Lato" panose="020F0502020204030203" charset="0"/>
              </a:rPr>
              <a:t>02</a:t>
            </a:r>
            <a:endParaRPr lang="en-US" altLang="zh-CN" sz="4400" b="1" i="1" kern="100" dirty="0">
              <a:solidFill>
                <a:schemeClr val="bg1">
                  <a:lumMod val="75000"/>
                </a:schemeClr>
              </a:solidFill>
              <a:latin typeface="Lato" panose="020F0502020204030203" charset="0"/>
              <a:ea typeface="微软雅黑" panose="020B0503020204020204" pitchFamily="34" charset="-122"/>
              <a:cs typeface="Lato" panose="020F0502020204030203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3460750" y="5255895"/>
            <a:ext cx="287210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just"/>
            <a:r>
              <a:rPr lang="zh-CN" sz="1400" b="0">
                <a:latin typeface="微软雅黑 Light" panose="020B0502040204020203" pitchFamily="34" charset="-122"/>
                <a:ea typeface="微软雅黑 Light" panose="020B0502040204020203" pitchFamily="34" charset="-122"/>
              </a:rPr>
              <a:t>仅通过对共占资源的利用间接发生作用</a:t>
            </a:r>
            <a:endParaRPr lang="zh-CN" altLang="en-US" sz="1400" b="0"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文本框 12"/>
          <p:cNvSpPr txBox="1"/>
          <p:nvPr/>
        </p:nvSpPr>
        <p:spPr>
          <a:xfrm>
            <a:off x="1174750" y="2387400"/>
            <a:ext cx="454088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44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竞争</a:t>
            </a: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的结果是什么？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2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3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grpSp>
        <p:nvGrpSpPr>
          <p:cNvPr id="3" name="组合 2"/>
          <p:cNvGrpSpPr/>
          <p:nvPr/>
        </p:nvGrpSpPr>
        <p:grpSpPr>
          <a:xfrm>
            <a:off x="1129665" y="3460115"/>
            <a:ext cx="4290695" cy="466725"/>
            <a:chOff x="1846" y="5481"/>
            <a:chExt cx="7654" cy="735"/>
          </a:xfrm>
        </p:grpSpPr>
        <p:sp>
          <p:nvSpPr>
            <p:cNvPr id="16" name="文本框 15"/>
            <p:cNvSpPr txBox="1"/>
            <p:nvPr/>
          </p:nvSpPr>
          <p:spPr>
            <a:xfrm>
              <a:off x="1846" y="5636"/>
              <a:ext cx="6738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dist"/>
              <a:r>
                <a:rPr lang="zh-CN" altLang="en-US" dirty="0">
                  <a:solidFill>
                    <a:schemeClr val="bg1">
                      <a:lumMod val="75000"/>
                    </a:schemeClr>
                  </a:solidFill>
                </a:rPr>
                <a:t>Results of competition</a:t>
              </a:r>
              <a:endParaRPr lang="zh-CN" altLang="en-US" dirty="0">
                <a:solidFill>
                  <a:schemeClr val="bg1">
                    <a:lumMod val="75000"/>
                  </a:schemeClr>
                </a:solidFill>
              </a:endParaRPr>
            </a:p>
          </p:txBody>
        </p:sp>
        <p:cxnSp>
          <p:nvCxnSpPr>
            <p:cNvPr id="7" name="直接连接符 6"/>
            <p:cNvCxnSpPr/>
            <p:nvPr/>
          </p:nvCxnSpPr>
          <p:spPr>
            <a:xfrm flipV="1">
              <a:off x="1846" y="5481"/>
              <a:ext cx="7654" cy="2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8" name="文本框 7"/>
          <p:cNvSpPr txBox="1"/>
          <p:nvPr/>
        </p:nvSpPr>
        <p:spPr>
          <a:xfrm>
            <a:off x="4210685" y="5361305"/>
            <a:ext cx="24714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加拿大一枝黄花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36600" y="2154555"/>
            <a:ext cx="355282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结果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：竞争结果不对称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dist"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举例：外来物种入侵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5" name="直接连接符 14"/>
          <p:cNvCxnSpPr/>
          <p:nvPr/>
        </p:nvCxnSpPr>
        <p:spPr>
          <a:xfrm>
            <a:off x="4115435" y="5820410"/>
            <a:ext cx="2520000" cy="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椭圆 15"/>
          <p:cNvSpPr/>
          <p:nvPr/>
        </p:nvSpPr>
        <p:spPr>
          <a:xfrm>
            <a:off x="6635750" y="5760085"/>
            <a:ext cx="120650" cy="120650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97000">
                <a:schemeClr val="bg2">
                  <a:lumMod val="50000"/>
                </a:schemeClr>
              </a:gs>
              <a:gs pos="49000">
                <a:srgbClr val="329C7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1" name="图片 100"/>
          <p:cNvPicPr/>
          <p:nvPr/>
        </p:nvPicPr>
        <p:blipFill>
          <a:blip r:embed="rId1"/>
          <a:stretch>
            <a:fillRect/>
          </a:stretch>
        </p:blipFill>
        <p:spPr>
          <a:xfrm>
            <a:off x="782955" y="3430905"/>
            <a:ext cx="3332480" cy="2389505"/>
          </a:xfrm>
          <a:prstGeom prst="rect">
            <a:avLst/>
          </a:prstGeom>
          <a:noFill/>
          <a:ln w="9525">
            <a:noFill/>
          </a:ln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文本框 2"/>
          <p:cNvSpPr txBox="1"/>
          <p:nvPr/>
        </p:nvSpPr>
        <p:spPr>
          <a:xfrm>
            <a:off x="4284345" y="936625"/>
            <a:ext cx="22790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竞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3" name="Freeform 11"/>
          <p:cNvSpPr/>
          <p:nvPr/>
        </p:nvSpPr>
        <p:spPr>
          <a:xfrm>
            <a:off x="0" y="-33655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8" name="文本框 7"/>
          <p:cNvSpPr txBox="1"/>
          <p:nvPr/>
        </p:nvSpPr>
        <p:spPr>
          <a:xfrm>
            <a:off x="4364355" y="2121535"/>
            <a:ext cx="1808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物种大灭绝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31215" y="3331845"/>
            <a:ext cx="14554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人类活动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267585" y="2726690"/>
            <a:ext cx="21158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外来物种入侵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1" name="肘形连接符 10"/>
          <p:cNvCxnSpPr/>
          <p:nvPr/>
        </p:nvCxnSpPr>
        <p:spPr>
          <a:xfrm flipV="1">
            <a:off x="494665" y="3394075"/>
            <a:ext cx="3891915" cy="576580"/>
          </a:xfrm>
          <a:prstGeom prst="bentConnector3">
            <a:avLst>
              <a:gd name="adj1" fmla="val 50008"/>
            </a:avLst>
          </a:prstGeom>
          <a:ln w="7620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肘形连接符 12"/>
          <p:cNvCxnSpPr/>
          <p:nvPr/>
        </p:nvCxnSpPr>
        <p:spPr>
          <a:xfrm flipV="1">
            <a:off x="4363720" y="2811780"/>
            <a:ext cx="2113280" cy="582295"/>
          </a:xfrm>
          <a:prstGeom prst="bentConnector3">
            <a:avLst>
              <a:gd name="adj1" fmla="val 150"/>
            </a:avLst>
          </a:prstGeom>
          <a:ln w="57150">
            <a:solidFill>
              <a:schemeClr val="accent1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0" name="图片 99"/>
          <p:cNvPicPr/>
          <p:nvPr/>
        </p:nvPicPr>
        <p:blipFill>
          <a:blip r:embed="rId1"/>
          <a:stretch>
            <a:fillRect/>
          </a:stretch>
        </p:blipFill>
        <p:spPr>
          <a:xfrm>
            <a:off x="2460450" y="3503295"/>
            <a:ext cx="1907540" cy="1638300"/>
          </a:xfrm>
          <a:prstGeom prst="rect">
            <a:avLst/>
          </a:prstGeom>
          <a:noFill/>
          <a:ln w="9525">
            <a:noFill/>
          </a:ln>
          <a:effectLst>
            <a:outerShdw blurRad="177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7" name="图片 16"/>
          <p:cNvPicPr/>
          <p:nvPr/>
        </p:nvPicPr>
        <p:blipFill>
          <a:blip r:embed="rId2"/>
          <a:srcRect b="9732"/>
          <a:stretch>
            <a:fillRect/>
          </a:stretch>
        </p:blipFill>
        <p:spPr>
          <a:xfrm>
            <a:off x="4409900" y="2872105"/>
            <a:ext cx="1907540" cy="1704340"/>
          </a:xfrm>
          <a:prstGeom prst="rect">
            <a:avLst/>
          </a:prstGeom>
          <a:noFill/>
          <a:ln w="9525">
            <a:noFill/>
          </a:ln>
          <a:effectLst>
            <a:outerShdw blurRad="177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" name="图片 1" descr="&amp;pky320_sjzg_VCG41N627330070_sjzg_VCG41N627330070&amp;"/>
          <p:cNvPicPr>
            <a:picLocks noChangeAspect="1"/>
          </p:cNvPicPr>
          <p:nvPr/>
        </p:nvPicPr>
        <p:blipFill>
          <a:blip r:embed="rId3"/>
          <a:srcRect r="13170"/>
          <a:stretch>
            <a:fillRect/>
          </a:stretch>
        </p:blipFill>
        <p:spPr>
          <a:xfrm>
            <a:off x="510540" y="4068445"/>
            <a:ext cx="1908000" cy="1628140"/>
          </a:xfrm>
          <a:prstGeom prst="rect">
            <a:avLst/>
          </a:prstGeom>
          <a:effectLst>
            <a:outerShdw blurRad="1905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8" grpId="0"/>
      <p:bldP spid="9" grpId="1"/>
      <p:bldP spid="10" grpId="1"/>
      <p:bldP spid="8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978f8d6f47fa33eeafc51a2e5e2a12f2"/>
          <p:cNvPicPr>
            <a:picLocks noChangeAspect="1"/>
          </p:cNvPicPr>
          <p:nvPr/>
        </p:nvPicPr>
        <p:blipFill>
          <a:blip r:embed="rId1"/>
          <a:srcRect l="3889" t="5993" b="15510"/>
          <a:stretch>
            <a:fillRect/>
          </a:stretch>
        </p:blipFill>
        <p:spPr>
          <a:xfrm>
            <a:off x="127000" y="2364105"/>
            <a:ext cx="5147310" cy="3110865"/>
          </a:xfrm>
          <a:prstGeom prst="rect">
            <a:avLst/>
          </a:prstGeom>
        </p:spPr>
      </p:pic>
      <p:sp>
        <p:nvSpPr>
          <p:cNvPr id="2" name="Freeform 25"/>
          <p:cNvSpPr/>
          <p:nvPr/>
        </p:nvSpPr>
        <p:spPr>
          <a:xfrm flipV="1">
            <a:off x="-285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" name="Round Diagonal Corner Rectangle 2"/>
          <p:cNvSpPr/>
          <p:nvPr/>
        </p:nvSpPr>
        <p:spPr>
          <a:xfrm>
            <a:off x="590550" y="1094105"/>
            <a:ext cx="3966210" cy="540385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rIns="108000" rtlCol="0" anchor="ctr"/>
          <a:lstStyle/>
          <a:p>
            <a:pPr algn="ctr"/>
            <a:r>
              <a:rPr lang="zh-CN" altLang="en-US" sz="24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外来物种入侵</a:t>
            </a:r>
            <a:r>
              <a:rPr lang="en-US" altLang="zh-CN" sz="24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24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举例</a:t>
            </a:r>
            <a:endParaRPr lang="zh-CN" altLang="en-US" sz="2400" spc="3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图片 3" descr="978f8d6f47fa33eeafc51a2e5e2a12f2"/>
          <p:cNvPicPr>
            <a:picLocks noChangeAspect="1"/>
          </p:cNvPicPr>
          <p:nvPr/>
        </p:nvPicPr>
        <p:blipFill>
          <a:blip r:embed="rId1"/>
          <a:srcRect l="3889" t="5993" b="15510"/>
          <a:stretch>
            <a:fillRect/>
          </a:stretch>
        </p:blipFill>
        <p:spPr>
          <a:xfrm>
            <a:off x="0" y="2237105"/>
            <a:ext cx="5147310" cy="311086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185" y="2482850"/>
            <a:ext cx="1050925" cy="1386205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26" name="组合 25"/>
          <p:cNvGrpSpPr/>
          <p:nvPr/>
        </p:nvGrpSpPr>
        <p:grpSpPr>
          <a:xfrm>
            <a:off x="4690110" y="3024505"/>
            <a:ext cx="1243330" cy="120650"/>
            <a:chOff x="7386" y="4763"/>
            <a:chExt cx="1958" cy="190"/>
          </a:xfrm>
        </p:grpSpPr>
        <p:cxnSp>
          <p:nvCxnSpPr>
            <p:cNvPr id="6" name="直接连接符 5"/>
            <p:cNvCxnSpPr/>
            <p:nvPr/>
          </p:nvCxnSpPr>
          <p:spPr>
            <a:xfrm>
              <a:off x="7386" y="4856"/>
              <a:ext cx="1771" cy="4"/>
            </a:xfrm>
            <a:prstGeom prst="line">
              <a:avLst/>
            </a:prstGeom>
            <a:ln w="12700" cmpd="sng">
              <a:solidFill>
                <a:schemeClr val="accent1">
                  <a:shade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椭圆 6"/>
            <p:cNvSpPr/>
            <p:nvPr/>
          </p:nvSpPr>
          <p:spPr>
            <a:xfrm>
              <a:off x="9154" y="4763"/>
              <a:ext cx="190" cy="190"/>
            </a:xfrm>
            <a:prstGeom prst="ellipse">
              <a:avLst/>
            </a:prstGeom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97000">
                  <a:schemeClr val="bg2">
                    <a:lumMod val="50000"/>
                  </a:schemeClr>
                </a:gs>
                <a:gs pos="49000">
                  <a:srgbClr val="329C71"/>
                </a:gs>
              </a:gsLst>
              <a:path path="circle">
                <a:fillToRect r="100000" b="100000"/>
              </a:path>
              <a:tileRect l="-100000" t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20" name="图片 19" descr="箭头"/>
          <p:cNvPicPr>
            <a:picLocks noChangeAspect="1"/>
          </p:cNvPicPr>
          <p:nvPr/>
        </p:nvPicPr>
        <p:blipFill>
          <a:blip r:embed="rId3"/>
          <a:srcRect l="58207"/>
          <a:stretch>
            <a:fillRect/>
          </a:stretch>
        </p:blipFill>
        <p:spPr>
          <a:xfrm rot="16200000">
            <a:off x="4025900" y="3873500"/>
            <a:ext cx="715010" cy="1249045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文本框 17"/>
          <p:cNvSpPr txBox="1"/>
          <p:nvPr/>
        </p:nvSpPr>
        <p:spPr>
          <a:xfrm>
            <a:off x="4055110" y="4768215"/>
            <a:ext cx="7594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澳洲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51205" y="5689600"/>
            <a:ext cx="278511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很多种群快速下降和绝灭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4707890" y="3146425"/>
            <a:ext cx="1252855" cy="1060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</a:rPr>
              <a:t>繁殖力非常强</a:t>
            </a:r>
            <a:endParaRPr lang="zh-CN" sz="14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</a:rPr>
              <a:t>到处挖洞</a:t>
            </a:r>
            <a:endParaRPr lang="zh-CN" sz="14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</a:rPr>
              <a:t>破坏植被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4814570" y="2654935"/>
            <a:ext cx="8064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穴兔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5" name="图片 24" descr="bfbc44ef2d0561114bfb9fb273aa297d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1220000">
            <a:off x="3071495" y="4827905"/>
            <a:ext cx="1032510" cy="8331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2" grpId="1"/>
      <p:bldP spid="100" grpId="0"/>
      <p:bldP spid="100" grpId="1"/>
      <p:bldP spid="17" grpId="1"/>
      <p:bldP spid="17" grpId="2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文本框 26"/>
          <p:cNvSpPr txBox="1"/>
          <p:nvPr/>
        </p:nvSpPr>
        <p:spPr>
          <a:xfrm>
            <a:off x="1371600" y="1842770"/>
            <a:ext cx="26257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zh-CN" altLang="en-US">
                <a:gradFill>
                  <a:gsLst>
                    <a:gs pos="0">
                      <a:srgbClr val="FECF40"/>
                    </a:gs>
                    <a:gs pos="100000">
                      <a:srgbClr val="846C21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遭受灭绝威胁物种占比</a:t>
            </a:r>
            <a:endParaRPr lang="zh-CN" altLang="en-US">
              <a:gradFill>
                <a:gsLst>
                  <a:gs pos="0">
                    <a:srgbClr val="FECF40"/>
                  </a:gs>
                  <a:gs pos="100000">
                    <a:srgbClr val="846C21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文本框 27" descr="7b0a20202020227461726765744d6f64756c65223a202270726f636573734f6e6c696e65466f6e7473220a7d0a"/>
          <p:cNvSpPr txBox="1"/>
          <p:nvPr/>
        </p:nvSpPr>
        <p:spPr>
          <a:xfrm>
            <a:off x="3881121" y="1627505"/>
            <a:ext cx="13004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3200" b="1" dirty="0">
                <a:latin typeface="黑体" panose="02010609060101010101" pitchFamily="49" charset="-122"/>
                <a:ea typeface="黑体" panose="02010609060101010101" pitchFamily="49" charset="-122"/>
              </a:rPr>
              <a:t>12.5%</a:t>
            </a:r>
            <a:endParaRPr lang="en-US" altLang="zh-CN" sz="3200" b="1" dirty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29" name="直接连接符 28"/>
          <p:cNvCxnSpPr/>
          <p:nvPr/>
        </p:nvCxnSpPr>
        <p:spPr>
          <a:xfrm>
            <a:off x="1522730" y="2296160"/>
            <a:ext cx="3815715" cy="0"/>
          </a:xfrm>
          <a:prstGeom prst="line">
            <a:avLst/>
          </a:prstGeom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56000">
                  <a:srgbClr val="92D050"/>
                </a:gs>
                <a:gs pos="100000">
                  <a:schemeClr val="bg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6821805" y="2687955"/>
            <a:ext cx="3484245" cy="1308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zh-CN" altLang="en-US" sz="28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全球正面临着生物多样性丧失的严峻挑战</a:t>
            </a:r>
            <a:r>
              <a:rPr lang="en-US" altLang="zh-CN" sz="28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38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endParaRPr lang="en-US" altLang="zh-CN" sz="28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8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2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3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05" name="文本框 104"/>
          <p:cNvSpPr txBox="1"/>
          <p:nvPr/>
        </p:nvSpPr>
        <p:spPr>
          <a:xfrm>
            <a:off x="6214745" y="4211955"/>
            <a:ext cx="5216525" cy="3067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altLang="en-US" sz="1400" b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全球物种灭绝的平均速度已经比千万年前高出数十倍甚至数百倍。</a:t>
            </a:r>
            <a:endParaRPr lang="zh-CN" altLang="en-US" sz="1400" b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" name="图片 1" descr="&amp;pky120_sjzg_VCG41181279285_sjzg_VCG41181279285&amp;"/>
          <p:cNvPicPr>
            <a:picLocks noChangeAspect="1"/>
          </p:cNvPicPr>
          <p:nvPr/>
        </p:nvPicPr>
        <p:blipFill>
          <a:blip r:embed="rId1">
            <a:lum bright="70000" contrast="-70000"/>
          </a:blip>
          <a:stretch>
            <a:fillRect/>
          </a:stretch>
        </p:blipFill>
        <p:spPr>
          <a:xfrm>
            <a:off x="1522730" y="2687955"/>
            <a:ext cx="900000" cy="900000"/>
          </a:xfrm>
          <a:prstGeom prst="rect">
            <a:avLst/>
          </a:prstGeom>
        </p:spPr>
      </p:pic>
      <p:pic>
        <p:nvPicPr>
          <p:cNvPr id="3" name="图片 2" descr="&amp;pky120_sjzg_VCG41181279285_sjzg_VCG41181279285&amp;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4320" y="2687955"/>
            <a:ext cx="899795" cy="900000"/>
          </a:xfrm>
          <a:prstGeom prst="rect">
            <a:avLst/>
          </a:prstGeom>
        </p:spPr>
      </p:pic>
      <p:pic>
        <p:nvPicPr>
          <p:cNvPr id="4" name="图片 3" descr="&amp;pky120_sjzg_VCG41181279285_sjzg_VCG41181279285&amp;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76730" y="2687955"/>
            <a:ext cx="899795" cy="900000"/>
          </a:xfrm>
          <a:prstGeom prst="rect">
            <a:avLst/>
          </a:prstGeom>
        </p:spPr>
      </p:pic>
      <p:pic>
        <p:nvPicPr>
          <p:cNvPr id="5" name="图片 4" descr="&amp;pky120_sjzg_VCG41181279285_sjzg_VCG41181279285&amp;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30525" y="2687955"/>
            <a:ext cx="899795" cy="900000"/>
          </a:xfrm>
          <a:prstGeom prst="rect">
            <a:avLst/>
          </a:prstGeom>
        </p:spPr>
      </p:pic>
      <p:pic>
        <p:nvPicPr>
          <p:cNvPr id="6" name="图片 5" descr="&amp;pky120_sjzg_VCG41181279285_sjzg_VCG41181279285&amp;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2730" y="3922395"/>
            <a:ext cx="900000" cy="900000"/>
          </a:xfrm>
          <a:prstGeom prst="rect">
            <a:avLst/>
          </a:prstGeom>
        </p:spPr>
      </p:pic>
      <p:pic>
        <p:nvPicPr>
          <p:cNvPr id="7" name="图片 6" descr="&amp;pky120_sjzg_VCG41181279285_sjzg_VCG41181279285&amp;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76628" y="3922395"/>
            <a:ext cx="900000" cy="900000"/>
          </a:xfrm>
          <a:prstGeom prst="rect">
            <a:avLst/>
          </a:prstGeom>
        </p:spPr>
      </p:pic>
      <p:pic>
        <p:nvPicPr>
          <p:cNvPr id="9" name="图片 8" descr="&amp;pky120_sjzg_VCG41181279285_sjzg_VCG41181279285&amp;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30423" y="3922395"/>
            <a:ext cx="900000" cy="900000"/>
          </a:xfrm>
          <a:prstGeom prst="rect">
            <a:avLst/>
          </a:prstGeom>
        </p:spPr>
      </p:pic>
      <p:pic>
        <p:nvPicPr>
          <p:cNvPr id="10" name="图片 9" descr="&amp;pky120_sjzg_VCG41181279285_sjzg_VCG41181279285&amp;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4218" y="3922395"/>
            <a:ext cx="900000" cy="900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671320" y="2455545"/>
            <a:ext cx="378079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charset="0"/>
              <a:buChar char="l"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不网购新奇物种；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671320" y="3017520"/>
            <a:ext cx="43872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charset="0"/>
              <a:buChar char="l"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不随意放生巴西龟、观赏鱼等；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21" name="图片 20" descr="&amp;pky300_sjzg_VCG41N667782268_sjzg_VCG41N667782268&amp;"/>
          <p:cNvPicPr>
            <a:picLocks noChangeAspect="1"/>
          </p:cNvPicPr>
          <p:nvPr/>
        </p:nvPicPr>
        <p:blipFill>
          <a:blip r:embed="rId1"/>
          <a:srcRect r="13398" b="-405"/>
          <a:stretch>
            <a:fillRect/>
          </a:stretch>
        </p:blipFill>
        <p:spPr>
          <a:xfrm>
            <a:off x="6058535" y="1545590"/>
            <a:ext cx="1424305" cy="1101090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 descr="&amp;pky380_sjzg_VCG41N639211130_sjzg_VCG41N639211130&amp;"/>
          <p:cNvPicPr>
            <a:picLocks noChangeAspect="1"/>
          </p:cNvPicPr>
          <p:nvPr/>
        </p:nvPicPr>
        <p:blipFill>
          <a:blip r:embed="rId2"/>
          <a:srcRect l="8900" r="10746"/>
          <a:stretch>
            <a:fillRect/>
          </a:stretch>
        </p:blipFill>
        <p:spPr>
          <a:xfrm>
            <a:off x="7904480" y="1094105"/>
            <a:ext cx="1381760" cy="1144270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" name="图片 22" descr="&amp;pky380_sjzg_VCG41N516446406_sjzg_VCG41N516446406&amp;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3830" y="3083560"/>
            <a:ext cx="1390650" cy="1390650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" name="图片 23" descr="&amp;pky320_sjzg_VCG41N656698972_sjzg_VCG41N656698972&amp;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1505" y="4266565"/>
            <a:ext cx="1642745" cy="1095375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图片 24" descr="&amp;pky320_sjzg_VCG41N509051742_sjzg_VCG41N509051742&amp;"/>
          <p:cNvPicPr>
            <a:picLocks noChangeAspect="1"/>
          </p:cNvPicPr>
          <p:nvPr/>
        </p:nvPicPr>
        <p:blipFill>
          <a:blip r:embed="rId5"/>
          <a:srcRect l="32948" t="8473" r="1615" b="7586"/>
          <a:stretch>
            <a:fillRect/>
          </a:stretch>
        </p:blipFill>
        <p:spPr>
          <a:xfrm>
            <a:off x="8231505" y="2587625"/>
            <a:ext cx="1470660" cy="1257935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8" name="图片 27" descr="&amp;pky320_sjzg_VCG41N504784032_sjzg_VCG41N504784032&amp;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17760" y="3220720"/>
            <a:ext cx="1476000" cy="983576"/>
          </a:xfrm>
          <a:prstGeom prst="rect">
            <a:avLst/>
          </a:pr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2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uk-UA"/>
          </a:p>
        </p:txBody>
      </p:sp>
      <p:sp>
        <p:nvSpPr>
          <p:cNvPr id="3" name="Round Diagonal Corner Rectangle 2"/>
          <p:cNvSpPr/>
          <p:nvPr/>
        </p:nvSpPr>
        <p:spPr>
          <a:xfrm>
            <a:off x="590550" y="1094105"/>
            <a:ext cx="3966210" cy="540385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rIns="108000" rtlCol="0" anchor="ctr"/>
          <a:p>
            <a:pPr algn="ctr"/>
            <a:r>
              <a:rPr lang="zh-CN" altLang="en-US" sz="24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你可以这样</a:t>
            </a:r>
            <a:r>
              <a:rPr lang="zh-CN" altLang="en-US" sz="24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做：</a:t>
            </a:r>
            <a:endParaRPr lang="zh-CN" altLang="en-US" sz="2400" spc="3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71320" y="3579495"/>
            <a:ext cx="43872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buFont typeface="Wingdings" panose="05000000000000000000" charset="0"/>
              <a:buChar char="l"/>
            </a:pP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……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4" name="图片 3" descr="&amp;pky380_sjzg_VCG41N877107772_sjzg_VCG41N877107772&amp;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52990" y="1604645"/>
            <a:ext cx="1474475" cy="982800"/>
          </a:xfrm>
          <a:prstGeom prst="rect">
            <a:avLst/>
          </a:prstGeom>
          <a:effectLst>
            <a:outerShdw blurRad="1905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" name="文本框 2"/>
          <p:cNvSpPr txBox="1"/>
          <p:nvPr/>
        </p:nvSpPr>
        <p:spPr>
          <a:xfrm>
            <a:off x="4284345" y="936625"/>
            <a:ext cx="22790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竞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8"/>
          <p:cNvSpPr txBox="1"/>
          <p:nvPr/>
        </p:nvSpPr>
        <p:spPr>
          <a:xfrm>
            <a:off x="736600" y="2478405"/>
            <a:ext cx="355282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结果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：生态位分离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dist"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举例：高斯草履虫实验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" name="Round Diagonal Corner Rectangle 5"/>
          <p:cNvSpPr/>
          <p:nvPr/>
        </p:nvSpPr>
        <p:spPr>
          <a:xfrm>
            <a:off x="817880" y="421005"/>
            <a:ext cx="4876800" cy="801370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56000" rIns="108000" rtlCol="0" anchor="ctr"/>
          <a:lstStyle/>
          <a:p>
            <a:r>
              <a:rPr lang="zh-CN" altLang="uk-UA" sz="3600" b="1" spc="300" dirty="0">
                <a:solidFill>
                  <a:schemeClr val="bg1"/>
                </a:solidFill>
                <a:latin typeface="苹方 中等" panose="020B0400000000000000" pitchFamily="34" charset="-122"/>
                <a:ea typeface="苹方 中等" panose="020B0400000000000000" pitchFamily="34" charset="-122"/>
              </a:rPr>
              <a:t>高斯实验</a:t>
            </a:r>
            <a:endParaRPr lang="zh-CN" altLang="uk-UA" sz="3600" b="1" spc="300" dirty="0">
              <a:solidFill>
                <a:schemeClr val="bg1"/>
              </a:solidFill>
              <a:latin typeface="苹方 中等" panose="020B0400000000000000" pitchFamily="34" charset="-122"/>
              <a:ea typeface="苹方 中等" panose="020B0400000000000000" pitchFamily="34" charset="-122"/>
            </a:endParaRPr>
          </a:p>
        </p:txBody>
      </p:sp>
      <p:sp>
        <p:nvSpPr>
          <p:cNvPr id="7" name="Oval 6"/>
          <p:cNvSpPr/>
          <p:nvPr/>
        </p:nvSpPr>
        <p:spPr>
          <a:xfrm>
            <a:off x="945224" y="503068"/>
            <a:ext cx="637244" cy="637244"/>
          </a:xfrm>
          <a:prstGeom prst="ellipse">
            <a:avLst/>
          </a:prstGeom>
          <a:solidFill>
            <a:schemeClr val="bg1"/>
          </a:solidFill>
          <a:ln w="63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uk-UA" sz="2400" b="1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4" name="图片 3"/>
          <p:cNvPicPr/>
          <p:nvPr/>
        </p:nvPicPr>
        <p:blipFill>
          <a:blip r:embed="rId1"/>
          <a:srcRect l="16803" r="6180" b="52048"/>
          <a:stretch>
            <a:fillRect/>
          </a:stretch>
        </p:blipFill>
        <p:spPr>
          <a:xfrm>
            <a:off x="2586355" y="1222375"/>
            <a:ext cx="6905625" cy="22377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/>
          <p:nvPr/>
        </p:nvPicPr>
        <p:blipFill>
          <a:blip r:embed="rId1"/>
          <a:srcRect l="35531" t="46283" r="6057"/>
          <a:stretch>
            <a:fillRect/>
          </a:stretch>
        </p:blipFill>
        <p:spPr>
          <a:xfrm>
            <a:off x="3618865" y="3882390"/>
            <a:ext cx="4399280" cy="1879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7879715" y="3383915"/>
            <a:ext cx="12192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绿草履虫</a:t>
            </a:r>
            <a:endParaRPr lang="zh-CN" altLang="en-US"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95645" y="3383915"/>
            <a:ext cx="123888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>
                <a:latin typeface="微软雅黑 Light" panose="020B0502040204020203" pitchFamily="34" charset="-122"/>
                <a:ea typeface="微软雅黑 Light" panose="020B0502040204020203" pitchFamily="34" charset="-122"/>
              </a:rPr>
              <a:t>大草履虫</a:t>
            </a:r>
            <a:endParaRPr lang="zh-CN" altLang="en-US"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375660" y="3383915"/>
            <a:ext cx="158813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>
                <a:latin typeface="微软雅黑 Light" panose="020B0502040204020203" pitchFamily="34" charset="-122"/>
                <a:ea typeface="微软雅黑 Light" panose="020B0502040204020203" pitchFamily="34" charset="-122"/>
              </a:rPr>
              <a:t>双小核草履虫</a:t>
            </a:r>
            <a:endParaRPr lang="zh-CN" altLang="en-US"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035685" y="5302885"/>
            <a:ext cx="275209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>
                <a:latin typeface="微软雅黑 Light" panose="020B0502040204020203" pitchFamily="34" charset="-122"/>
                <a:ea typeface="微软雅黑 Light" panose="020B0502040204020203" pitchFamily="34" charset="-122"/>
                <a:cs typeface="微软雅黑 Light" panose="020B0502040204020203" pitchFamily="34" charset="-122"/>
              </a:rPr>
              <a:t>双小核草履虫和大草履虫</a:t>
            </a:r>
            <a:endParaRPr lang="zh-CN" altLang="en-US">
              <a:latin typeface="微软雅黑 Light" panose="020B0502040204020203" pitchFamily="34" charset="-122"/>
              <a:ea typeface="微软雅黑 Light" panose="020B0502040204020203" pitchFamily="34" charset="-122"/>
              <a:cs typeface="微软雅黑 Light" panose="020B0502040204020203" pitchFamily="34" charset="-122"/>
            </a:endParaRPr>
          </a:p>
          <a:p>
            <a:r>
              <a:rPr lang="en-US" altLang="zh-CN">
                <a:latin typeface="微软雅黑 Light" panose="020B0502040204020203" pitchFamily="34" charset="-122"/>
                <a:ea typeface="微软雅黑 Light" panose="020B0502040204020203" pitchFamily="34" charset="-122"/>
                <a:cs typeface="微软雅黑 Light" panose="020B0502040204020203" pitchFamily="34" charset="-122"/>
              </a:rPr>
              <a:t>——</a:t>
            </a:r>
            <a:r>
              <a:rPr lang="zh-CN" altLang="en-US">
                <a:latin typeface="微软雅黑 Light" panose="020B0502040204020203" pitchFamily="34" charset="-122"/>
                <a:ea typeface="微软雅黑 Light" panose="020B0502040204020203" pitchFamily="34" charset="-122"/>
                <a:cs typeface="微软雅黑 Light" panose="020B0502040204020203" pitchFamily="34" charset="-122"/>
              </a:rPr>
              <a:t>大草履虫死亡</a:t>
            </a:r>
            <a:endParaRPr lang="en-US" altLang="zh-CN">
              <a:latin typeface="微软雅黑 Light" panose="020B0502040204020203" pitchFamily="34" charset="-122"/>
              <a:ea typeface="微软雅黑 Light" panose="020B0502040204020203" pitchFamily="34" charset="-122"/>
              <a:cs typeface="微软雅黑 Light" panose="020B0502040204020203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898130" y="5282565"/>
            <a:ext cx="232664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>
                <a:latin typeface="微软雅黑 Light" panose="020B0502040204020203" pitchFamily="34" charset="-122"/>
                <a:ea typeface="微软雅黑 Light" panose="020B0502040204020203" pitchFamily="34" charset="-122"/>
                <a:cs typeface="微软雅黑 Light" panose="020B0502040204020203" pitchFamily="34" charset="-122"/>
              </a:rPr>
              <a:t>大草履虫和绿草履虫</a:t>
            </a:r>
            <a:endParaRPr lang="zh-CN" altLang="en-US">
              <a:latin typeface="微软雅黑 Light" panose="020B0502040204020203" pitchFamily="34" charset="-122"/>
              <a:ea typeface="微软雅黑 Light" panose="020B0502040204020203" pitchFamily="34" charset="-122"/>
              <a:cs typeface="微软雅黑 Light" panose="020B0502040204020203" pitchFamily="34" charset="-122"/>
            </a:endParaRPr>
          </a:p>
          <a:p>
            <a:r>
              <a:rPr lang="en-US" altLang="zh-CN">
                <a:latin typeface="微软雅黑 Light" panose="020B0502040204020203" pitchFamily="34" charset="-122"/>
                <a:ea typeface="微软雅黑 Light" panose="020B0502040204020203" pitchFamily="34" charset="-122"/>
                <a:cs typeface="微软雅黑 Light" panose="020B0502040204020203" pitchFamily="34" charset="-122"/>
              </a:rPr>
              <a:t>——</a:t>
            </a:r>
            <a:r>
              <a:rPr lang="zh-CN" altLang="en-US">
                <a:latin typeface="微软雅黑 Light" panose="020B0502040204020203" pitchFamily="34" charset="-122"/>
                <a:ea typeface="微软雅黑 Light" panose="020B0502040204020203" pitchFamily="34" charset="-122"/>
                <a:cs typeface="微软雅黑 Light" panose="020B0502040204020203" pitchFamily="34" charset="-122"/>
              </a:rPr>
              <a:t>共存</a:t>
            </a:r>
            <a:endParaRPr lang="zh-CN" altLang="en-US">
              <a:latin typeface="微软雅黑 Light" panose="020B0502040204020203" pitchFamily="34" charset="-122"/>
              <a:ea typeface="微软雅黑 Light" panose="020B0502040204020203" pitchFamily="34" charset="-122"/>
              <a:cs typeface="微软雅黑 Light" panose="020B0502040204020203" pitchFamily="34" charset="-122"/>
            </a:endParaRPr>
          </a:p>
        </p:txBody>
      </p:sp>
      <p:pic>
        <p:nvPicPr>
          <p:cNvPr id="15" name="图片 14" descr="32313539363630373b32313539363436303bcab5d1e9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6450" y="364490"/>
            <a:ext cx="914400" cy="914400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1517650" y="1428115"/>
            <a:ext cx="11664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/>
              <a:t>单独培养</a:t>
            </a:r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2586355" y="4011930"/>
            <a:ext cx="11664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/>
              <a:t>混合培养</a:t>
            </a:r>
            <a:endParaRPr lang="zh-CN" altLang="en-US"/>
          </a:p>
        </p:txBody>
      </p:sp>
      <p:grpSp>
        <p:nvGrpSpPr>
          <p:cNvPr id="26" name="组合 25"/>
          <p:cNvGrpSpPr/>
          <p:nvPr/>
        </p:nvGrpSpPr>
        <p:grpSpPr>
          <a:xfrm flipH="1">
            <a:off x="1419860" y="1734820"/>
            <a:ext cx="1243330" cy="120650"/>
            <a:chOff x="7386" y="4763"/>
            <a:chExt cx="1958" cy="190"/>
          </a:xfrm>
        </p:grpSpPr>
        <p:cxnSp>
          <p:nvCxnSpPr>
            <p:cNvPr id="20" name="直接连接符 19"/>
            <p:cNvCxnSpPr/>
            <p:nvPr/>
          </p:nvCxnSpPr>
          <p:spPr>
            <a:xfrm>
              <a:off x="7386" y="4856"/>
              <a:ext cx="1771" cy="4"/>
            </a:xfrm>
            <a:prstGeom prst="line">
              <a:avLst/>
            </a:prstGeom>
            <a:ln w="12700" cmpd="sng">
              <a:solidFill>
                <a:schemeClr val="accent1">
                  <a:shade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/>
          </p:nvSpPr>
          <p:spPr>
            <a:xfrm>
              <a:off x="9154" y="4763"/>
              <a:ext cx="190" cy="190"/>
            </a:xfrm>
            <a:prstGeom prst="ellipse">
              <a:avLst/>
            </a:prstGeom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97000">
                  <a:schemeClr val="bg2">
                    <a:lumMod val="50000"/>
                  </a:schemeClr>
                </a:gs>
                <a:gs pos="49000">
                  <a:srgbClr val="329C71"/>
                </a:gs>
              </a:gsLst>
              <a:path path="circle">
                <a:fillToRect r="100000" b="100000"/>
              </a:path>
              <a:tileRect l="-100000" t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2" name="组合 21"/>
          <p:cNvGrpSpPr/>
          <p:nvPr/>
        </p:nvGrpSpPr>
        <p:grpSpPr>
          <a:xfrm flipH="1">
            <a:off x="2487295" y="4321175"/>
            <a:ext cx="1243330" cy="120650"/>
            <a:chOff x="7386" y="4763"/>
            <a:chExt cx="1958" cy="190"/>
          </a:xfrm>
        </p:grpSpPr>
        <p:cxnSp>
          <p:nvCxnSpPr>
            <p:cNvPr id="24" name="直接连接符 23"/>
            <p:cNvCxnSpPr/>
            <p:nvPr/>
          </p:nvCxnSpPr>
          <p:spPr>
            <a:xfrm>
              <a:off x="7386" y="4856"/>
              <a:ext cx="1771" cy="4"/>
            </a:xfrm>
            <a:prstGeom prst="line">
              <a:avLst/>
            </a:prstGeom>
            <a:ln w="12700" cmpd="sng">
              <a:solidFill>
                <a:schemeClr val="accent1">
                  <a:shade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椭圆 24"/>
            <p:cNvSpPr/>
            <p:nvPr/>
          </p:nvSpPr>
          <p:spPr>
            <a:xfrm>
              <a:off x="9154" y="4763"/>
              <a:ext cx="190" cy="190"/>
            </a:xfrm>
            <a:prstGeom prst="ellipse">
              <a:avLst/>
            </a:prstGeom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97000">
                  <a:schemeClr val="bg2">
                    <a:lumMod val="50000"/>
                  </a:schemeClr>
                </a:gs>
                <a:gs pos="49000">
                  <a:srgbClr val="329C71"/>
                </a:gs>
              </a:gsLst>
              <a:path path="circle">
                <a:fillToRect r="100000" b="100000"/>
              </a:path>
              <a:tileRect l="-100000" t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矩形 23"/>
          <p:cNvSpPr/>
          <p:nvPr/>
        </p:nvSpPr>
        <p:spPr>
          <a:xfrm>
            <a:off x="1060450" y="2219325"/>
            <a:ext cx="3508375" cy="263842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1059815" y="4789805"/>
            <a:ext cx="3508375" cy="67945"/>
          </a:xfrm>
          <a:prstGeom prst="rect">
            <a:avLst/>
          </a:prstGeom>
          <a:gradFill>
            <a:gsLst>
              <a:gs pos="48000">
                <a:srgbClr val="97C7E1"/>
              </a:gs>
              <a:gs pos="1000">
                <a:schemeClr val="bg1"/>
              </a:gs>
              <a:gs pos="100000">
                <a:srgbClr val="0877BE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高斯假说：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9" name="PA_淘宝店chenying0907出品 13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221105" y="2598420"/>
            <a:ext cx="3186430" cy="1938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sym typeface="Calibri" panose="020F050202020403020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buClr>
                <a:schemeClr val="accent1"/>
              </a:buClr>
              <a:buFont typeface="Arial" panose="020B0604020202020204" pitchFamily="34" charset="0"/>
              <a:buNone/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在一个稳定的环境内，两个以上受资源限制，具相同资源利用方式的物种，不能长期共存。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081905" y="2274570"/>
            <a:ext cx="6024880" cy="258699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5104765" y="2598420"/>
            <a:ext cx="597916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just" eaLnBrk="1" hangingPunct="1">
              <a:lnSpc>
                <a:spcPct val="150000"/>
              </a:lnSpc>
              <a:spcBef>
                <a:spcPct val="0"/>
              </a:spcBef>
              <a:buClr>
                <a:schemeClr val="accent1"/>
              </a:buClr>
              <a:buFont typeface="Arial" panose="020B0604020202020204" pitchFamily="34" charset="0"/>
              <a:buNone/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生态位相同的两个物种不可能在同一地区内共存，如果生活在同一地区内，由于剧烈竞争，它们之间比如出现栖息地、食性、活动时间或其它特征上的生态位分化。</a:t>
            </a: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5062220" y="4789805"/>
            <a:ext cx="6051550" cy="76200"/>
          </a:xfrm>
          <a:prstGeom prst="rect">
            <a:avLst/>
          </a:prstGeom>
          <a:gradFill>
            <a:gsLst>
              <a:gs pos="48000">
                <a:srgbClr val="97C7E1"/>
              </a:gs>
              <a:gs pos="1000">
                <a:schemeClr val="bg1"/>
              </a:gs>
              <a:gs pos="100000">
                <a:srgbClr val="0877BE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Round Diagonal Corner Rectangle 2"/>
          <p:cNvSpPr/>
          <p:nvPr/>
        </p:nvSpPr>
        <p:spPr>
          <a:xfrm>
            <a:off x="1496817" y="1857714"/>
            <a:ext cx="2635006" cy="586153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rIns="108000" rtlCol="0" anchor="ctr"/>
          <a:p>
            <a:pPr algn="ctr"/>
            <a:r>
              <a:rPr lang="zh-CN" altLang="en-US" sz="24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高斯假说</a:t>
            </a:r>
            <a:endParaRPr lang="zh-CN" altLang="en-US" sz="2400" spc="3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Round Diagonal Corner Rectangle 2"/>
          <p:cNvSpPr/>
          <p:nvPr/>
        </p:nvSpPr>
        <p:spPr>
          <a:xfrm>
            <a:off x="6799067" y="1857714"/>
            <a:ext cx="2635006" cy="586153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rIns="108000" rtlCol="0" anchor="ctr"/>
          <a:p>
            <a:pPr algn="ctr"/>
            <a:r>
              <a:rPr lang="zh-CN" altLang="en-US" sz="2400" spc="3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竞争排斥原理</a:t>
            </a:r>
            <a:endParaRPr lang="zh-CN" altLang="en-US" sz="2400" spc="3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" name="文本框 2"/>
          <p:cNvSpPr txBox="1"/>
          <p:nvPr/>
        </p:nvSpPr>
        <p:spPr>
          <a:xfrm>
            <a:off x="1542415" y="3155950"/>
            <a:ext cx="457390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生态位分离是竞争失败一方无奈的选择。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542415" y="4631690"/>
            <a:ext cx="51612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生态位分离是对双方都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有利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的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共同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选择。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18" name="图片 17" descr="&amp;pky380_sjzg_VCG211331783660_sjzg_VCG211331783660&amp;"/>
          <p:cNvPicPr>
            <a:picLocks noChangeAspect="1"/>
          </p:cNvPicPr>
          <p:nvPr/>
        </p:nvPicPr>
        <p:blipFill>
          <a:blip r:embed="rId1"/>
          <a:srcRect l="17189" r="16271"/>
          <a:stretch>
            <a:fillRect/>
          </a:stretch>
        </p:blipFill>
        <p:spPr>
          <a:xfrm>
            <a:off x="378460" y="2618740"/>
            <a:ext cx="1170305" cy="1243965"/>
          </a:xfrm>
          <a:prstGeom prst="rect">
            <a:avLst/>
          </a:prstGeom>
        </p:spPr>
      </p:pic>
      <p:pic>
        <p:nvPicPr>
          <p:cNvPr id="21" name="图片 20" descr="&amp;pky380_sjzg_VCG41N934799618_sjzg_VCG41N934799618&amp;"/>
          <p:cNvPicPr>
            <a:picLocks noChangeAspect="1"/>
          </p:cNvPicPr>
          <p:nvPr/>
        </p:nvPicPr>
        <p:blipFill>
          <a:blip r:embed="rId2"/>
          <a:srcRect l="69487" b="50089"/>
          <a:stretch>
            <a:fillRect/>
          </a:stretch>
        </p:blipFill>
        <p:spPr>
          <a:xfrm>
            <a:off x="285750" y="3862705"/>
            <a:ext cx="1310005" cy="14478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284345" y="936625"/>
            <a:ext cx="22790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竞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9" grpId="0"/>
      <p:bldP spid="9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-285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" name="Round Diagonal Corner Rectangle 2"/>
          <p:cNvSpPr/>
          <p:nvPr/>
        </p:nvSpPr>
        <p:spPr>
          <a:xfrm>
            <a:off x="736844" y="1064599"/>
            <a:ext cx="2635006" cy="586153"/>
          </a:xfrm>
          <a:prstGeom prst="round2DiagRect">
            <a:avLst>
              <a:gd name="adj1" fmla="val 50000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rIns="108000" rtlCol="0" anchor="ctr"/>
          <a:lstStyle/>
          <a:p>
            <a:pPr algn="ctr"/>
            <a:r>
              <a:rPr lang="zh-CN" altLang="en-US" sz="2800" b="1" spc="300" dirty="0">
                <a:latin typeface="思源宋体 CN" panose="02020400000000000000" charset="-122"/>
                <a:ea typeface="思源宋体 CN" panose="02020400000000000000" charset="-122"/>
              </a:rPr>
              <a:t>负相互作用</a:t>
            </a:r>
            <a:endParaRPr lang="uk-UA" sz="2800" b="1" spc="300" dirty="0">
              <a:latin typeface="思源宋体 CN" panose="02020400000000000000" charset="-122"/>
              <a:ea typeface="思源宋体 CN" panose="02020400000000000000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568700" y="1064895"/>
            <a:ext cx="23177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竞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争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特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点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3" name="直接连接符 22"/>
          <p:cNvCxnSpPr/>
          <p:nvPr/>
        </p:nvCxnSpPr>
        <p:spPr>
          <a:xfrm>
            <a:off x="3074035" y="1633220"/>
            <a:ext cx="2652395" cy="63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9" descr="&amp;pky360_sjzg_VCG41N471870909_sjzg_VCG41N471870909&amp;"/>
          <p:cNvPicPr>
            <a:picLocks noChangeAspect="1"/>
          </p:cNvPicPr>
          <p:nvPr/>
        </p:nvPicPr>
        <p:blipFill>
          <a:blip r:embed="rId1"/>
          <a:srcRect l="49031" r="7041" b="22289"/>
          <a:stretch>
            <a:fillRect/>
          </a:stretch>
        </p:blipFill>
        <p:spPr>
          <a:xfrm>
            <a:off x="537210" y="3251200"/>
            <a:ext cx="1008000" cy="100800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41" h="1541">
                <a:moveTo>
                  <a:pt x="771" y="0"/>
                </a:moveTo>
                <a:cubicBezTo>
                  <a:pt x="1196" y="0"/>
                  <a:pt x="1541" y="345"/>
                  <a:pt x="1541" y="771"/>
                </a:cubicBezTo>
                <a:cubicBezTo>
                  <a:pt x="1541" y="1196"/>
                  <a:pt x="1196" y="1541"/>
                  <a:pt x="771" y="1541"/>
                </a:cubicBezTo>
                <a:cubicBezTo>
                  <a:pt x="345" y="1541"/>
                  <a:pt x="0" y="1196"/>
                  <a:pt x="0" y="771"/>
                </a:cubicBezTo>
                <a:cubicBezTo>
                  <a:pt x="0" y="345"/>
                  <a:pt x="345" y="0"/>
                  <a:pt x="771" y="0"/>
                </a:cubicBezTo>
                <a:close/>
              </a:path>
            </a:pathLst>
          </a:cu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1" name="图片 20" descr="&amp;pky340_sjzg_VCG41N508494838_sjzg_VCG41N508494838&amp;"/>
          <p:cNvPicPr>
            <a:picLocks noChangeAspect="1"/>
          </p:cNvPicPr>
          <p:nvPr/>
        </p:nvPicPr>
        <p:blipFill>
          <a:blip r:embed="rId2"/>
          <a:srcRect l="35836" t="20950" r="25465" b="20987"/>
          <a:stretch>
            <a:fillRect/>
          </a:stretch>
        </p:blipFill>
        <p:spPr>
          <a:xfrm>
            <a:off x="4400550" y="3866515"/>
            <a:ext cx="1008000" cy="100800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41" h="1541">
                <a:moveTo>
                  <a:pt x="771" y="0"/>
                </a:moveTo>
                <a:cubicBezTo>
                  <a:pt x="1196" y="0"/>
                  <a:pt x="1541" y="345"/>
                  <a:pt x="1541" y="771"/>
                </a:cubicBezTo>
                <a:cubicBezTo>
                  <a:pt x="1541" y="1196"/>
                  <a:pt x="1196" y="1541"/>
                  <a:pt x="771" y="1541"/>
                </a:cubicBezTo>
                <a:cubicBezTo>
                  <a:pt x="345" y="1541"/>
                  <a:pt x="0" y="1196"/>
                  <a:pt x="0" y="771"/>
                </a:cubicBezTo>
                <a:cubicBezTo>
                  <a:pt x="0" y="345"/>
                  <a:pt x="345" y="0"/>
                  <a:pt x="771" y="0"/>
                </a:cubicBezTo>
                <a:close/>
              </a:path>
            </a:pathLst>
          </a:cu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6" name="文本框 25"/>
          <p:cNvSpPr txBox="1"/>
          <p:nvPr/>
        </p:nvSpPr>
        <p:spPr>
          <a:xfrm>
            <a:off x="2570480" y="2101850"/>
            <a:ext cx="100520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>
                <a:latin typeface="微软雅黑 Light" panose="020B0502040204020203" pitchFamily="34" charset="-122"/>
                <a:ea typeface="微软雅黑 Light" panose="020B0502040204020203" pitchFamily="34" charset="-122"/>
              </a:rPr>
              <a:t>激励竞争</a:t>
            </a:r>
            <a:endParaRPr lang="zh-CN" altLang="en-US" sz="1600"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102" name="文本框 101"/>
          <p:cNvSpPr txBox="1"/>
          <p:nvPr/>
        </p:nvSpPr>
        <p:spPr>
          <a:xfrm>
            <a:off x="2353945" y="3559810"/>
            <a:ext cx="1488440" cy="3067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400" b="0">
                <a:latin typeface="微软雅黑 Light" panose="020B0502040204020203" pitchFamily="34" charset="-122"/>
                <a:ea typeface="微软雅黑 Light" panose="020B0502040204020203" pitchFamily="34" charset="-122"/>
              </a:rPr>
              <a:t>影响生存和繁殖</a:t>
            </a:r>
            <a:endParaRPr lang="zh-CN" altLang="en-US" sz="1400" b="0"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30" name="椭圆 29"/>
          <p:cNvSpPr/>
          <p:nvPr/>
        </p:nvSpPr>
        <p:spPr>
          <a:xfrm>
            <a:off x="1774825" y="1751330"/>
            <a:ext cx="2625725" cy="2625725"/>
          </a:xfrm>
          <a:prstGeom prst="ellipse">
            <a:avLst/>
          </a:prstGeom>
          <a:noFill/>
          <a:ln w="31750">
            <a:gradFill>
              <a:gsLst>
                <a:gs pos="0">
                  <a:srgbClr val="9EE256"/>
                </a:gs>
                <a:gs pos="100000">
                  <a:srgbClr val="52762D"/>
                </a:gs>
              </a:gsLst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" name="文本框 30"/>
          <p:cNvSpPr txBox="1"/>
          <p:nvPr/>
        </p:nvSpPr>
        <p:spPr>
          <a:xfrm>
            <a:off x="2398395" y="4015105"/>
            <a:ext cx="1353820" cy="368300"/>
          </a:xfrm>
          <a:prstGeom prst="rect">
            <a:avLst/>
          </a:prstGeom>
          <a:gradFill>
            <a:gsLst>
              <a:gs pos="0">
                <a:srgbClr val="9EE256">
                  <a:alpha val="71000"/>
                </a:srgbClr>
              </a:gs>
              <a:gs pos="100000">
                <a:srgbClr val="52762D">
                  <a:alpha val="92000"/>
                </a:srgb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pPr algn="ctr"/>
            <a:r>
              <a:rPr lang="zh-CN" altLang="en-US"/>
              <a:t>核心竞争区</a:t>
            </a:r>
            <a:endParaRPr lang="zh-CN" altLang="en-US"/>
          </a:p>
        </p:txBody>
      </p:sp>
      <p:pic>
        <p:nvPicPr>
          <p:cNvPr id="40" name="图片 39" descr="bfbc44ef2d0561114bfb9fb273aa297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220000">
            <a:off x="1130935" y="2661920"/>
            <a:ext cx="680085" cy="548640"/>
          </a:xfrm>
          <a:prstGeom prst="rect">
            <a:avLst/>
          </a:prstGeom>
        </p:spPr>
      </p:pic>
      <p:pic>
        <p:nvPicPr>
          <p:cNvPr id="42" name="图片 41" descr="bfbc44ef2d0561114bfb9fb273aa297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540000" flipH="1">
            <a:off x="4591685" y="2895600"/>
            <a:ext cx="680085" cy="548640"/>
          </a:xfrm>
          <a:prstGeom prst="rect">
            <a:avLst/>
          </a:prstGeom>
        </p:spPr>
      </p:pic>
      <p:pic>
        <p:nvPicPr>
          <p:cNvPr id="46" name="图片 45" descr="3b32313536343830373bcbabcff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400000">
            <a:off x="2960085" y="2450085"/>
            <a:ext cx="252000" cy="522000"/>
          </a:xfrm>
          <a:prstGeom prst="rect">
            <a:avLst/>
          </a:prstGeom>
        </p:spPr>
      </p:pic>
      <p:pic>
        <p:nvPicPr>
          <p:cNvPr id="17" name="图片 16" descr="&amp;pky380_sjzg_VCG41N693971196_sjzg_VCG41N693971196&amp;"/>
          <p:cNvPicPr>
            <a:picLocks noChangeAspect="1"/>
          </p:cNvPicPr>
          <p:nvPr/>
        </p:nvPicPr>
        <p:blipFill>
          <a:blip r:embed="rId6"/>
          <a:srcRect l="7062" t="12707" r="7107" b="12707"/>
          <a:stretch>
            <a:fillRect/>
          </a:stretch>
        </p:blipFill>
        <p:spPr>
          <a:xfrm>
            <a:off x="3308985" y="2241550"/>
            <a:ext cx="1008000" cy="100800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96" h="1896">
                <a:moveTo>
                  <a:pt x="948" y="0"/>
                </a:moveTo>
                <a:cubicBezTo>
                  <a:pt x="1472" y="0"/>
                  <a:pt x="1896" y="424"/>
                  <a:pt x="1896" y="948"/>
                </a:cubicBezTo>
                <a:cubicBezTo>
                  <a:pt x="1896" y="1472"/>
                  <a:pt x="1472" y="1896"/>
                  <a:pt x="948" y="1896"/>
                </a:cubicBezTo>
                <a:cubicBezTo>
                  <a:pt x="424" y="1896"/>
                  <a:pt x="0" y="1472"/>
                  <a:pt x="0" y="948"/>
                </a:cubicBezTo>
                <a:cubicBezTo>
                  <a:pt x="0" y="424"/>
                  <a:pt x="424" y="0"/>
                  <a:pt x="948" y="0"/>
                </a:cubicBezTo>
                <a:close/>
              </a:path>
            </a:pathLst>
          </a:cu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图片 4" descr="&amp;pky320_sjzg_VCG41N470027300_sjzg_VCG41N470027300&amp;"/>
          <p:cNvPicPr>
            <a:picLocks noChangeAspect="1"/>
          </p:cNvPicPr>
          <p:nvPr/>
        </p:nvPicPr>
        <p:blipFill>
          <a:blip r:embed="rId7"/>
          <a:srcRect l="31957" t="8638" r="18821" b="17588"/>
          <a:stretch>
            <a:fillRect/>
          </a:stretch>
        </p:blipFill>
        <p:spPr>
          <a:xfrm>
            <a:off x="1842135" y="2241550"/>
            <a:ext cx="1009650" cy="100965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96" h="1896">
                <a:moveTo>
                  <a:pt x="948" y="0"/>
                </a:moveTo>
                <a:cubicBezTo>
                  <a:pt x="1472" y="0"/>
                  <a:pt x="1896" y="424"/>
                  <a:pt x="1896" y="948"/>
                </a:cubicBezTo>
                <a:cubicBezTo>
                  <a:pt x="1896" y="1472"/>
                  <a:pt x="1472" y="1896"/>
                  <a:pt x="948" y="1896"/>
                </a:cubicBezTo>
                <a:cubicBezTo>
                  <a:pt x="424" y="1896"/>
                  <a:pt x="0" y="1472"/>
                  <a:pt x="0" y="948"/>
                </a:cubicBezTo>
                <a:cubicBezTo>
                  <a:pt x="0" y="424"/>
                  <a:pt x="424" y="0"/>
                  <a:pt x="948" y="0"/>
                </a:cubicBezTo>
                <a:close/>
              </a:path>
            </a:pathLst>
          </a:custGeom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7" name="图片 46" descr="32313537363133303b32313537363131303bbcfdcdb7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974340" y="2816860"/>
            <a:ext cx="250825" cy="720090"/>
          </a:xfrm>
          <a:prstGeom prst="rect">
            <a:avLst/>
          </a:prstGeom>
        </p:spPr>
      </p:pic>
      <p:sp>
        <p:nvSpPr>
          <p:cNvPr id="48" name="文本框 47"/>
          <p:cNvSpPr txBox="1"/>
          <p:nvPr/>
        </p:nvSpPr>
        <p:spPr>
          <a:xfrm>
            <a:off x="1736090" y="6148070"/>
            <a:ext cx="2678430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zh-CN">
                <a:latin typeface="微软雅黑" panose="020B0503020204020204" pitchFamily="34" charset="-122"/>
                <a:ea typeface="微软雅黑" panose="020B0503020204020204" pitchFamily="34" charset="-122"/>
              </a:rPr>
              <a:t>生态位分离，趋于协调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0" name="图片 49" descr="bfbc44ef2d0561114bfb9fb273aa297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340000" flipH="1">
            <a:off x="3662680" y="4995545"/>
            <a:ext cx="920750" cy="742950"/>
          </a:xfrm>
          <a:prstGeom prst="rect">
            <a:avLst/>
          </a:prstGeom>
        </p:spPr>
      </p:pic>
      <p:pic>
        <p:nvPicPr>
          <p:cNvPr id="52" name="图片 51" descr="&amp;pky360_sjzg_VCG41N172378313_sjzg_VCG41N172378313&amp;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46935" y="4138295"/>
            <a:ext cx="1826260" cy="2325370"/>
          </a:xfrm>
          <a:prstGeom prst="rect">
            <a:avLst/>
          </a:prstGeom>
        </p:spPr>
      </p:pic>
      <p:pic>
        <p:nvPicPr>
          <p:cNvPr id="53" name="图片 52" descr="bfbc44ef2d0561114bfb9fb273aa297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H="1">
            <a:off x="1631756" y="4274820"/>
            <a:ext cx="680085" cy="5486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6" grpId="1"/>
      <p:bldP spid="102" grpId="0"/>
      <p:bldP spid="102" grpId="1"/>
      <p:bldP spid="30" grpId="0" bldLvl="0" animBg="1"/>
      <p:bldP spid="30" grpId="1" animBg="1"/>
      <p:bldP spid="31" grpId="0" bldLvl="0" animBg="1"/>
      <p:bldP spid="31" grpId="1" animBg="1"/>
      <p:bldP spid="48" grpId="0"/>
      <p:bldP spid="48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04" name="文本框 103"/>
          <p:cNvSpPr txBox="1"/>
          <p:nvPr/>
        </p:nvSpPr>
        <p:spPr>
          <a:xfrm>
            <a:off x="2889250" y="2668905"/>
            <a:ext cx="40544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en-US" sz="2800" b="0">
                <a:latin typeface="汉仪雪君体简" panose="02010600000101010101" charset="-122"/>
                <a:ea typeface="汉仪雪君体简" panose="02010600000101010101" charset="-122"/>
                <a:cs typeface="汉仪雪君体简" panose="02010600000101010101" charset="-122"/>
              </a:rPr>
              <a:t>“</a:t>
            </a:r>
            <a:r>
              <a:rPr lang="zh-CN" sz="2800" b="0">
                <a:latin typeface="汉仪雪君体简" panose="02010600000101010101" charset="-122"/>
                <a:ea typeface="汉仪雪君体简" panose="02010600000101010101" charset="-122"/>
                <a:cs typeface="汉仪雪君体简" panose="02010600000101010101" charset="-122"/>
              </a:rPr>
              <a:t>不战而屈人之兵</a:t>
            </a:r>
            <a:r>
              <a:rPr lang="en-US" sz="2800" b="0">
                <a:latin typeface="汉仪雪君体简" panose="02010600000101010101" charset="-122"/>
                <a:ea typeface="汉仪雪君体简" panose="02010600000101010101" charset="-122"/>
                <a:cs typeface="汉仪雪君体简" panose="02010600000101010101" charset="-122"/>
              </a:rPr>
              <a:t>”</a:t>
            </a:r>
            <a:endParaRPr lang="zh-CN" altLang="en-US" sz="2800">
              <a:latin typeface="汉仪雪君体简" panose="02010600000101010101" charset="-122"/>
              <a:ea typeface="汉仪雪君体简" panose="02010600000101010101" charset="-122"/>
              <a:cs typeface="汉仪雪君体简" panose="02010600000101010101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943225" y="3505835"/>
            <a:ext cx="76504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sz="2800">
                <a:latin typeface="汉仪雪君体简" panose="02010600000101010101" charset="-122"/>
                <a:ea typeface="汉仪雪君体简" panose="02010600000101010101" charset="-122"/>
                <a:cs typeface="汉仪雪君体简" panose="02010600000101010101" charset="-122"/>
                <a:sym typeface="+mn-ea"/>
              </a:rPr>
              <a:t>“</a:t>
            </a:r>
            <a:r>
              <a:rPr lang="zh-CN" sz="2800">
                <a:latin typeface="汉仪雪君体简" panose="02010600000101010101" charset="-122"/>
                <a:ea typeface="汉仪雪君体简" panose="02010600000101010101" charset="-122"/>
                <a:cs typeface="汉仪雪君体简" panose="02010600000101010101" charset="-122"/>
                <a:sym typeface="+mn-ea"/>
              </a:rPr>
              <a:t>上兵伐谋，其次伐交，其次伐兵，最下攻城</a:t>
            </a:r>
            <a:r>
              <a:rPr lang="en-US" sz="2800">
                <a:latin typeface="汉仪雪君体简" panose="02010600000101010101" charset="-122"/>
                <a:ea typeface="汉仪雪君体简" panose="02010600000101010101" charset="-122"/>
                <a:cs typeface="汉仪雪君体简" panose="02010600000101010101" charset="-122"/>
                <a:sym typeface="+mn-ea"/>
              </a:rPr>
              <a:t>”</a:t>
            </a:r>
            <a:endParaRPr lang="en-US" altLang="en-US" sz="2800">
              <a:latin typeface="汉仪雪君体简" panose="02010600000101010101" charset="-122"/>
              <a:ea typeface="汉仪雪君体简" panose="02010600000101010101" charset="-122"/>
              <a:cs typeface="汉仪雪君体简" panose="02010600000101010101" charset="-122"/>
              <a:sym typeface="+mn-ea"/>
            </a:endParaRPr>
          </a:p>
        </p:txBody>
      </p:sp>
      <p:sp>
        <p:nvSpPr>
          <p:cNvPr id="21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4" name="文本框 23"/>
          <p:cNvSpPr txBox="1"/>
          <p:nvPr/>
        </p:nvSpPr>
        <p:spPr>
          <a:xfrm>
            <a:off x="7785735" y="4663440"/>
            <a:ext cx="29368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2800" b="0">
                <a:latin typeface="汉仪雪君体简" panose="02010600000101010101" charset="-122"/>
                <a:ea typeface="汉仪雪君体简" panose="02010600000101010101" charset="-122"/>
                <a:cs typeface="汉仪雪君体简" panose="02010600000101010101" charset="-122"/>
              </a:rPr>
              <a:t>——《孙子兵法》</a:t>
            </a:r>
            <a:endParaRPr lang="zh-CN" sz="2800" b="0">
              <a:latin typeface="汉仪雪君体简" panose="02010600000101010101" charset="-122"/>
              <a:ea typeface="汉仪雪君体简" panose="02010600000101010101" charset="-122"/>
              <a:cs typeface="汉仪雪君体简" panose="0201060000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284345" y="936625"/>
            <a:ext cx="22790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竞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" name="图片 101"/>
          <p:cNvPicPr/>
          <p:nvPr/>
        </p:nvPicPr>
        <p:blipFill>
          <a:blip r:embed="rId1"/>
          <a:stretch>
            <a:fillRect/>
          </a:stretch>
        </p:blipFill>
        <p:spPr>
          <a:xfrm>
            <a:off x="464185" y="2219325"/>
            <a:ext cx="2561590" cy="2525395"/>
          </a:xfrm>
          <a:prstGeom prst="rect">
            <a:avLst/>
          </a:prstGeom>
          <a:noFill/>
          <a:ln w="9525">
            <a:noFill/>
          </a:ln>
          <a:effectLst>
            <a:reflection blurRad="6350" stA="50000" endA="300" endPos="55500" dist="101600" dir="5400000" sy="-100000" algn="bl" rotWithShape="0"/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" grpId="0"/>
      <p:bldP spid="20" grpId="0"/>
      <p:bldP spid="24" grpId="0"/>
      <p:bldP spid="104" grpId="1"/>
      <p:bldP spid="20" grpId="1"/>
      <p:bldP spid="24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2" name="文本框 21"/>
          <p:cNvSpPr txBox="1"/>
          <p:nvPr/>
        </p:nvSpPr>
        <p:spPr>
          <a:xfrm>
            <a:off x="736600" y="2154555"/>
            <a:ext cx="522541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l"/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</a:rPr>
              <a:t>包括捕食、采食、寄生和他感作用等</a:t>
            </a:r>
            <a:r>
              <a:rPr 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5" name="文本框 104"/>
          <p:cNvSpPr txBox="1"/>
          <p:nvPr/>
        </p:nvSpPr>
        <p:spPr>
          <a:xfrm>
            <a:off x="736600" y="3064510"/>
            <a:ext cx="5389880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l"/>
            </a:pPr>
            <a:r>
              <a:rPr lang="zh-CN" sz="2000" b="0">
                <a:latin typeface="微软雅黑" panose="020B0503020204020204" pitchFamily="34" charset="-122"/>
                <a:ea typeface="微软雅黑" panose="020B0503020204020204" pitchFamily="34" charset="-122"/>
              </a:rPr>
              <a:t>表现：一个物种的生存和繁衍，部分甚至全部依赖于另一个物种所提供的资源。</a:t>
            </a:r>
            <a:endParaRPr lang="zh-CN" altLang="en-US" sz="2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158615" y="936625"/>
            <a:ext cx="32004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其他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类型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10" name="图片 9" descr="&amp;pky380_sjzg_VCG211245933885_sjzg_VCG211245933885&amp;"/>
          <p:cNvPicPr>
            <a:picLocks noChangeAspect="1"/>
          </p:cNvPicPr>
          <p:nvPr/>
        </p:nvPicPr>
        <p:blipFill>
          <a:blip r:embed="rId1"/>
          <a:srcRect l="28263" t="64089" r="45533" b="-967"/>
          <a:stretch>
            <a:fillRect/>
          </a:stretch>
        </p:blipFill>
        <p:spPr>
          <a:xfrm>
            <a:off x="-154305" y="5300345"/>
            <a:ext cx="1996440" cy="1872615"/>
          </a:xfrm>
          <a:prstGeom prst="rect">
            <a:avLst/>
          </a:prstGeom>
        </p:spPr>
      </p:pic>
      <p:pic>
        <p:nvPicPr>
          <p:cNvPr id="19" name="图片 18" descr="3b32303039333134313bbcfdcdb7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860000" flipH="1">
            <a:off x="1092835" y="4205605"/>
            <a:ext cx="914400" cy="914400"/>
          </a:xfrm>
          <a:prstGeom prst="rect">
            <a:avLst/>
          </a:prstGeom>
        </p:spPr>
      </p:pic>
      <p:pic>
        <p:nvPicPr>
          <p:cNvPr id="21" name="图片 20" descr="3b32303039333134313bbcfdcdb7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8900000" flipH="1">
            <a:off x="2800350" y="2484755"/>
            <a:ext cx="914400" cy="9144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736600" y="1931670"/>
            <a:ext cx="23380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明显的掠夺关系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158615" y="936625"/>
            <a:ext cx="32004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其他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类型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/>
        </p:nvSpPr>
        <p:spPr>
          <a:xfrm>
            <a:off x="198120" y="1746885"/>
            <a:ext cx="9004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solidFill>
                  <a:schemeClr val="bg1">
                    <a:lumMod val="65000"/>
                  </a:schemeClr>
                </a:solidFill>
              </a:rPr>
              <a:t>01</a:t>
            </a:r>
            <a:endParaRPr lang="en-US" altLang="zh-CN" sz="3200" b="1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2" name="图片 1" descr="d778608449f77acf3f055731032650dc"/>
          <p:cNvPicPr>
            <a:picLocks noChangeAspect="1"/>
          </p:cNvPicPr>
          <p:nvPr/>
        </p:nvPicPr>
        <p:blipFill>
          <a:blip r:embed="rId5"/>
          <a:srcRect l="12963" t="8685" r="14019" b="5231"/>
          <a:stretch>
            <a:fillRect/>
          </a:stretch>
        </p:blipFill>
        <p:spPr>
          <a:xfrm>
            <a:off x="1988185" y="3078480"/>
            <a:ext cx="1312545" cy="1548130"/>
          </a:xfrm>
          <a:prstGeom prst="rect">
            <a:avLst/>
          </a:prstGeom>
        </p:spPr>
      </p:pic>
      <p:pic>
        <p:nvPicPr>
          <p:cNvPr id="9" name="图片 8" descr="8388945e24885e28ca9e5ab073bece3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8890" y="1761490"/>
            <a:ext cx="1624330" cy="18891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" name="文本框 2"/>
          <p:cNvSpPr txBox="1"/>
          <p:nvPr/>
        </p:nvSpPr>
        <p:spPr>
          <a:xfrm>
            <a:off x="736600" y="1962150"/>
            <a:ext cx="28327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隐蔽的掠夺关系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5" name="图片 104"/>
          <p:cNvPicPr/>
          <p:nvPr/>
        </p:nvPicPr>
        <p:blipFill>
          <a:blip r:embed="rId1"/>
          <a:stretch>
            <a:fillRect/>
          </a:stretch>
        </p:blipFill>
        <p:spPr>
          <a:xfrm>
            <a:off x="753745" y="2544445"/>
            <a:ext cx="1998345" cy="1604010"/>
          </a:xfrm>
          <a:prstGeom prst="rect">
            <a:avLst/>
          </a:prstGeom>
          <a:noFill/>
          <a:ln w="9525">
            <a:noFill/>
          </a:ln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6" name="图片 105"/>
          <p:cNvPicPr/>
          <p:nvPr/>
        </p:nvPicPr>
        <p:blipFill>
          <a:blip r:embed="rId2"/>
          <a:stretch>
            <a:fillRect/>
          </a:stretch>
        </p:blipFill>
        <p:spPr>
          <a:xfrm>
            <a:off x="2876550" y="2544445"/>
            <a:ext cx="2126615" cy="1598295"/>
          </a:xfrm>
          <a:prstGeom prst="rect">
            <a:avLst/>
          </a:prstGeom>
          <a:noFill/>
          <a:ln w="9525">
            <a:noFill/>
          </a:ln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7" name="图片 106"/>
          <p:cNvPicPr>
            <a:picLocks noChangeAspect="1"/>
          </p:cNvPicPr>
          <p:nvPr/>
        </p:nvPicPr>
        <p:blipFill>
          <a:blip r:embed="rId3"/>
          <a:srcRect t="6810" b="7824"/>
          <a:stretch>
            <a:fillRect/>
          </a:stretch>
        </p:blipFill>
        <p:spPr>
          <a:xfrm>
            <a:off x="2876550" y="4327525"/>
            <a:ext cx="2126615" cy="1583690"/>
          </a:xfrm>
          <a:prstGeom prst="rect">
            <a:avLst/>
          </a:prstGeom>
          <a:noFill/>
          <a:ln w="9525">
            <a:noFill/>
          </a:ln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8" name="图片 107"/>
          <p:cNvPicPr>
            <a:picLocks noChangeAspect="1"/>
          </p:cNvPicPr>
          <p:nvPr/>
        </p:nvPicPr>
        <p:blipFill>
          <a:blip r:embed="rId4"/>
          <a:srcRect b="4883"/>
          <a:stretch>
            <a:fillRect/>
          </a:stretch>
        </p:blipFill>
        <p:spPr>
          <a:xfrm>
            <a:off x="753745" y="4326890"/>
            <a:ext cx="1998345" cy="1579880"/>
          </a:xfrm>
          <a:prstGeom prst="rect">
            <a:avLst/>
          </a:prstGeom>
          <a:noFill/>
          <a:ln w="9525">
            <a:noFill/>
          </a:ln>
          <a:effectLst>
            <a:outerShdw blurRad="1905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4158615" y="936625"/>
            <a:ext cx="32004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其他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类型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8"/>
          <p:cNvSpPr txBox="1"/>
          <p:nvPr/>
        </p:nvSpPr>
        <p:spPr>
          <a:xfrm>
            <a:off x="198120" y="1746885"/>
            <a:ext cx="9004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solidFill>
                  <a:schemeClr val="bg1">
                    <a:lumMod val="65000"/>
                  </a:schemeClr>
                </a:solidFill>
              </a:rPr>
              <a:t>02</a:t>
            </a:r>
            <a:endParaRPr lang="en-US" altLang="zh-CN" sz="3200" b="1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-285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3" name="文本框 2"/>
          <p:cNvSpPr txBox="1"/>
          <p:nvPr/>
        </p:nvSpPr>
        <p:spPr>
          <a:xfrm>
            <a:off x="4486910" y="936625"/>
            <a:ext cx="22910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评价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9" name="直接连接符 8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7" descr="&amp;pky380_sjzg_VCG211331783660_sjzg_VCG211331783660&amp;"/>
          <p:cNvPicPr>
            <a:picLocks noChangeAspect="1"/>
          </p:cNvPicPr>
          <p:nvPr/>
        </p:nvPicPr>
        <p:blipFill>
          <a:blip r:embed="rId1"/>
          <a:srcRect l="17189" r="16271"/>
          <a:stretch>
            <a:fillRect/>
          </a:stretch>
        </p:blipFill>
        <p:spPr>
          <a:xfrm>
            <a:off x="378460" y="2618740"/>
            <a:ext cx="1170305" cy="1243965"/>
          </a:xfrm>
          <a:prstGeom prst="rect">
            <a:avLst/>
          </a:prstGeom>
        </p:spPr>
      </p:pic>
      <p:pic>
        <p:nvPicPr>
          <p:cNvPr id="21" name="图片 20" descr="&amp;pky380_sjzg_VCG41N934799618_sjzg_VCG41N934799618&amp;"/>
          <p:cNvPicPr>
            <a:picLocks noChangeAspect="1"/>
          </p:cNvPicPr>
          <p:nvPr/>
        </p:nvPicPr>
        <p:blipFill>
          <a:blip r:embed="rId2"/>
          <a:srcRect l="69487" b="50089"/>
          <a:stretch>
            <a:fillRect/>
          </a:stretch>
        </p:blipFill>
        <p:spPr>
          <a:xfrm>
            <a:off x="285750" y="3862705"/>
            <a:ext cx="1310005" cy="14478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542415" y="3155950"/>
            <a:ext cx="457390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掠夺者是不好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的。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542415" y="4631690"/>
            <a:ext cx="379285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大自然有它自己的运行规律和法则，这也是自然之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道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6" grpId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2" name="文本框 21"/>
          <p:cNvSpPr txBox="1"/>
          <p:nvPr/>
        </p:nvSpPr>
        <p:spPr>
          <a:xfrm>
            <a:off x="736600" y="2154555"/>
            <a:ext cx="522541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</a:rPr>
              <a:t>第一，掠夺者的存在，可能有益于被掠夺者的生存和繁殖。</a:t>
            </a:r>
            <a:endParaRPr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3429318" y="4892040"/>
            <a:ext cx="1029970" cy="3067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</a:rPr>
              <a:t>草食动物</a:t>
            </a:r>
            <a:endParaRPr lang="zh-CN" altLang="en-US" sz="14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987868" y="6323330"/>
            <a:ext cx="1706245" cy="3067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</a:rPr>
              <a:t>植物补偿性的生长</a:t>
            </a:r>
            <a:endParaRPr lang="zh-CN" altLang="en-US" sz="14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368165" y="936625"/>
            <a:ext cx="33032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生态学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意义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9" name="直接连接符 8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图片 1" descr="&amp;pky380_sjzg_VCG211245933885_sjzg_VCG211245933885&amp;"/>
          <p:cNvPicPr>
            <a:picLocks noChangeAspect="1"/>
          </p:cNvPicPr>
          <p:nvPr/>
        </p:nvPicPr>
        <p:blipFill>
          <a:blip r:embed="rId1"/>
          <a:srcRect l="28263" t="63810" r="45549" b="-967"/>
          <a:stretch>
            <a:fillRect/>
          </a:stretch>
        </p:blipFill>
        <p:spPr>
          <a:xfrm>
            <a:off x="-125095" y="5519420"/>
            <a:ext cx="1694815" cy="1602740"/>
          </a:xfrm>
          <a:prstGeom prst="rect">
            <a:avLst/>
          </a:prstGeom>
        </p:spPr>
      </p:pic>
      <p:pic>
        <p:nvPicPr>
          <p:cNvPr id="7" name="图片 6" descr="3b32303039333134313bbcfdcdb7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860000" flipH="1">
            <a:off x="1092835" y="4205605"/>
            <a:ext cx="914400" cy="914400"/>
          </a:xfrm>
          <a:prstGeom prst="rect">
            <a:avLst/>
          </a:prstGeom>
        </p:spPr>
      </p:pic>
      <p:pic>
        <p:nvPicPr>
          <p:cNvPr id="14" name="图片 13" descr="65ce8d0504fb342622841cacfbd8773c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1990" y="2441575"/>
            <a:ext cx="2316480" cy="2316480"/>
          </a:xfrm>
          <a:prstGeom prst="rect">
            <a:avLst/>
          </a:prstGeom>
        </p:spPr>
      </p:pic>
      <p:pic>
        <p:nvPicPr>
          <p:cNvPr id="13" name="图片 12" descr="cc278018c629b76fe244d952532c65bd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88185" y="2769870"/>
            <a:ext cx="2749550" cy="22307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100" grpId="0"/>
      <p:bldP spid="100" grpId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矩形 23"/>
          <p:cNvSpPr/>
          <p:nvPr/>
        </p:nvSpPr>
        <p:spPr>
          <a:xfrm>
            <a:off x="3034030" y="2906395"/>
            <a:ext cx="2344420" cy="297243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6412775" y="2906395"/>
            <a:ext cx="2344420" cy="297243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2" name="文本框 21"/>
          <p:cNvSpPr txBox="1"/>
          <p:nvPr/>
        </p:nvSpPr>
        <p:spPr>
          <a:xfrm>
            <a:off x="1311910" y="1996440"/>
            <a:ext cx="973518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</a:rPr>
              <a:t>第二，掠夺者的存在提供了一种特殊的自然选择压力，推动被掠夺者持续进化。</a:t>
            </a:r>
            <a:endParaRPr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3692525" y="3065145"/>
            <a:ext cx="102743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被捕食者</a:t>
            </a:r>
            <a:endParaRPr lang="zh-CN" altLang="en-US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396615" y="3649980"/>
            <a:ext cx="161925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危险的化学成分</a:t>
            </a:r>
            <a:endParaRPr lang="zh-CN" altLang="en-US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296285" y="4110990"/>
            <a:ext cx="181991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坚硬的外壳和尖刺</a:t>
            </a:r>
            <a:endParaRPr lang="zh-CN" altLang="en-US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684270" y="4572000"/>
            <a:ext cx="104394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集体抵御</a:t>
            </a:r>
            <a:endParaRPr lang="zh-CN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383915" y="5033010"/>
            <a:ext cx="164465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保护色和警戒色</a:t>
            </a:r>
            <a:endParaRPr lang="zh-CN" altLang="en-US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882358" y="3619500"/>
            <a:ext cx="1405255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分解毒素的酶</a:t>
            </a:r>
            <a:endParaRPr lang="zh-CN" altLang="en-US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985545" y="4092575"/>
            <a:ext cx="119888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altLang="en-US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锋利的爪牙</a:t>
            </a:r>
            <a:endParaRPr lang="zh-CN" altLang="en-US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068413" y="4565650"/>
            <a:ext cx="1033145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集体围猎</a:t>
            </a:r>
            <a:endParaRPr lang="zh-CN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849020" y="5038725"/>
            <a:ext cx="147193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更强的感知力</a:t>
            </a:r>
            <a:endParaRPr lang="zh-CN" altLang="en-US" sz="16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7" name="直接连接符 16"/>
          <p:cNvCxnSpPr/>
          <p:nvPr/>
        </p:nvCxnSpPr>
        <p:spPr>
          <a:xfrm>
            <a:off x="3486240" y="3526155"/>
            <a:ext cx="1440000" cy="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6864985" y="3475990"/>
            <a:ext cx="1440000" cy="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8"/>
          <p:cNvSpPr txBox="1"/>
          <p:nvPr/>
        </p:nvSpPr>
        <p:spPr>
          <a:xfrm>
            <a:off x="5728970" y="3241040"/>
            <a:ext cx="353695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400" b="0">
                <a:latin typeface="微软雅黑 Light" panose="020B0502040204020203" pitchFamily="34" charset="-122"/>
                <a:ea typeface="微软雅黑 Light" panose="020B0502040204020203" pitchFamily="34" charset="-122"/>
              </a:rPr>
              <a:t>协同进化</a:t>
            </a:r>
            <a:endParaRPr lang="zh-CN" altLang="en-US" sz="1400" b="0"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pic>
        <p:nvPicPr>
          <p:cNvPr id="25" name="图片 24" descr="32313533393537313b32313533393637363bd1adbbb7cbabbcfdcdb7"/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06325" y="4123055"/>
            <a:ext cx="613410" cy="613410"/>
          </a:xfrm>
          <a:prstGeom prst="rect">
            <a:avLst/>
          </a:prstGeom>
        </p:spPr>
      </p:pic>
      <p:sp>
        <p:nvSpPr>
          <p:cNvPr id="26" name="文本框 25"/>
          <p:cNvSpPr txBox="1"/>
          <p:nvPr/>
        </p:nvSpPr>
        <p:spPr>
          <a:xfrm>
            <a:off x="7155725" y="3070225"/>
            <a:ext cx="85852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捕食者</a:t>
            </a:r>
            <a:endParaRPr lang="zh-CN" altLang="en-US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368165" y="936625"/>
            <a:ext cx="33032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 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生态学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意义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76275" y="24765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负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相互作用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文本框 32"/>
          <p:cNvSpPr txBox="1"/>
          <p:nvPr/>
        </p:nvSpPr>
        <p:spPr>
          <a:xfrm>
            <a:off x="2071370" y="508000"/>
            <a:ext cx="21844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Negative interaction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3034030" y="5808345"/>
            <a:ext cx="2358000" cy="76200"/>
          </a:xfrm>
          <a:prstGeom prst="rect">
            <a:avLst/>
          </a:prstGeom>
          <a:gradFill>
            <a:gsLst>
              <a:gs pos="48000">
                <a:srgbClr val="97C7E1"/>
              </a:gs>
              <a:gs pos="1000">
                <a:schemeClr val="bg1"/>
              </a:gs>
              <a:gs pos="100000">
                <a:srgbClr val="0877BE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5" name="矩形 34"/>
          <p:cNvSpPr/>
          <p:nvPr/>
        </p:nvSpPr>
        <p:spPr>
          <a:xfrm>
            <a:off x="6412865" y="5808345"/>
            <a:ext cx="2358000" cy="76200"/>
          </a:xfrm>
          <a:prstGeom prst="rect">
            <a:avLst/>
          </a:prstGeom>
          <a:gradFill>
            <a:gsLst>
              <a:gs pos="48000">
                <a:srgbClr val="97C7E1"/>
              </a:gs>
              <a:gs pos="1000">
                <a:schemeClr val="bg1"/>
              </a:gs>
              <a:gs pos="100000">
                <a:srgbClr val="0877BE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5"/>
          <p:cNvSpPr/>
          <p:nvPr/>
        </p:nvSpPr>
        <p:spPr>
          <a:xfrm flipV="1">
            <a:off x="10510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03" name="文本框 102"/>
          <p:cNvSpPr txBox="1"/>
          <p:nvPr/>
        </p:nvSpPr>
        <p:spPr>
          <a:xfrm>
            <a:off x="590550" y="2662555"/>
            <a:ext cx="5231130" cy="1938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</a:pPr>
            <a:r>
              <a:rPr 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协同进化</a:t>
            </a:r>
            <a:r>
              <a:rPr lang="zh-CN" sz="2000" b="0">
                <a:latin typeface="微软雅黑" panose="020B0503020204020204" pitchFamily="34" charset="-122"/>
                <a:ea typeface="微软雅黑" panose="020B0503020204020204" pitchFamily="34" charset="-122"/>
              </a:rPr>
              <a:t>，一种生物由于对某种性状的反应而发生进化，而后一物种这一性状本身又是作为对前一物种性状的反应而进化的。</a:t>
            </a:r>
            <a:endParaRPr lang="zh-CN" sz="2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endParaRPr lang="zh-CN" altLang="en-US" sz="2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同</a:t>
            </a: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进化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615315" y="1612900"/>
            <a:ext cx="5834380" cy="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文本框 31"/>
          <p:cNvSpPr txBox="1"/>
          <p:nvPr/>
        </p:nvSpPr>
        <p:spPr>
          <a:xfrm>
            <a:off x="578485" y="18034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协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2071370" y="436245"/>
            <a:ext cx="195072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dist"/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Coevolution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5"/>
          <p:cNvSpPr/>
          <p:nvPr/>
        </p:nvSpPr>
        <p:spPr>
          <a:xfrm flipV="1">
            <a:off x="-285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uk-UA"/>
          </a:p>
        </p:txBody>
      </p:sp>
      <p:pic>
        <p:nvPicPr>
          <p:cNvPr id="5" name="图片 4" descr="1d831996bcdacc767448a81f5bcc0be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576070" y="598170"/>
            <a:ext cx="5073650" cy="6858000"/>
          </a:xfrm>
          <a:prstGeom prst="rect">
            <a:avLst/>
          </a:prstGeom>
        </p:spPr>
      </p:pic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同</a:t>
            </a: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进化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578485" y="180340"/>
            <a:ext cx="14097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8000" b="1" i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协</a:t>
            </a:r>
            <a:endParaRPr lang="zh-CN" altLang="en-US" sz="8000" b="1" i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2071370" y="436245"/>
            <a:ext cx="195072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dist"/>
            <a:r>
              <a:rPr lang="zh-CN" altLang="en-US" i="1">
                <a:solidFill>
                  <a:schemeClr val="bg1">
                    <a:lumMod val="85000"/>
                  </a:schemeClr>
                </a:solidFill>
              </a:rPr>
              <a:t>Coevolution</a:t>
            </a:r>
            <a:endParaRPr lang="zh-CN" altLang="en-US" i="1">
              <a:solidFill>
                <a:schemeClr val="bg1">
                  <a:lumMod val="85000"/>
                </a:schemeClr>
              </a:solidFill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615315" y="1626870"/>
            <a:ext cx="3841750" cy="1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1794510" y="2459355"/>
            <a:ext cx="622046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</a:pPr>
            <a:r>
              <a:rPr lang="zh-CN" sz="3200" b="0">
                <a:latin typeface="汉仪雪君体简" panose="02010600000101010101" charset="-122"/>
                <a:ea typeface="汉仪雪君体简" panose="02010600000101010101" charset="-122"/>
                <a:cs typeface="汉仪雪君体简" panose="02010600000101010101" charset="-122"/>
              </a:rPr>
              <a:t>“你只有努力奔跑，才能一直留在原地。”</a:t>
            </a:r>
            <a:endParaRPr lang="zh-CN" sz="3200" b="0">
              <a:latin typeface="汉仪雪君体简" panose="02010600000101010101" charset="-122"/>
              <a:ea typeface="汉仪雪君体简" panose="02010600000101010101" charset="-122"/>
              <a:cs typeface="汉仪雪君体简" panose="0201060000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1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分组讨论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615315" y="1626870"/>
            <a:ext cx="3841750" cy="1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/>
        </p:nvSpPr>
        <p:spPr>
          <a:xfrm>
            <a:off x="615315" y="2802255"/>
            <a:ext cx="609600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如何评价人类的正相互作用和负相互作用？请分别从共生合作、得与失、优胜劣汰等多个角度分析。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 descr="32313539363931393b32313539363739313bccd6c2db"/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0260" y="751205"/>
            <a:ext cx="1014730" cy="10147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1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1" name="Freeform 22"/>
          <p:cNvSpPr/>
          <p:nvPr/>
        </p:nvSpPr>
        <p:spPr>
          <a:xfrm>
            <a:off x="-1" y="3131925"/>
            <a:ext cx="12192001" cy="3726075"/>
          </a:xfrm>
          <a:custGeom>
            <a:avLst/>
            <a:gdLst>
              <a:gd name="connsiteX0" fmla="*/ 12192001 w 12192001"/>
              <a:gd name="connsiteY0" fmla="*/ 0 h 3726075"/>
              <a:gd name="connsiteX1" fmla="*/ 12192001 w 12192001"/>
              <a:gd name="connsiteY1" fmla="*/ 3726075 h 3726075"/>
              <a:gd name="connsiteX2" fmla="*/ 0 w 12192001"/>
              <a:gd name="connsiteY2" fmla="*/ 3726075 h 3726075"/>
              <a:gd name="connsiteX3" fmla="*/ 0 w 12192001"/>
              <a:gd name="connsiteY3" fmla="*/ 3539676 h 3726075"/>
              <a:gd name="connsiteX4" fmla="*/ 7502601 w 12192001"/>
              <a:gd name="connsiteY4" fmla="*/ 3539677 h 3726075"/>
              <a:gd name="connsiteX5" fmla="*/ 12141423 w 12192001"/>
              <a:gd name="connsiteY5" fmla="*/ 203501 h 3726075"/>
              <a:gd name="connsiteX6" fmla="*/ 12192001 w 12192001"/>
              <a:gd name="connsiteY6" fmla="*/ 0 h 3726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3726075">
                <a:moveTo>
                  <a:pt x="12192001" y="0"/>
                </a:moveTo>
                <a:lnTo>
                  <a:pt x="12192001" y="3726075"/>
                </a:lnTo>
                <a:lnTo>
                  <a:pt x="0" y="3726075"/>
                </a:lnTo>
                <a:lnTo>
                  <a:pt x="0" y="3539676"/>
                </a:lnTo>
                <a:lnTo>
                  <a:pt x="7502601" y="3539677"/>
                </a:lnTo>
                <a:cubicBezTo>
                  <a:pt x="9734513" y="3539677"/>
                  <a:pt x="11609866" y="2122029"/>
                  <a:pt x="12141423" y="203501"/>
                </a:cubicBezTo>
                <a:lnTo>
                  <a:pt x="12192001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8" name="文本框 27"/>
          <p:cNvSpPr txBox="1"/>
          <p:nvPr/>
        </p:nvSpPr>
        <p:spPr>
          <a:xfrm>
            <a:off x="1988185" y="647700"/>
            <a:ext cx="22675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>
              <a:lnSpc>
                <a:spcPct val="150000"/>
              </a:lnSpc>
            </a:pPr>
            <a:r>
              <a:rPr lang="zh-CN" altLang="en-US" sz="3600" b="1" kern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0000">
                      <a:srgbClr val="127FBB"/>
                    </a:gs>
                    <a:gs pos="100000">
                      <a:srgbClr val="127FBB"/>
                    </a:gs>
                  </a:gsLst>
                  <a:lin ang="54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小结</a:t>
            </a:r>
            <a:endParaRPr lang="zh-CN" altLang="en-US" sz="3600" b="1" kern="1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0000">
                    <a:srgbClr val="127FBB"/>
                  </a:gs>
                  <a:gs pos="100000">
                    <a:srgbClr val="127FBB"/>
                  </a:gs>
                </a:gsLst>
                <a:lin ang="5400000" scaled="0"/>
              </a:gra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615315" y="1626870"/>
            <a:ext cx="3841750" cy="1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图片 1" descr="&amp;pky500_sjzg_VCG41N1250931097_sjzg_VCG41N1250931097&amp;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7050" y="1861820"/>
            <a:ext cx="2916000" cy="2187319"/>
          </a:xfrm>
          <a:prstGeom prst="rect">
            <a:avLst/>
          </a:prstGeom>
          <a:effectLst>
            <a:outerShdw blurRad="1905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" name="图片 4" descr="&amp;pky580_sjzg_VCG41N1128009901_sjzg_VCG41N1128009901&amp;"/>
          <p:cNvPicPr>
            <a:picLocks noChangeAspect="1"/>
          </p:cNvPicPr>
          <p:nvPr/>
        </p:nvPicPr>
        <p:blipFill>
          <a:blip r:embed="rId2"/>
          <a:srcRect l="8866" r="8754"/>
          <a:stretch>
            <a:fillRect/>
          </a:stretch>
        </p:blipFill>
        <p:spPr>
          <a:xfrm>
            <a:off x="527050" y="4263390"/>
            <a:ext cx="2874645" cy="2105660"/>
          </a:xfrm>
          <a:prstGeom prst="rect">
            <a:avLst/>
          </a:prstGeom>
          <a:effectLst>
            <a:outerShdw blurRad="1905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" name="图片 7" descr="&amp;pky340_sjzg_VCG41N842241288_sjzg_VCG41N842241288&amp;"/>
          <p:cNvPicPr>
            <a:picLocks noChangeAspect="1"/>
          </p:cNvPicPr>
          <p:nvPr/>
        </p:nvPicPr>
        <p:blipFill>
          <a:blip r:embed="rId3"/>
          <a:srcRect r="25191"/>
          <a:stretch>
            <a:fillRect/>
          </a:stretch>
        </p:blipFill>
        <p:spPr>
          <a:xfrm>
            <a:off x="3501390" y="4265930"/>
            <a:ext cx="3096000" cy="2095637"/>
          </a:xfrm>
          <a:prstGeom prst="rect">
            <a:avLst/>
          </a:prstGeom>
          <a:effectLst>
            <a:outerShdw blurRad="1905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3" name="图片 12" descr="&amp;pky540_sjzg_VCG41N1190559301_sjzg_VCG41N1190559301&amp;"/>
          <p:cNvPicPr>
            <a:picLocks noChangeAspect="1"/>
          </p:cNvPicPr>
          <p:nvPr/>
        </p:nvPicPr>
        <p:blipFill>
          <a:blip r:embed="rId4"/>
          <a:srcRect b="5913"/>
          <a:stretch>
            <a:fillRect/>
          </a:stretch>
        </p:blipFill>
        <p:spPr>
          <a:xfrm>
            <a:off x="3501390" y="1862455"/>
            <a:ext cx="3096000" cy="2184854"/>
          </a:xfrm>
          <a:prstGeom prst="rect">
            <a:avLst/>
          </a:prstGeom>
          <a:effectLst>
            <a:outerShdw blurRad="1905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" name="图片 2" descr="32313539323733323b32313539323731383bd7dcbde13130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2805" y="673735"/>
            <a:ext cx="869950" cy="8699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&amp;pky500_sjzg_VCG41N1038485634_sjzg_VCG41N1038485634&amp;"/>
          <p:cNvPicPr>
            <a:picLocks noChangeAspect="1"/>
          </p:cNvPicPr>
          <p:nvPr/>
        </p:nvPicPr>
        <p:blipFill>
          <a:blip r:embed="rId1"/>
          <a:srcRect t="135" b="14947"/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9" name="Freeform 8"/>
          <p:cNvSpPr/>
          <p:nvPr/>
        </p:nvSpPr>
        <p:spPr>
          <a:xfrm>
            <a:off x="0" y="0"/>
            <a:ext cx="5126635" cy="5126597"/>
          </a:xfrm>
          <a:custGeom>
            <a:avLst/>
            <a:gdLst>
              <a:gd name="connsiteX0" fmla="*/ 0 w 5126635"/>
              <a:gd name="connsiteY0" fmla="*/ 0 h 5126597"/>
              <a:gd name="connsiteX1" fmla="*/ 5126635 w 5126635"/>
              <a:gd name="connsiteY1" fmla="*/ 0 h 5126597"/>
              <a:gd name="connsiteX2" fmla="*/ 6670 w 5126635"/>
              <a:gd name="connsiteY2" fmla="*/ 4862820 h 5126597"/>
              <a:gd name="connsiteX3" fmla="*/ 0 w 5126635"/>
              <a:gd name="connsiteY3" fmla="*/ 5126597 h 5126597"/>
              <a:gd name="connsiteX4" fmla="*/ 0 w 5126635"/>
              <a:gd name="connsiteY4" fmla="*/ 0 h 512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6635" h="5126597">
                <a:moveTo>
                  <a:pt x="0" y="0"/>
                </a:moveTo>
                <a:lnTo>
                  <a:pt x="5126635" y="0"/>
                </a:lnTo>
                <a:cubicBezTo>
                  <a:pt x="2383752" y="0"/>
                  <a:pt x="143977" y="2154060"/>
                  <a:pt x="6670" y="4862820"/>
                </a:cubicBezTo>
                <a:lnTo>
                  <a:pt x="0" y="5126597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0" name="Freeform 19"/>
          <p:cNvSpPr/>
          <p:nvPr/>
        </p:nvSpPr>
        <p:spPr>
          <a:xfrm flipH="1">
            <a:off x="5726245" y="0"/>
            <a:ext cx="6465755" cy="6858000"/>
          </a:xfrm>
          <a:custGeom>
            <a:avLst/>
            <a:gdLst>
              <a:gd name="connsiteX0" fmla="*/ 1339118 w 6465755"/>
              <a:gd name="connsiteY0" fmla="*/ 0 h 6858000"/>
              <a:gd name="connsiteX1" fmla="*/ 0 w 6465755"/>
              <a:gd name="connsiteY1" fmla="*/ 0 h 6858000"/>
              <a:gd name="connsiteX2" fmla="*/ 0 w 6465755"/>
              <a:gd name="connsiteY2" fmla="*/ 6858000 h 6858000"/>
              <a:gd name="connsiteX3" fmla="*/ 6465755 w 6465755"/>
              <a:gd name="connsiteY3" fmla="*/ 6858000 h 6858000"/>
              <a:gd name="connsiteX4" fmla="*/ 6465755 w 6465755"/>
              <a:gd name="connsiteY4" fmla="*/ 5126636 h 6858000"/>
              <a:gd name="connsiteX5" fmla="*/ 1339118 w 6465755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65755" h="6858000">
                <a:moveTo>
                  <a:pt x="1339118" y="0"/>
                </a:moveTo>
                <a:lnTo>
                  <a:pt x="0" y="0"/>
                </a:lnTo>
                <a:lnTo>
                  <a:pt x="0" y="6858000"/>
                </a:lnTo>
                <a:lnTo>
                  <a:pt x="6465755" y="6858000"/>
                </a:lnTo>
                <a:lnTo>
                  <a:pt x="6465755" y="5126636"/>
                </a:lnTo>
                <a:cubicBezTo>
                  <a:pt x="6465755" y="2295273"/>
                  <a:pt x="4170482" y="0"/>
                  <a:pt x="133911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5" name="文本框 4"/>
          <p:cNvSpPr txBox="1"/>
          <p:nvPr/>
        </p:nvSpPr>
        <p:spPr>
          <a:xfrm>
            <a:off x="6764655" y="2724150"/>
            <a:ext cx="430657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00">
                <a:solidFill>
                  <a:schemeClr val="bg1"/>
                </a:solidFill>
                <a:latin typeface="汉仪雪君体简" panose="02010600000101010101" charset="-122"/>
                <a:ea typeface="汉仪雪君体简" panose="02010600000101010101" charset="-122"/>
              </a:rPr>
              <a:t>感谢观看！</a:t>
            </a:r>
            <a:endParaRPr lang="zh-CN" altLang="en-US" sz="6600">
              <a:solidFill>
                <a:schemeClr val="bg1"/>
              </a:solidFill>
              <a:latin typeface="汉仪雪君体简" panose="02010600000101010101" charset="-122"/>
              <a:ea typeface="汉仪雪君体简" panose="02010600000101010101" charset="-122"/>
            </a:endParaRPr>
          </a:p>
        </p:txBody>
      </p:sp>
      <p:pic>
        <p:nvPicPr>
          <p:cNvPr id="4" name="图片 3" descr="湖北开大LOGO红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95" y="156210"/>
            <a:ext cx="2646680" cy="6654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  <p:bldLst>
      <p:bldP spid="9" grpId="0" animBg="1"/>
      <p:bldP spid="20" grpId="0" animBg="1"/>
    </p:bldLst>
  </p:timing>
</p:sld>
</file>

<file path=ppt/tags/tag1.xml><?xml version="1.0" encoding="utf-8"?>
<p:tagLst xmlns:p="http://schemas.openxmlformats.org/presentationml/2006/main">
  <p:tag name="PA" val="v3.0.1"/>
</p:tagLst>
</file>

<file path=ppt/tags/tag2.xml><?xml version="1.0" encoding="utf-8"?>
<p:tagLst xmlns:p="http://schemas.openxmlformats.org/presentationml/2006/main">
  <p:tag name="KSO_WM_UNIT_PLACING_PICTURE_USER_VIEWPORT" val="{&quot;height&quot;:3505,&quot;width&quot;:5258}"/>
</p:tagLst>
</file>

<file path=ppt/tags/tag3.xml><?xml version="1.0" encoding="utf-8"?>
<p:tagLst xmlns:p="http://schemas.openxmlformats.org/presentationml/2006/main">
  <p:tag name="PA" val="v3.0.1"/>
</p:tagLst>
</file>

<file path=ppt/tags/tag4.xml><?xml version="1.0" encoding="utf-8"?>
<p:tagLst xmlns:p="http://schemas.openxmlformats.org/presentationml/2006/main">
  <p:tag name="ISPRING_ULTRA_SCORM_COURSE_ID" val="8D11735F-EA82-42DF-B1FF-9EA0739832CC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_SCORM_RATE_SLIDES" val="1"/>
  <p:tag name="ISPRINGONLINEFOLDERID" val="0"/>
  <p:tag name="ISPRINGONLINEFOLDERPATH" val="內容清單"/>
  <p:tag name="ISPRINGCLOUDFOLDERID" val="0"/>
  <p:tag name="ISPRINGCLOUDFOLDERPATH" val="函式庫"/>
  <p:tag name="ISPRING_PLAYERS_CUSTOMIZATION" val="UEsDBBQAAgAIAA+BdUu0/I0c+AQAABkRAAAdAAAAdW5pdmVyc2FsL2NvbW1vbl9tZXNzYWdlcy5sbme9WF1P21YYvq/U/xBFqrRdjLaTWvUCgpzkAFYdm9oO0H3IQgMhJBqksk29DLQhgUCTivIdtgRCwiAfGxUQ4gA/ZjnnOFf9C3ttJ2mAsth02gUSJ/A87/dz3pPO7lcvJhy/jr6cGp8MdDkfdjxwOkYDP02OjAfGupx+ueebJ07H1M/DgZHhicnAaJczMOl0dLvu3umcGA6M/TI8Ngq/373jcHS+GJ2aguOUSz99OjvGR7qc/W7FI/j6Gf65wgm9guJme50uHMrhWIkkw/hi1fHDy6++ffzk1cNHj7/uvF+HWmGSfAzHXeEymB49sEDEy6LAKcCGOIVHQ7LTVS1Fq6VgLXVkDyz4ZY7lETiSztLyoT1wv4gGdMvzFi37RRHxsiJxrBcprKTwgmwkhUMy8jpdZGYPX4RqKVXLztBEFIf2aq/3yPwyPvuLzoXJ3KL2+oyqWarm21nyCj6G5RURSbLIemRW4CHA4mm1tKgdnXysLNBCkMzvYrVMD6JaMIRPDqkao5lpkt82bdf/YTaEC6d/B2fa2hOZQZbvVWRB4CQF8d7GJ04XVZfI1u9UXcOb5zZpREZCIqTljxTdKJClzC3gSr3J9EziyH5tPW2PpI/t7ePgR9Yd0eJpHJqjuff2OPoRZN8CCloDidBZkjQoiNAO2vkSDu3i4ixNTpvFJztBLTtr1oakdkgq0o6T5T0CNJ1HbuE1GaEXSH6HpgrtKHxIkphepLiFIWhYgMczdiDCUwg+VcCFDTuo50iCwq8V22F4ZoDtZfQG1+ep0e+NYYrtQ9Jwfg3HVqqnUTy3qDd6IqpdhOnGm+Zg2bMhoWd+qBTLcC0DWz3foqFsLVXG5Rg5imnZiGV20BAP8urd8szPfqf0MCyHvAq0j1cYVGRD2sCMPrnbBzg0rRVKEId2sQlTjDeT1VIZ/koS+7XgBoSFE5/0wnGvrjO8Fw3d6wCV0oM+itb2F2z6dEmmrrlmZgCHIvjPLa24fLMLjlYX7KjZZ9zRu/lGX67nwpofZmKteyN5EM+IrHBT0chqknxYbuW+UjRcWCCRODhKc7nLucKVZNN5012Qb624dQvn7FbPsi84/vY/yV7beure2c7Ubb2TTBl2syB1Wni/WklaByG4dUEW6PsjnI/XZgpV9dg6mOV7wKQp7nAna0dvtELROpwX6gzQdbcmGYC8tjphWcLq+EHkllgZtil69o4erLcDGuNsFvOGyhtlvzSpGRVXgiSfbq17Ozste9ClW0ZmZU5f/YoVUGy4G0Bia+txHDm2QOj3oUbg5t1wNQItM11V30JLklzq+qVTPVukZwUIBWejZHobpxfrK1d8tftLrJsRtTK2Y2vO4b8WojmCxnBdqUUzKgurooQY0dOneBjeg/TVLLZCjiMWQdDjeuycLCkc49bh5DBFEnN0s0RzmVrqlG4WLFKZC7wX9TBA14g2nsBFtaOjwyLHVV8MuL7v/pb4WNmwRQKzq+sgapJ9j9Nh8mHvx3YsMuO+DDRxVmD1p88noJUHkMxC5/1v7wqjneu1YmSZ8fT5oONhNQRhI+W4HbiPEZ+CQhkrOdQqqWcJn+zi0IkdFiPVlpPcArT5zmyFfuEVoUcss/0K4/UaL28gmDnFYRUuSDyf1F8YLU9wq2SePoYHEb3CRysr2vk7O3zGhdPQHBhv83xpuD8n8c3TlPElRuf9lu80/gFQSwMEFAACAAgAD4F1S+8M9/+3AwAAqAwAACcAAAB1bml2ZXJzYWwvZmxhc2hfcHVibGlzaGluZ19zZXR0aW5ncy54bWzVV29P20Ycfp9PcfLUl42hpWuHnKAJiIZGKVoyaXuFLvZBTrXPkX0ZZa8CXVRKoOQNa0dBIlVHEINkf8SWEhjfZfPZzqt+hZ3jJHUKQg5tp01RFN/d7/c8z++P7y7SyANNBd8gw8Q6iQmD0QEBICLrCiZzMeHLVOL6HQGYFBIFqjpBMYHoAhiJR6RsLq1iM5NElHJTE3AYYg5naUzIUJodFsX5+fkoNrOGt6qrOcrxzaisa2LWQCYiFBliVoUL/IcuZJEptBFCAPCvppO2WzwSAUDyke7qSk5FACtcOcFeUFBNqNDMCKJvloby/TlDzxFlVFd1Axhz6Zjw0c2E9+nY+FBjWEPEy4kZ55PeNB2GioI9FVBN4m8RyCA8l+Fybw8JYB4rNBMTbgx5KNxaPI/SwvZDhx7KqM5zQGgbXkMUKpBCf+jzUfSAmp0Jf0pZIFDDcoqvAC/+mDCWmvns6+nxLyYnpj6fSd27N5mamPZFtHzEXhxJ7CWSuCA9Z8ioyyNBSqGc4bq5zyxUTSSJwamO2axOesR5Y5DWVZ77lhdvIy2NlCmooUA1kvcxSXDLQQHM8kDUhZjwqYGhKgBMoYrlrrOZS5sU01bVE0FLwLF4eyJwNym8ofezI2egYaKgrM6K6eVcjttLe+7uotV4YtVX7IOys1V0zx45m9/ZKxvs9Bfn8SPrdM05rbKTPKsU7cUX7OWaU83bKz+y0tORVi7bQJcQsLNCs9xg1VV7uWQfFZv7q/bjNffhqbPb4Lj24Ut2stPl6wuzmd/kctnWXtf9WnJyYmx8ZmJqbPyra4AH5cUS5GxUnMYh489nz/uTX1hmP2+7tY0gGwhHF5LIqq+5L35ihUW3WvcVvj5ZZc93rPoxX7W39s+H2ysgGhTQd3St+rDaK7e2/VZ9unR/55euCLu15xwc9KoNVt0X7pOz0pP3WKt/hdZ+umP/thF0fKty/Wehr4DdyhJ/c1lhr/nwTW9coQPZ+j53YYfP2Pr31qsiD4X98ev5PaEvbdaf206h0iwfs+N1+2jdrSz3hTMweOPm0K2Pb9/5ZDgq/pXfvX6pU/s0mFYhJp3jYPTS86B7JpzfKiXR28Iv3tGpkftvbui8h6x6vlk+CpNcq14Mb2w/q4UxY6XdMGZOucqqm6F4A6dOKAG1E95kvHH5Ztr8ocSWf3+ffXaFXnmn099vtA/TKx8w5nd5P/43Ifuj7kWy5+YoiRdebb0VDROs8USoWEHd+3D81tAAv4teuBSJcLTefxfxyD9QSwMEFAACAAgAD4F1SwIN08KCAgAAWQoAACEAAAB1bml2ZXJzYWwvZmxhc2hfc2tpbl9zZXR0aW5ncy54bWydVsGO2jAQvfcrUHonhx7ag0Hq0iKtRLuou+LuJENi4diRPYHy97VjZ+NA2CQlQsJv3rNnxjMTiD4xsf60WJBUcqleAZGJXFukxRYsW0VJjSjFMpUCQeBSSFVSHq0/b5sPiRvmmEqeQRnNl619RjRHmkJ3zHTJpDNSWVZUXHcyl8uEpqdcyVpko7LiWoHiTJxGmZxpfEYoZ/jUl1QKtIZsuorTBPjMk5zmP486M81wgqyiOcxJsrkYs/tsAcJfHKdyegU1a3NZ1dUsgZK5TWhf83Vrn1ENlzQz7WcEP77ZZ1RgA7IHjR7xKD3+Z9j3xLarknxv83ozEOylJxzWqGogcbtyNl3Iy0uNpj9gfaRcG0IIdaS9cXpPa91u08c63h+4MJEFJA90jIPkdQkb529A7OMdf7N5akZF6N87Fjio4OzBwMMO7Ji/TVrvmAHYMV85y+BF8Osd/dbiNO0VP1F/mR9n31hBULPM2tjaZWu2R+1s5+oweo+0pFJmsNbWoTdWgr03EjeYcyq+84oIemY5RSbFL8tLrk04msQ3Bl9rw5VFkCGHoYJrfDRjOshXs+yXow+oX4/urdDF5tYLNEN8FVFEmhaleSvpaOF1q6jZJ4qHJXZOGj6oZ3GUU0UlVSdQb1LyyecIiTCZLF13PaKTOMgCiYfTTPwmQ/kXdZmA+mmujcF74fRBRyxYXnDzxQODC2Q3igdWJ8XC7CcoM3XobjkAfBUAVWnR1oBbOEtZc2QcztC2fwA0IT+KjWhTpo8q7jvu4Ihhn3jkpijDRuqq0k+LrlhCXt8wIDgYv4YVzjKh8pEmugmt1/xjs7kdabb8QpIDfDn1tjb2+yQa0P6l/AdQSwMEFAACAAgAD4F1S9d3WrmHAwAAuQsAACYAAAB1bml2ZXJzYWwvaHRtbF9wdWJsaXNoaW5nX3NldHRpbmdzLnhtbM1W7U8TSRj/3r9iM8aPdkW5U8m2xPASyaESqYn3iQy7Qzu56WyzOxXxU0EbkYL0C6eHkFDjUYLQ3ku4qxSO/+Xc2d1+un/hZrttbcU0W4LGNE07M8/z+/2el312lMFHSSI9RIaJdRoBfeHLQEJU1TVM4xFwPzZ66TqQTAapBolOUQRQHUiD0ZCSSk8TbCYmEWPC1JQEDDUHUiwCEoylBmR5dnY2jM2U4Z3qJM0EvhlW9aScMpCJKEOGnCJwTvywuRQyQQMhAID4JnXacIuGQpKk+Ei3dS1NkIQ1oZxiLyhIbrEkAbJvNQ3Vn+KGnqbakE50QzLi0xFw4eqo92na+EjDOImolxIzKja9bTYANQ17IiCZxI+RlEA4nhBqr/UDaRZrLBEBV/o9FGEtn0apY/uRQw9lSBcpoKwBn0QMapBBf+nzMfSImc0Nf0ubozCJ1Zg4kbzwI2A4NnXrx4mRe+Njd36Yit29Ox4bm/BF1H3kThxF7iRShCA9baioxaNAxqCaELqFzwwkJlLk9q2m2YxOO8R5a2laJyL1dS8gzQilZC4CbhoYEiBhBglWW6cMGnHERjERMXi+feEZysBHQD9eNQENE7UTNU9ML4tq1F7YcbfnreoLq7Jk7xWcjZx78sxZf2ovrfHj353nz6zjFee4xI8yvJiz59/wtytOKWMv/crzLwfr2WkAdSHgJ9laocpLy/Zi3j7I1XaX7ecr7pNjZ7sqcO39t/xoq8XXE2Ytsy7k8o2dlvvFyfGx4ZGpsTvDIw8uSiIoL5Z2zmrRqe5z8f/kdW/ys4v8t023vNbOJgWjC0hkVVbcN+94dt4tVXyF/x0t89dbVuVQnNobu6fD7RQQbhfQc3T1+vDye7e8+Ul9WnQfMgtnhN3Ycfb2OtW2V90X7pPz/ItzrNVXobVfbtl/rrU7flK53rPQU8BucUE8uTy7U3vysTfO0IF8dVe48P1XfPVn631OhML//uP0TOhJm/XPppMt1gqH/HDVPlh1i4s94Vzuu3K1/7vvr12/MRCW/81sX+rq1JjvEwRi2hzwQ10nfGvKnx6ViuwN1s/PaGakv9aIFl1hVTK1wkGQdFmVXHBj+1U5iBnPbwcxcwolXloPxNv2HgkkoHwk2ka0ohiPtV/yfPGv8+ycM1S/+xva741zqv4XjKJrD3+7Qfir1oWs4wamyJ+9IobEfud1Oxr6H1BLAwQUAAIACAAPgXVLs8URDFYBAAAEBgAAHwAAAHVuaXZlcnNhbC9odG1sX3NraW5fc2V0dGluZ3MuanOVlLFOwzAQhvc+RWRW1IUBxIwqIXVAKhticJJratXxWbYTGqq+O3GCSuye22Av8e9P//kuujsusn6xgmXP2XH4Hs5v4XnQwGtbLi3chxcydVH7C2alKOFd1CCFAhYhrUecaeAsn/6I0dnfTjQ1mObdxtvaiR9D4h1MExaG0CyhtYT2RWgHKvB3kNlvVmNGk0LnjXOolgUqB8otFZqaDwy7Ww1rmmAEYwtmRB9WfhPolhcQmF4nrzkWWGuuujVWuMx5sa8MNqpM0btOg+l/+D4FSGHdq4P6duCQ1AashfImLHkOcp7viP7PuBVWuDSteQUzqtQXtPeayzk4uCQheQdmjhXqRs/hDFa+Ihfo48pvEpXIS6GqkXt58pvk/GO9bcrwItGghTBqoR3VfXVqcsQg1feObF0bxV1TdtQspAOnp1UstmcxeI+LR4k/f2SfN+Zn7LY4/QBQSwMEFAACAAgAD4F1Sz08L9HBAAAA5QEAABoAAAB1bml2ZXJzYWwvaTE4bl9wcmVzZXRzLnhtbJ2RsQrCMBCG9z5FuN3EbqUkdRPcHHSWmqYaaS8ll1of35SKdJGAQyD/8X0/JCd3r75jT+PJOlSQ8y0wg9o1Fm8Kzqf9pgBGocam7hwaBeiA7apM2rzAozdkArFYgaTgHsJQCjFNE7c0+NhArhtDLCauXS/i6R2K2RTDosLilvYv+zODKssYk9fRduGAVbzHtCCMvFYwOxeN3GLrQPwCGpMATKrBUAJofQJ4DAnAjytAiu+b56RHCvGjYpBitZ4qewNQSwMEFAACAAgAD4F1SxrnV1R1AAAAdAAAABwAAAB1bml2ZXJzYWwvbG9jYWxfc2V0dGluZ3MueG1ss7GvyM1RKEstKs7Mz7NVMtQzUFJIzUvOT8nMS7dVCg1x07VQUiguScxLSczJz0u1VcrLV1Kwt+OyyclPTswJTi0pASosVijISaxMLQpJzQUySlL9EnOBKp/tmfJ8ya5n09qfr9ivoKvwZP+6Z1N2KunbcQEAUEsDBBQAAgAIAESUV0cjtE77+wIAALAIAAAUAAAAdW5pdmVyc2FsL3BsYXllci54bWytVd9P2zAQfi7S/ofI79gtHQOqBMSQ0B7GhNSx7a0yiZt4TeLMdgjlr9/Zzu+lbEh7aJWc7/vufPfdxb96zlLviUnFRR6gBZ4jj+WhiHgeB+jh6+3xObq6fHfkFyndM+nxKEBlzg2ApsiLmAolLzSA76lOAtQzYGBGXiG5kFzvgfsUuNtIJ0v07mgGLrkKUKJ1sSKkqirMFSDyWIm0NCQKhyIjhWSK5ZpJ4tJAXoNd6b+j4ZeJnOh9wVQPWei3B65JWo5nxQck1RILGZOT+XxBftx9XocJy+gxz5WmeciQB5Wc2VI+0nB3J6IyZcrYZr5Lcs20NklY28zXK744zz0lwwA5h03GlKIxUzjNY0QclkyA/W1KVVLzqAGt4VU7XvNav4153zRutnOkcy7Kx5SrBI76kM46CfTJMKqf2etaBT00Cro1TMiT7FfJJYvs67dWjPMFcgFbxdk8sapCOICnWxpqIfc3AAMV1R3EbdOwaxq2oJYDt9HXHQVqbrtlVJeSNaWa+U88YuILlZIaWVxqWTKfjIw1lgzBPnFXrpvUNcRPdJae/kNvjN+oNT/Va52xgP/RmE9A1NaE5xF7vuXgo1kGNdUMim1sWBcpNjG7nFT5mPV0PTC5HOumwEU8TWXMYAwjqinp7OQQlEmqwCUs5QjbOzgITnicpPDTkwzj04M0GZW7SYbewUFwKsLdBLQ1t2Uk4zqOxNQqyCcT68QPS6VFxl+sPAd7Rq+sDl8buebouuDtwdn8j1EcxGgGc4smVpd56u2r5vDezKlWnc+mcJaBWmEemC4L59XMQlmMfCK2pWWqb/o5NfuwBx3lPDUd01zfQe+iWvMX5lU8Ml+6xdLUJGFGMwH6cL7sMUA/YbsMwlvToYhbkTd1wJjYN/dvK9ps+bp1ruuHOuxDDZ84qxzGzdRHUEcsRZlHox7iovuIqBR22rVk1EvZFm60OAGRiiJA7+GhvvPF6UV35bPFRYO1ed27wC6XN6z0OuFOQaTWdXsRv94N8PgbUEsDBBQAAgAIAA+BdUsXqeFBbwEAAPsCAAApAAAAdW5pdmVyc2FsL3NraW5fY3VzdG9taXphdGlvbl9zZXR0aW5ncy54bWyNUttq3DAQfc9XiPzAShrdDO6Cbi5+SUKykGd3rRbTRC6WQkvRx1dOsmy22dBqnmbOmTPM6LTp+xTtU8rz4/R7yNMc70LOU/yWthcItfv5YV5ulpBCTptj5X6K4/yzj1/ntVarKQ9xHJbRrmjaYtQ9P6SkVk7VjBlGkWSeeoWc57ZiDbgGbMUcJbbd/CXxoruEfYj5vGq7OUHfN/QxhSX3cQy/tnDKfgudbvB5Gcap8tJWsDXKYWpxbA3ECJfcF6oBQCDLHXG4SNlITZDHjGMoRlGggAjnpBGFSMqhZl0jqgrzjUBMMkZdoZ7WbqS1cdQWCQ0huk7zqrGl64zEGBFCgLnCBXQGo8qGqqFBrQcEBwZE0UYTBaiznelY8c4Ly5GiXmBcmDGA8fG4x+3enutY/e91Duf8h+DZLziLrt7anDFXu39alkrehccfD0MO6MuQQj9+ury59Xf+aqd3/fXV5as3n318YK6GrZt/6O8/UEsDBBQAAgAIAA+BdUt2ZTIM6gUAAPcRAAAXAAAAdW5pdmVyc2FsL3VuaXZlcnNhbC5wbmftmGlQ00cUwBdBUVECdoRwGNQ6Oh3DEUUhEEKhaGAsoFYUBII0EEQQgpxCMBRagxKIKDZaAkxLLTOV03BECIdGw2g4hlIJISEcgSAFAiGEKwn0b8/v/djJh53dt+/3dt++92Y/vDtn/XC7d1ruBADs9vH2Og+APgyALTnbt0E7IcKTL6BJL/E8zhNU91hPQ4JBlIevBwB1dCNN+FZI3kHyDkoEYE/Sh6EnIdqkAWBK8/HyuJCGnxv2uHYoQL9DEfKZ1z2PBKmnyTmvBdB8I9zgnPmxmaynph6pMoDuYKceiGM2dOkZXPI0djBcANrMmob6n5T311ynI45NrIzifFcy9j1wtFX5ByTbxF6ULi0lJZLJHLSLy1D6pnZFD2QFR0R/1be1HDYgLUtzRqMfY+EAsFtPH0ESrGAwBOaRnQEA8NbafCqOjvA1h7xGnnaypiU+Jj6A1nl9uw2pVGq/DwBZr9/fzhFCcIedAtIcGtcDwPuVPgD3cg0B2G8KhebTgwiI88JA6jvQU8EeHagDdaAO1IE6UAfqQB2oA3Xg/xGkGnG0y6JiAT7jeuJUT0knTc0Tz6KAv5STQCZjQmGgNzvtETzc4eCYShA2Ql58c6S4JXUeKyunY4c46789FZ04uGVZWhzfJsSQV0lKUXz78Nt9MqGJMRA79iIRKbiSlmvzrSsS2RMGfmjby9SRzNTqjBX5dQGtQYpi1WzFCBlht56j3dy06ncbAjZlcyNpjkWSrBzjzW5UNLjG/TIPgNl4eOfRGs6z4Z7scKIWPtq+NpoDO0lHuK2rH7YJNzJSJsYmJiJcneQ29KDe0IeKEYsRPpy1ppRTLrdIe903xbffxdoCzNHx8MmqJslQaYFj3td55PXpimJDGCJ2Y1UKKz3erlnkL6Enw3A4XL+Aj0W6ThFClhjLCS796TSBKEAeSC+7OcuxJ7g1ifGN6mc0BcuWQIYJ9p4BZ3OpDxMOLLF54alT01NlFIlmfaYmWDrSoiTgpOr59jI584ZyDlvGPJHRGjLgfLeWVsfFBLOc42eVv5bm8eTNqpQwXmABu5LiJC2y09Pr8D2AuIgnK153XwrLVA369cPcNSRiVKK4Ca+EchCP3dQoj8+kYSvLzsiINQz+5YLDtP5CuyE0wvx8TedqjCb3NpfLnV6vSO4LlEWJMoVuATHWQRbuT/sZgO3zivvWyJ5DIlZEN7LQs9XqVSm9Yoa9llJ2pue7VrxdjIU7FI+kW3XY/CiagrEqbOY3X0UqWXMBln37rf+wv5vGLvkX93dRXe2il8MILbR/2GTRiqk5WLWH7pqtf5KQz5X3yOTJML/g9Laqv53mPSjAIHnNkV0y+5kf6rp6GwXR1t88LuFNvDcAglOYSlpTSEmog5ukMErYx2x17WVfWYdqKzOWWjTVKVe+CWIJ+JG28/WO1Tcfdc9fxhqNB5U01uObJHiGYvNxZKX+l7Gdc8MqQNoLOQFV53PthWlhT/8prHqW1e3vrnUcRk0S1dqVkYreTzYtK3Z14+0ZDbdw3x8paa5vu5pOlnFju7FV/oWWfyZcEK11tXrhEEefg7NUoDYeKki+fbvmlT8DbxXTSSCGGbEH1/XHe4xyTY35xouDeIHo22r3mfCTFIn20vV9JjOoYCOgPoxI4ajlLaIYG6xmgRuNRMqHW5pCjw8UdHa1mZHqJouKI2lf3D/thUxxt5b/XJDNjFormhaK4Sx1DVdeWIgizoArI6VBGHHEx9t4Ktg8RwnFdbgl6uVYnn3bYKnEcWC7IZupkHvwVbum8k3hUu+OWUVTdxzJltBoBpZ9MSGj+U6SQfHzxCi1WXWMtA3llLFrYSS/fYEeYzFQgcpHxdFTgxaXf6Sg7a15j6oMszI/+o+fzZsXY2NjSVsAuIJqHhtdXU1z2QFALXyYREpPdykxACCQFuc8qKEwmczPP/QuaHg4wQpGELdTKM0mf/U5pGVpcOkYl1pcXl4+nQOdLCIkvXifQ+kkKt2dKCmhR1vtmJAp8Dnl51XteSX7d1BLAwQUAAIACAAPgXVLmkngkkoAAABqAAAAGwAAAHVuaXZlcnNhbC91bml2ZXJzYWwucG5nLnhtbLOxr8jNUShLLSrOzM+zVTLUM1Cyt+PlsikoSi3LTC1XqACKAQUhQEmhEsg1QnDLM1NKMmyVzE0tEWIZqZnpGSW2SqZmCEF9oJEAUEsBAgAAFAACAAgAD4F1S7T8jRz4BAAAGREAAB0AAAAAAAAAAQAAAAAAAAAAAHVuaXZlcnNhbC9jb21tb25fbWVzc2FnZXMubG5nUEsBAgAAFAACAAgAD4F1S+8M9/+3AwAAqAwAACcAAAAAAAAAAQAAAAAAMwUAAHVuaXZlcnNhbC9mbGFzaF9wdWJsaXNoaW5nX3NldHRpbmdzLnhtbFBLAQIAABQAAgAIAA+BdUsCDdPCggIAAFkKAAAhAAAAAAAAAAEAAAAAAC8JAAB1bml2ZXJzYWwvZmxhc2hfc2tpbl9zZXR0aW5ncy54bWxQSwECAAAUAAIACAAPgXVL13dauYcDAAC5CwAAJgAAAAAAAAABAAAAAADwCwAAdW5pdmVyc2FsL2h0bWxfcHVibGlzaGluZ19zZXR0aW5ncy54bWxQSwECAAAUAAIACAAPgXVLs8URDFYBAAAEBgAAHwAAAAAAAAABAAAAAAC7DwAAdW5pdmVyc2FsL2h0bWxfc2tpbl9zZXR0aW5ncy5qc1BLAQIAABQAAgAIAA+BdUs9PC/RwQAAAOUBAAAaAAAAAAAAAAEAAAAAAE4RAAB1bml2ZXJzYWwvaTE4bl9wcmVzZXRzLnhtbFBLAQIAABQAAgAIAA+BdUsa51dUdQAAAHQAAAAcAAAAAAAAAAEAAAAAAEcSAAB1bml2ZXJzYWwvbG9jYWxfc2V0dGluZ3MueG1sUEsBAgAAFAACAAgARJRXRyO0Tvv7AgAAsAgAABQAAAAAAAAAAQAAAAAA9hIAAHVuaXZlcnNhbC9wbGF5ZXIueG1sUEsBAgAAFAACAAgAD4F1Sxep4UFvAQAA+wIAACkAAAAAAAAAAQAAAAAAIxYAAHVuaXZlcnNhbC9za2luX2N1c3RvbWl6YXRpb25fc2V0dGluZ3MueG1sUEsBAgAAFAACAAgAD4F1S3ZlMgzqBQAA9xEAABcAAAAAAAAAAAAAAAAA2RcAAHVuaXZlcnNhbC91bml2ZXJzYWwucG5nUEsBAgAAFAACAAgAD4F1S5pJ4JJKAAAAagAAABsAAAAAAAAAAQAAAAAA+B0AAHVuaXZlcnNhbC91bml2ZXJzYWwucG5nLnhtbFBLBQYAAAAACwALAEkDAAB7HgAAAAA="/>
  <p:tag name="ISPRING_PRESENTATION_TITLE" val="大气简约绿色生态新能源行业项目介绍动态ppt模板"/>
  <p:tag name="COMMONDATA" val="eyJjb3VudCI6MTE3LCJoZGlkIjoiNjQ1ZTg0MTdmNWQxZGYwYThlMmYwMzhhOGExNmMxMmMiLCJ1c2VyQ291bnQiOjF9"/>
  <p:tag name="KSO_WPP_MARK_KEY" val="c70f3574-120c-46d4-b5ff-701b03788209"/>
</p:tagLst>
</file>

<file path=ppt/theme/theme1.xml><?xml version="1.0" encoding="utf-8"?>
<a:theme xmlns:a="http://schemas.openxmlformats.org/drawingml/2006/main" name="Office Theme">
  <a:themeElements>
    <a:clrScheme name="0_Eco">
      <a:dk1>
        <a:srgbClr val="253A3D"/>
      </a:dk1>
      <a:lt1>
        <a:srgbClr val="FFFFFF"/>
      </a:lt1>
      <a:dk2>
        <a:srgbClr val="3E3E3E"/>
      </a:dk2>
      <a:lt2>
        <a:srgbClr val="F8F8F8"/>
      </a:lt2>
      <a:accent1>
        <a:srgbClr val="329C71"/>
      </a:accent1>
      <a:accent2>
        <a:srgbClr val="FFB219"/>
      </a:accent2>
      <a:accent3>
        <a:srgbClr val="816FB5"/>
      </a:accent3>
      <a:accent4>
        <a:srgbClr val="1280BB"/>
      </a:accent4>
      <a:accent5>
        <a:srgbClr val="FF6E25"/>
      </a:accent5>
      <a:accent6>
        <a:srgbClr val="EA424A"/>
      </a:accent6>
      <a:hlink>
        <a:srgbClr val="0070C0"/>
      </a:hlink>
      <a:folHlink>
        <a:srgbClr val="7030A0"/>
      </a:folHlink>
    </a:clrScheme>
    <a:fontScheme name="Custom 18">
      <a:majorFont>
        <a:latin typeface="Lato Black"/>
        <a:ea typeface=""/>
        <a:cs typeface=""/>
      </a:majorFont>
      <a:minorFont>
        <a:latin typeface="La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 lang="zh-CN" altLang="en-US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1745</Words>
  <Application>WPS 演示</Application>
  <PresentationFormat>宽屏</PresentationFormat>
  <Paragraphs>427</Paragraphs>
  <Slides>36</Slides>
  <Notes>37</Notes>
  <HiddenSlides>0</HiddenSlides>
  <MMClips>2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36</vt:i4>
      </vt:variant>
    </vt:vector>
  </HeadingPairs>
  <TitlesOfParts>
    <vt:vector size="52" baseType="lpstr">
      <vt:lpstr>Arial</vt:lpstr>
      <vt:lpstr>宋体</vt:lpstr>
      <vt:lpstr>Wingdings</vt:lpstr>
      <vt:lpstr>思源宋体 CN</vt:lpstr>
      <vt:lpstr>汉仪雪君体简</vt:lpstr>
      <vt:lpstr>微软雅黑</vt:lpstr>
      <vt:lpstr>Times New Roman</vt:lpstr>
      <vt:lpstr>Lato</vt:lpstr>
      <vt:lpstr>Arial Unicode MS</vt:lpstr>
      <vt:lpstr>Lato Black</vt:lpstr>
      <vt:lpstr>Calibri</vt:lpstr>
      <vt:lpstr>苹方 中等</vt:lpstr>
      <vt:lpstr>微软雅黑 Light</vt:lpstr>
      <vt:lpstr>黑体</vt:lpstr>
      <vt:lpstr>Wingdings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走心PPT 侵权必究</dc:title>
  <dc:creator>走心PPT</dc:creator>
  <dc:description>微信公众号zouxinppt</dc:description>
  <cp:lastModifiedBy>肖畅</cp:lastModifiedBy>
  <cp:revision>161</cp:revision>
  <dcterms:created xsi:type="dcterms:W3CDTF">2015-07-04T09:28:00Z</dcterms:created>
  <dcterms:modified xsi:type="dcterms:W3CDTF">2022-12-23T09:17:09Z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2052-11.1.0.12980</vt:lpwstr>
  </property>
  <property fmtid="{D5CDD505-2E9C-101B-9397-08002B2CF9AE}" pid="3" name="KSOTemplateUUID">
    <vt:lpwstr>v1.0_mb_56hVu3MCpakoqm7mOTU/cw==</vt:lpwstr>
  </property>
  <property fmtid="{D5CDD505-2E9C-101B-9397-08002B2CF9AE}" pid="4" name="ICV">
    <vt:lpwstr>8295459281EC49C28E328FAE3B6B73F3</vt:lpwstr>
  </property>
</Properties>
</file>