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tags/tag7.xml" ContentType="application/vnd.openxmlformats-officedocument.presentationml.tags+xml"/>
  <Override PartName="/ppt/notesSlides/notesSlide7.xml" ContentType="application/vnd.openxmlformats-officedocument.presentationml.notesSlide+xml"/>
  <Override PartName="/ppt/tags/tag8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9.xml" ContentType="application/vnd.openxmlformats-officedocument.presentationml.tags+xml"/>
  <Override PartName="/ppt/notesSlides/notesSlide10.xml" ContentType="application/vnd.openxmlformats-officedocument.presentationml.notesSlide+xml"/>
  <Override PartName="/ppt/tags/tag10.xml" ContentType="application/vnd.openxmlformats-officedocument.presentationml.tags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  <p:sldMasterId id="2147483677" r:id="rId2"/>
    <p:sldMasterId id="2147483689" r:id="rId3"/>
  </p:sldMasterIdLst>
  <p:notesMasterIdLst>
    <p:notesMasterId r:id="rId20"/>
  </p:notesMasterIdLst>
  <p:sldIdLst>
    <p:sldId id="587" r:id="rId4"/>
    <p:sldId id="594" r:id="rId5"/>
    <p:sldId id="600" r:id="rId6"/>
    <p:sldId id="595" r:id="rId7"/>
    <p:sldId id="596" r:id="rId8"/>
    <p:sldId id="597" r:id="rId9"/>
    <p:sldId id="259" r:id="rId10"/>
    <p:sldId id="601" r:id="rId11"/>
    <p:sldId id="604" r:id="rId12"/>
    <p:sldId id="603" r:id="rId13"/>
    <p:sldId id="258" r:id="rId14"/>
    <p:sldId id="592" r:id="rId15"/>
    <p:sldId id="606" r:id="rId16"/>
    <p:sldId id="608" r:id="rId17"/>
    <p:sldId id="609" r:id="rId18"/>
    <p:sldId id="61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C3C3C3"/>
    <a:srgbClr val="B50B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64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90BAB0-54FF-43B5-A66E-5D4E8C85E41B}" type="datetimeFigureOut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F0B1D7-E328-4A30-A4FB-3A16E6F3AB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25128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幻灯片图像占位符 1">
            <a:extLst>
              <a:ext uri="{FF2B5EF4-FFF2-40B4-BE49-F238E27FC236}">
                <a16:creationId xmlns:a16="http://schemas.microsoft.com/office/drawing/2014/main" id="{8FA6046E-2077-8B71-7804-C8D7EFB2BB5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备注占位符 2">
            <a:extLst>
              <a:ext uri="{FF2B5EF4-FFF2-40B4-BE49-F238E27FC236}">
                <a16:creationId xmlns:a16="http://schemas.microsoft.com/office/drawing/2014/main" id="{A17B63E6-21C7-89DB-6112-9A27640624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13316" name="灯片编号占位符 3">
            <a:extLst>
              <a:ext uri="{FF2B5EF4-FFF2-40B4-BE49-F238E27FC236}">
                <a16:creationId xmlns:a16="http://schemas.microsoft.com/office/drawing/2014/main" id="{2115ADDF-17A4-997E-2F21-FB891DD3169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  <a:lvl2pPr marL="742950" indent="-28575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2pPr>
            <a:lvl3pPr marL="11430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3pPr>
            <a:lvl4pPr marL="16002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4pPr>
            <a:lvl5pPr marL="20574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9pPr>
          </a:lstStyle>
          <a:p>
            <a:pPr>
              <a:buSzTx/>
            </a:pPr>
            <a:fld id="{2E5FFC33-CEED-44DF-AFB5-5F582705EEA8}" type="slidenum">
              <a:rPr lang="zh-CN" altLang="en-US" sz="1200" b="0" smtClean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pPr>
                <a:buSzTx/>
              </a:pPr>
              <a:t>2</a:t>
            </a:fld>
            <a:endParaRPr lang="zh-CN" altLang="en-US" sz="1200" b="0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77727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幻灯片图像占位符 1">
            <a:extLst>
              <a:ext uri="{FF2B5EF4-FFF2-40B4-BE49-F238E27FC236}">
                <a16:creationId xmlns:a16="http://schemas.microsoft.com/office/drawing/2014/main" id="{54B8AC1E-764D-5787-9D9A-9D91B22DF8D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备注占位符 2">
            <a:extLst>
              <a:ext uri="{FF2B5EF4-FFF2-40B4-BE49-F238E27FC236}">
                <a16:creationId xmlns:a16="http://schemas.microsoft.com/office/drawing/2014/main" id="{4E800054-2F9A-BEFA-1683-DD139E01ED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zh-CN" altLang="en-US" dirty="0">
                <a:solidFill>
                  <a:srgbClr val="255081"/>
                </a:solidFill>
                <a:latin typeface="PingHei"/>
              </a:rPr>
              <a:t>三张实物图：桃子切接法嫁接技术</a:t>
            </a:r>
            <a:endParaRPr lang="zh-CN" altLang="en-US" dirty="0"/>
          </a:p>
        </p:txBody>
      </p:sp>
      <p:sp>
        <p:nvSpPr>
          <p:cNvPr id="15364" name="灯片编号占位符 3">
            <a:extLst>
              <a:ext uri="{FF2B5EF4-FFF2-40B4-BE49-F238E27FC236}">
                <a16:creationId xmlns:a16="http://schemas.microsoft.com/office/drawing/2014/main" id="{7CC32BF5-4EC8-1213-F1E1-9738EDD1D4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  <a:lvl2pPr marL="742950" indent="-28575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2pPr>
            <a:lvl3pPr marL="11430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3pPr>
            <a:lvl4pPr marL="16002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4pPr>
            <a:lvl5pPr marL="20574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9pPr>
          </a:lstStyle>
          <a:p>
            <a:pPr>
              <a:buSzTx/>
            </a:pPr>
            <a:fld id="{3A03E0E3-A9A4-4C90-A5F4-8138DB076A7B}" type="slidenum">
              <a:rPr lang="zh-CN" altLang="en-US" sz="1200" b="0" smtClean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pPr>
                <a:buSzTx/>
              </a:pPr>
              <a:t>3</a:t>
            </a:fld>
            <a:endParaRPr lang="zh-CN" altLang="en-US" sz="1200" b="0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225833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幻灯片图像占位符 1">
            <a:extLst>
              <a:ext uri="{FF2B5EF4-FFF2-40B4-BE49-F238E27FC236}">
                <a16:creationId xmlns:a16="http://schemas.microsoft.com/office/drawing/2014/main" id="{CB55E8B4-0080-3035-A90E-E776119F587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备注占位符 2">
            <a:extLst>
              <a:ext uri="{FF2B5EF4-FFF2-40B4-BE49-F238E27FC236}">
                <a16:creationId xmlns:a16="http://schemas.microsoft.com/office/drawing/2014/main" id="{7CE5FFBC-421B-0683-2D83-4C252D5E6C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17412" name="灯片编号占位符 3">
            <a:extLst>
              <a:ext uri="{FF2B5EF4-FFF2-40B4-BE49-F238E27FC236}">
                <a16:creationId xmlns:a16="http://schemas.microsoft.com/office/drawing/2014/main" id="{3D184E5B-540A-84AB-E109-3B17FBFEB4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  <a:lvl2pPr marL="742950" indent="-28575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2pPr>
            <a:lvl3pPr marL="11430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3pPr>
            <a:lvl4pPr marL="16002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4pPr>
            <a:lvl5pPr marL="20574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9pPr>
          </a:lstStyle>
          <a:p>
            <a:pPr>
              <a:buSzTx/>
            </a:pPr>
            <a:fld id="{D9C7200C-1F29-4F93-82A2-C91C42D92930}" type="slidenum">
              <a:rPr lang="zh-CN" altLang="en-US" sz="1200" b="0" smtClean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pPr>
                <a:buSzTx/>
              </a:pPr>
              <a:t>4</a:t>
            </a:fld>
            <a:endParaRPr lang="zh-CN" altLang="en-US" sz="1200" b="0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307440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幻灯片图像占位符 1">
            <a:extLst>
              <a:ext uri="{FF2B5EF4-FFF2-40B4-BE49-F238E27FC236}">
                <a16:creationId xmlns:a16="http://schemas.microsoft.com/office/drawing/2014/main" id="{0232F2FB-25F6-258C-344B-5FA7F0BB4D8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备注占位符 2">
            <a:extLst>
              <a:ext uri="{FF2B5EF4-FFF2-40B4-BE49-F238E27FC236}">
                <a16:creationId xmlns:a16="http://schemas.microsoft.com/office/drawing/2014/main" id="{812D4D2A-CA5E-1661-297F-B8335CF922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0484" name="灯片编号占位符 3">
            <a:extLst>
              <a:ext uri="{FF2B5EF4-FFF2-40B4-BE49-F238E27FC236}">
                <a16:creationId xmlns:a16="http://schemas.microsoft.com/office/drawing/2014/main" id="{FFA5D0C1-361F-218B-83FE-72E3874053F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  <a:lvl2pPr marL="742950" indent="-28575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2pPr>
            <a:lvl3pPr marL="11430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3pPr>
            <a:lvl4pPr marL="16002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4pPr>
            <a:lvl5pPr marL="20574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9pPr>
          </a:lstStyle>
          <a:p>
            <a:pPr>
              <a:buSzTx/>
            </a:pPr>
            <a:fld id="{00D42A2B-ECD4-4DBC-A0E8-D01288310A1D}" type="slidenum">
              <a:rPr lang="zh-CN" altLang="en-US" sz="1200" b="0" smtClean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pPr>
                <a:buSzTx/>
              </a:pPr>
              <a:t>5</a:t>
            </a:fld>
            <a:endParaRPr lang="zh-CN" altLang="en-US" sz="1200" b="0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299497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幻灯片图像占位符 1">
            <a:extLst>
              <a:ext uri="{FF2B5EF4-FFF2-40B4-BE49-F238E27FC236}">
                <a16:creationId xmlns:a16="http://schemas.microsoft.com/office/drawing/2014/main" id="{B744E0C9-B9C4-B899-401D-3C095DB805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备注占位符 2">
            <a:extLst>
              <a:ext uri="{FF2B5EF4-FFF2-40B4-BE49-F238E27FC236}">
                <a16:creationId xmlns:a16="http://schemas.microsoft.com/office/drawing/2014/main" id="{D9BEFAB3-84FC-4702-E620-2D8913DB92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2532" name="灯片编号占位符 3">
            <a:extLst>
              <a:ext uri="{FF2B5EF4-FFF2-40B4-BE49-F238E27FC236}">
                <a16:creationId xmlns:a16="http://schemas.microsoft.com/office/drawing/2014/main" id="{E8945B3D-DA9D-8672-6A11-C854033463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  <a:lvl2pPr marL="742950" indent="-28575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2pPr>
            <a:lvl3pPr marL="11430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3pPr>
            <a:lvl4pPr marL="16002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4pPr>
            <a:lvl5pPr marL="20574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9pPr>
          </a:lstStyle>
          <a:p>
            <a:pPr>
              <a:buSzTx/>
            </a:pPr>
            <a:fld id="{BB3BBACC-FA44-4E68-A873-28D992870CDF}" type="slidenum">
              <a:rPr lang="zh-CN" altLang="en-US" sz="1200" b="0" smtClean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pPr>
                <a:buSzTx/>
              </a:pPr>
              <a:t>6</a:t>
            </a:fld>
            <a:endParaRPr lang="zh-CN" altLang="en-US" sz="1200" b="0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598658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幻灯片图像占位符 1">
            <a:extLst>
              <a:ext uri="{FF2B5EF4-FFF2-40B4-BE49-F238E27FC236}">
                <a16:creationId xmlns:a16="http://schemas.microsoft.com/office/drawing/2014/main" id="{B744E0C9-B9C4-B899-401D-3C095DB805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备注占位符 2">
            <a:extLst>
              <a:ext uri="{FF2B5EF4-FFF2-40B4-BE49-F238E27FC236}">
                <a16:creationId xmlns:a16="http://schemas.microsoft.com/office/drawing/2014/main" id="{D9BEFAB3-84FC-4702-E620-2D8913DB92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2532" name="灯片编号占位符 3">
            <a:extLst>
              <a:ext uri="{FF2B5EF4-FFF2-40B4-BE49-F238E27FC236}">
                <a16:creationId xmlns:a16="http://schemas.microsoft.com/office/drawing/2014/main" id="{E8945B3D-DA9D-8672-6A11-C854033463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  <a:lvl2pPr marL="742950" indent="-28575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2pPr>
            <a:lvl3pPr marL="11430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3pPr>
            <a:lvl4pPr marL="16002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4pPr>
            <a:lvl5pPr marL="20574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9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3BBACC-FA44-4E68-A873-28D992870CD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等线" panose="02010600030101010101" pitchFamily="2" charset="-122"/>
                <a:ea typeface="等线" panose="02010600030101010101" pitchFamily="2" charset="-122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等线" panose="02010600030101010101" pitchFamily="2" charset="-122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11692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幻灯片图像占位符 1">
            <a:extLst>
              <a:ext uri="{FF2B5EF4-FFF2-40B4-BE49-F238E27FC236}">
                <a16:creationId xmlns:a16="http://schemas.microsoft.com/office/drawing/2014/main" id="{B744E0C9-B9C4-B899-401D-3C095DB805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备注占位符 2">
            <a:extLst>
              <a:ext uri="{FF2B5EF4-FFF2-40B4-BE49-F238E27FC236}">
                <a16:creationId xmlns:a16="http://schemas.microsoft.com/office/drawing/2014/main" id="{D9BEFAB3-84FC-4702-E620-2D8913DB92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2532" name="灯片编号占位符 3">
            <a:extLst>
              <a:ext uri="{FF2B5EF4-FFF2-40B4-BE49-F238E27FC236}">
                <a16:creationId xmlns:a16="http://schemas.microsoft.com/office/drawing/2014/main" id="{E8945B3D-DA9D-8672-6A11-C854033463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  <a:lvl2pPr marL="742950" indent="-28575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2pPr>
            <a:lvl3pPr marL="11430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3pPr>
            <a:lvl4pPr marL="16002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4pPr>
            <a:lvl5pPr marL="20574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9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3BBACC-FA44-4E68-A873-28D992870CD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等线" panose="02010600030101010101" pitchFamily="2" charset="-122"/>
                <a:ea typeface="等线" panose="02010600030101010101" pitchFamily="2" charset="-122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等线" panose="02010600030101010101" pitchFamily="2" charset="-122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54551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幻灯片图像占位符 1">
            <a:extLst>
              <a:ext uri="{FF2B5EF4-FFF2-40B4-BE49-F238E27FC236}">
                <a16:creationId xmlns:a16="http://schemas.microsoft.com/office/drawing/2014/main" id="{B744E0C9-B9C4-B899-401D-3C095DB805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备注占位符 2">
            <a:extLst>
              <a:ext uri="{FF2B5EF4-FFF2-40B4-BE49-F238E27FC236}">
                <a16:creationId xmlns:a16="http://schemas.microsoft.com/office/drawing/2014/main" id="{D9BEFAB3-84FC-4702-E620-2D8913DB92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2532" name="灯片编号占位符 3">
            <a:extLst>
              <a:ext uri="{FF2B5EF4-FFF2-40B4-BE49-F238E27FC236}">
                <a16:creationId xmlns:a16="http://schemas.microsoft.com/office/drawing/2014/main" id="{E8945B3D-DA9D-8672-6A11-C854033463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  <a:lvl2pPr marL="742950" indent="-28575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2pPr>
            <a:lvl3pPr marL="11430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3pPr>
            <a:lvl4pPr marL="16002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4pPr>
            <a:lvl5pPr marL="20574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9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3BBACC-FA44-4E68-A873-28D992870CD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等线" panose="02010600030101010101" pitchFamily="2" charset="-122"/>
                <a:ea typeface="等线" panose="02010600030101010101" pitchFamily="2" charset="-122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等线" panose="02010600030101010101" pitchFamily="2" charset="-122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49298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灯片编号占位符 6">
            <a:extLst>
              <a:ext uri="{FF2B5EF4-FFF2-40B4-BE49-F238E27FC236}">
                <a16:creationId xmlns:a16="http://schemas.microsoft.com/office/drawing/2014/main" id="{4F3332B7-B1AB-9349-429E-F828C211AC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  <a:lvl2pPr marL="742950" indent="-28575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2pPr>
            <a:lvl3pPr marL="1143000" indent="-2286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3pPr>
            <a:lvl4pPr marL="1600200" indent="-2286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4pPr>
            <a:lvl5pPr marL="2057400" indent="-2286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9pPr>
          </a:lstStyle>
          <a:p>
            <a:fld id="{D4EFFC54-4A34-45B2-834A-198655917ADD}" type="slidenum">
              <a:rPr lang="zh-CN" altLang="en-US" sz="2400" b="0" smtClean="0">
                <a:ea typeface="宋体" panose="02010600030101010101" pitchFamily="2" charset="-122"/>
              </a:rPr>
              <a:pPr/>
              <a:t>12</a:t>
            </a:fld>
            <a:endParaRPr lang="zh-CN" altLang="en-US" sz="2400" b="0">
              <a:ea typeface="宋体" panose="02010600030101010101" pitchFamily="2" charset="-122"/>
            </a:endParaRPr>
          </a:p>
        </p:txBody>
      </p:sp>
      <p:sp>
        <p:nvSpPr>
          <p:cNvPr id="29699" name="幻灯片图像占位符 1">
            <a:extLst>
              <a:ext uri="{FF2B5EF4-FFF2-40B4-BE49-F238E27FC236}">
                <a16:creationId xmlns:a16="http://schemas.microsoft.com/office/drawing/2014/main" id="{B1E1E321-5CCF-81FE-DBA0-C0FA4E1E16D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ln cap="flat">
            <a:headEnd type="none" w="med" len="med"/>
            <a:tailEnd type="none" w="med" len="med"/>
          </a:ln>
        </p:spPr>
      </p:sp>
      <p:sp>
        <p:nvSpPr>
          <p:cNvPr id="29700" name="备注占位符 2">
            <a:extLst>
              <a:ext uri="{FF2B5EF4-FFF2-40B4-BE49-F238E27FC236}">
                <a16:creationId xmlns:a16="http://schemas.microsoft.com/office/drawing/2014/main" id="{85FF8CA7-C385-3B46-5703-B0545CEB09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zh-CN" altLang="en-US">
              <a:ea typeface="黑体" panose="02010609060101010101" pitchFamily="49" charset="-122"/>
            </a:endParaRPr>
          </a:p>
        </p:txBody>
      </p:sp>
      <p:sp>
        <p:nvSpPr>
          <p:cNvPr id="29701" name="灯片编号占位符 3">
            <a:extLst>
              <a:ext uri="{FF2B5EF4-FFF2-40B4-BE49-F238E27FC236}">
                <a16:creationId xmlns:a16="http://schemas.microsoft.com/office/drawing/2014/main" id="{4E39D434-4EDB-E6AD-57D3-8C94179DD142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  <a:lvl2pPr marL="742950" indent="-28575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2pPr>
            <a:lvl3pPr marL="1143000" indent="-2286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3pPr>
            <a:lvl4pPr marL="1600200" indent="-2286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4pPr>
            <a:lvl5pPr marL="2057400" indent="-2286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9pPr>
          </a:lstStyle>
          <a:p>
            <a:pPr eaLnBrk="1" hangingPunct="1">
              <a:buSzPct val="100000"/>
            </a:pPr>
            <a:fld id="{FAAA2EA4-F2BE-4F04-B5CB-806098C4DAB5}" type="slidenum">
              <a:rPr lang="en-US" altLang="zh-CN" sz="2400" b="0">
                <a:ea typeface="宋体" panose="02010600030101010101" pitchFamily="2" charset="-122"/>
              </a:rPr>
              <a:pPr eaLnBrk="1" hangingPunct="1">
                <a:buSzPct val="100000"/>
              </a:pPr>
              <a:t>12</a:t>
            </a:fld>
            <a:endParaRPr lang="en-US" altLang="zh-CN" sz="2400" b="0"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664001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幻灯片图像占位符 1">
            <a:extLst>
              <a:ext uri="{FF2B5EF4-FFF2-40B4-BE49-F238E27FC236}">
                <a16:creationId xmlns:a16="http://schemas.microsoft.com/office/drawing/2014/main" id="{8FA6046E-2077-8B71-7804-C8D7EFB2BB5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备注占位符 2">
            <a:extLst>
              <a:ext uri="{FF2B5EF4-FFF2-40B4-BE49-F238E27FC236}">
                <a16:creationId xmlns:a16="http://schemas.microsoft.com/office/drawing/2014/main" id="{A17B63E6-21C7-89DB-6112-9A27640624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13316" name="灯片编号占位符 3">
            <a:extLst>
              <a:ext uri="{FF2B5EF4-FFF2-40B4-BE49-F238E27FC236}">
                <a16:creationId xmlns:a16="http://schemas.microsoft.com/office/drawing/2014/main" id="{2115ADDF-17A4-997E-2F21-FB891DD3169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  <a:lvl2pPr marL="742950" indent="-28575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2pPr>
            <a:lvl3pPr marL="11430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3pPr>
            <a:lvl4pPr marL="16002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4pPr>
            <a:lvl5pPr marL="20574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9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E5FFC33-CEED-44DF-AFB5-5F582705EEA8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等线" panose="02010600030101010101" pitchFamily="2" charset="-122"/>
                <a:ea typeface="等线" panose="02010600030101010101" pitchFamily="2" charset="-122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等线" panose="02010600030101010101" pitchFamily="2" charset="-122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52292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幻灯片图像占位符 1">
            <a:extLst>
              <a:ext uri="{FF2B5EF4-FFF2-40B4-BE49-F238E27FC236}">
                <a16:creationId xmlns:a16="http://schemas.microsoft.com/office/drawing/2014/main" id="{B744E0C9-B9C4-B899-401D-3C095DB805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备注占位符 2">
            <a:extLst>
              <a:ext uri="{FF2B5EF4-FFF2-40B4-BE49-F238E27FC236}">
                <a16:creationId xmlns:a16="http://schemas.microsoft.com/office/drawing/2014/main" id="{D9BEFAB3-84FC-4702-E620-2D8913DB92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2532" name="灯片编号占位符 3">
            <a:extLst>
              <a:ext uri="{FF2B5EF4-FFF2-40B4-BE49-F238E27FC236}">
                <a16:creationId xmlns:a16="http://schemas.microsoft.com/office/drawing/2014/main" id="{E8945B3D-DA9D-8672-6A11-C854033463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  <a:lvl2pPr marL="742950" indent="-28575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2pPr>
            <a:lvl3pPr marL="11430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3pPr>
            <a:lvl4pPr marL="16002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4pPr>
            <a:lvl5pPr marL="2057400" indent="-228600" defTabSz="685800"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3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9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3BBACC-FA44-4E68-A873-28D992870CD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等线" panose="02010600030101010101" pitchFamily="2" charset="-122"/>
                <a:ea typeface="等线" panose="02010600030101010101" pitchFamily="2" charset="-122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等线" panose="02010600030101010101" pitchFamily="2" charset="-122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247783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66615-28F6-43FC-8CEA-8FB76B7384F5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2608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3692-52E0-4D3F-8F73-3AD604D06CCF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7294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0F4A9-7716-4613-95AE-2F2C4790C781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79303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6322D-7709-4DC3-BDE2-A01959BD90C6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67070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60CD-05CB-4A89-A210-E733E3028E87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75588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61CA1-888B-4A2F-B9E1-D797C517AFCA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5070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AE7C9-4C24-4A00-BC78-8196FD8885B1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31839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146A-CBFA-4584-A3A1-B79BDEA7C5CC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33543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D111-45C9-49C3-846E-EDB70169AF96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2142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D2059-FFCC-47A0-93A4-5D2001F9D7FA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4888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B29CC-AB0C-43BB-9784-83352379A66D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518364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7957D-1607-4401-920E-B4EA9091A040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3504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言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D6A44-D264-4505-A8C3-29D72A12C57B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602556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2A1EA-F283-4AD3-9849-71B811686ADB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99174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AA4E7-C8E3-4595-9814-2AE0DA01291C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97694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C0068-4558-4989-ACA5-D48586F078B9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8696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4530"/>
            <a:ext cx="9144000" cy="2387600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AAF6-3CD3-4E3D-AD11-0E5EE0367659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34372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C7B66-E75A-4CA5-AD2E-C208D19CA33F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314986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12423"/>
            <a:ext cx="10515600" cy="2851208"/>
          </a:xfrm>
        </p:spPr>
        <p:txBody>
          <a:bodyPr anchor="b">
            <a:normAutofit/>
          </a:bodyPr>
          <a:lstStyle>
            <a:lvl1pPr>
              <a:defRPr sz="60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52633"/>
            <a:ext cx="105156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F5E26-C4FB-4C2A-934D-C35B5ADEF408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760737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5127" y="1828800"/>
            <a:ext cx="5181600" cy="43513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8800"/>
            <a:ext cx="5181600" cy="43513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471D3-22DA-4435-97F1-73DE5E725C2A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456530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681850"/>
            <a:ext cx="5156200" cy="825699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5127" y="2507550"/>
            <a:ext cx="5156200" cy="36805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851"/>
            <a:ext cx="5181601" cy="825698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7550"/>
            <a:ext cx="5181601" cy="36805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80AA8-2DFF-4977-B743-CD6E6DBA41B3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8112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64CF5-7D9A-4636-A0AA-C0E7C2BCF618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11149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C4C5F-B1FB-44C7-823D-89C4B496F506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461381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197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399"/>
            <a:ext cx="3931920" cy="3810001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E6BDF-9C01-4619-A222-1F3E79BFA461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013488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400"/>
            <a:ext cx="3931920" cy="38100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0462A-9800-40E2-A30C-142EE2AC584C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6960186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8B26-7DEE-4AE5-BF04-AEEAF8EB143F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1414727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0362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0362"/>
            <a:ext cx="7734300" cy="5811837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78CD2-7AC2-44E7-A7B2-F4F99DABCE5C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7090951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5863287-EF18-F661-A1E1-DE5B219AEF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2F97D054-D408-D74F-B972-085035D28F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4376748-9D36-8F89-4010-A9BB4F3C6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E13B-099C-4EC2-8864-FB0C434D9D45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B0F9630-D161-B6A4-986B-4156AB2F3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4DCA909-96A5-8422-DCDA-59EFEF90B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221422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8109D23-1AF4-011D-6880-BBC813446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A176A9E-F34A-B86F-FB4D-6A58D55616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A6BA2B9-15A9-6280-4386-C99B218B6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BCD55-2538-43D8-8AD9-054E7ACF4D10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DD3C962-66C0-20C0-6F69-D1E28B856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888EB39-878E-F927-1797-00EA69A84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5887005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C49EF0B-540D-4B2A-D9E6-4B8216262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2344E1E1-B958-D147-5F7F-6F04B721EA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9ABB2AD-09D2-C254-DA9C-A508E0ECC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1D61B-7C7C-4D49-9C9E-3D2FC8578234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EEEE579-98D7-5751-69BE-4591D19C8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736B681-AAB3-1477-8620-29044121D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4161065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17F0830-F0AE-5C71-4724-69DAFEFDB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939F507-4BB3-A70A-E88F-24E6A69BDC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C5ADE630-F2CD-8690-2FB7-281D268AF5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E3AA061-00D4-2BAD-145B-4FBD6769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0F440-BC92-4B59-A681-BCD8368661D6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232A5B2D-FE2F-159A-DF81-99C4BA521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15442A0-87BD-10AD-B39D-328214B9A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346231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C7B40F8-BF27-E7EB-F0A4-E25E1F7D5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BBA1BD3-9D8E-7CCF-0A5D-F08B0D43C2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FA944442-52E3-C6D3-AD33-5CA5CFB5D4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31AE46B7-36C7-CEA8-E9EE-6489DEDAA6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953AB796-29D6-A126-F156-228BA63746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DEB819DD-8A27-B932-B8CB-E225B4B85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0B368-8BF2-448C-8140-4D38FBB51CA7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FB6ED7BD-EBAE-68EE-0B76-E88021567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540B33B6-4823-41C6-0AAD-7777284A0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178334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A775793-880D-D765-C64B-D91312287A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EBCF37DC-079D-5021-3EAD-66522C8ED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7E8E6-0ADF-444A-B687-B07031B43807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388D3DD4-E5ED-C344-F84F-1DE280E63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2A366C16-21B5-86C1-22AF-6E7D8A628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5051559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11B47DFA-2694-22D6-2072-C22BCA1D2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7029A-5883-4A70-BBB7-FB9636D80EC2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E0E6066-D37B-506E-4C47-A978415F2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0A75548-684D-90E4-275A-05D44ADEE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6468788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859B3B1-E0BA-0F5A-4EB9-9DDAFEB05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5A407D0-C399-A352-76DA-AA28EA8D29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9F51F0B7-81D7-8ADA-A680-AE3F0AB513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3F4BC00-B444-BF0C-9739-57A8FD1B0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51207-4E07-4546-9AC8-D4FBF2A1D5F5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B298A4B-C528-E33A-6F89-9B7284182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E853807-23D0-C1D4-B549-3FDC682D7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3830252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A5AD87E-C1BA-C4AE-8579-BC104E33F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B14151A3-3562-AC5E-2FEA-BAC70D7B8B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4A5C513C-B73D-60E2-32D5-DF0887F14D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2908F48C-B4A4-0AA7-FA42-9A6E3615A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F6F5D-AC61-4C7F-9C44-61FAD48B524D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1DCDD77-898A-296F-6F9F-EBD35280C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415F7644-BC76-DDC6-94F0-9F18C822A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2029631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9832020-B371-7035-B637-AF5B9BF3C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53A7B6B6-2208-8905-2175-468D797155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1B13EA7-6F22-5CB1-70CA-DA57BAA89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8E14F-0494-4BD2-83A0-1857AE5C980C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CD4FB5B-BEFD-76C5-C340-8BA6FEDFF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7F1276D-0F03-E646-133F-B94CEFF84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3649468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4BF0139F-17F0-A3D2-9DEF-B34C785965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9A5C4570-B96D-6172-437D-7662E92071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4E3E3B9-8B8E-E1B6-2520-CC892CD18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70B90-5C33-4EA2-8C65-91523051D239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1E4C272-4A27-43D0-809C-4AB74C04C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6DBAE89-86E7-3188-F8E1-BEE11C353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52578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3FDDCA-7B69-43D7-A6F0-4A148E292EAF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8481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5127" y="365760"/>
            <a:ext cx="10515600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828800"/>
            <a:ext cx="1051560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DA8D133-C3D3-42C3-A1E1-B316F6030733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75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2498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 2" pitchFamily="18" charset="2"/>
        <a:buChar char="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FDD924EB-DD74-B8C1-328F-EFF2873BC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9560572-C8C3-99D2-D419-F242D9C426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6A9D102-7FC2-669A-0BA0-A2F3CBDEE0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1B757C-F5C1-4E63-BC60-26F168EB2FEC}" type="datetime1">
              <a:rPr lang="zh-CN" altLang="en-US" smtClean="0"/>
              <a:t>2022/12/17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08961CD-100C-98F0-C524-9EBB5DCF98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1C4978A-130D-E4C9-C858-FC9DD62E98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2A55E4-0AF5-4694-9CAF-B1E8D0107D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39293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5" Type="http://schemas.openxmlformats.org/officeDocument/2006/relationships/image" Target="../media/image4.png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6" Type="http://schemas.openxmlformats.org/officeDocument/2006/relationships/image" Target="../media/image7.jpeg"/><Relationship Id="rId11" Type="http://schemas.openxmlformats.org/officeDocument/2006/relationships/image" Target="../media/image4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5" Type="http://schemas.openxmlformats.org/officeDocument/2006/relationships/image" Target="../media/image4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16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5" Type="http://schemas.openxmlformats.org/officeDocument/2006/relationships/image" Target="../media/image4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5" Type="http://schemas.openxmlformats.org/officeDocument/2006/relationships/image" Target="../media/image4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notesSlide" Target="../notesSlides/notesSlide7.xml"/><Relationship Id="rId7" Type="http://schemas.openxmlformats.org/officeDocument/2006/relationships/image" Target="../media/image23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Relationship Id="rId5" Type="http://schemas.openxmlformats.org/officeDocument/2006/relationships/image" Target="../media/image4.pn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53EC0FCA-5842-D688-F271-981536B73F59}"/>
              </a:ext>
            </a:extLst>
          </p:cNvPr>
          <p:cNvSpPr>
            <a:spLocks noGrp="1" noChangeArrowheads="1"/>
          </p:cNvSpPr>
          <p:nvPr>
            <p:ph type="ctrTitle" idx="4294967295"/>
          </p:nvPr>
        </p:nvSpPr>
        <p:spPr>
          <a:xfrm>
            <a:off x="4419600" y="1484313"/>
            <a:ext cx="7772400" cy="1830387"/>
          </a:xfrm>
        </p:spPr>
        <p:txBody>
          <a:bodyPr rtlCol="0">
            <a:normAutofit fontScale="90000"/>
          </a:bodyPr>
          <a:lstStyle/>
          <a:p>
            <a:pPr>
              <a:lnSpc>
                <a:spcPct val="200000"/>
              </a:lnSpc>
              <a:defRPr/>
            </a:pPr>
            <a:r>
              <a:rPr lang="zh-CN" altLang="en-US" sz="6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隶书" panose="02010800040101010101" pitchFamily="2" charset="-122"/>
                <a:ea typeface="华文隶书" panose="02010800040101010101" pitchFamily="2" charset="-122"/>
              </a:rPr>
              <a:t>园艺植物</a:t>
            </a:r>
            <a:r>
              <a:rPr lang="en-US" altLang="zh-CN" sz="9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隶书" panose="02010800040101010101" pitchFamily="2" charset="-122"/>
                <a:ea typeface="华文隶书" panose="02010800040101010101" pitchFamily="2" charset="-122"/>
              </a:rPr>
              <a:t/>
            </a:r>
            <a:br>
              <a:rPr lang="en-US" altLang="zh-CN" sz="9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隶书" panose="02010800040101010101" pitchFamily="2" charset="-122"/>
                <a:ea typeface="华文隶书" panose="02010800040101010101" pitchFamily="2" charset="-122"/>
              </a:rPr>
            </a:br>
            <a:r>
              <a:rPr lang="en-US" altLang="zh-CN" sz="9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隶书" panose="02010800040101010101" pitchFamily="2" charset="-122"/>
                <a:ea typeface="华文隶书" panose="02010800040101010101" pitchFamily="2" charset="-122"/>
              </a:rPr>
              <a:t>       </a:t>
            </a:r>
            <a:r>
              <a:rPr lang="zh-CN" altLang="en-US" sz="9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隶书" panose="02010800040101010101" pitchFamily="2" charset="-122"/>
                <a:ea typeface="华文隶书" panose="02010800040101010101" pitchFamily="2" charset="-122"/>
              </a:rPr>
              <a:t>嫁接育苗</a:t>
            </a:r>
          </a:p>
        </p:txBody>
      </p:sp>
      <p:sp>
        <p:nvSpPr>
          <p:cNvPr id="6" name="矩形 4">
            <a:extLst>
              <a:ext uri="{FF2B5EF4-FFF2-40B4-BE49-F238E27FC236}">
                <a16:creationId xmlns:a16="http://schemas.microsoft.com/office/drawing/2014/main" id="{AFEBBEF0-577D-F87E-6FDD-82F90CCE16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66863" y="5490897"/>
            <a:ext cx="2371725" cy="789253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/>
          <a:lstStyle/>
          <a:p>
            <a:pPr eaLnBrk="1" hangingPunct="1">
              <a:buSzPct val="100000"/>
              <a:defRPr/>
            </a:pPr>
            <a:r>
              <a:rPr lang="zh-CN" altLang="en-US" sz="1600" dirty="0">
                <a:solidFill>
                  <a:prstClr val="black"/>
                </a:solidFill>
                <a:latin typeface="+mn-ea"/>
                <a:cs typeface="Arial"/>
              </a:rPr>
              <a:t>单位：山东开放大学</a:t>
            </a:r>
            <a:endParaRPr lang="en-US" altLang="zh-CN" sz="1600" dirty="0">
              <a:solidFill>
                <a:prstClr val="black"/>
              </a:solidFill>
              <a:latin typeface="+mn-ea"/>
              <a:cs typeface="Arial"/>
            </a:endParaRPr>
          </a:p>
          <a:p>
            <a:pPr eaLnBrk="1" hangingPunct="1">
              <a:buSzPct val="100000"/>
              <a:defRPr/>
            </a:pPr>
            <a:r>
              <a:rPr lang="zh-CN" altLang="en-US" sz="1600" dirty="0">
                <a:solidFill>
                  <a:prstClr val="black"/>
                </a:solidFill>
                <a:latin typeface="+mn-ea"/>
                <a:cs typeface="Arial"/>
              </a:rPr>
              <a:t>姓名：彭丽敏</a:t>
            </a:r>
            <a:endParaRPr lang="en-US" altLang="zh-CN" sz="1600" dirty="0">
              <a:solidFill>
                <a:prstClr val="black"/>
              </a:solidFill>
              <a:latin typeface="+mn-ea"/>
              <a:cs typeface="Arial"/>
            </a:endParaRPr>
          </a:p>
          <a:p>
            <a:pPr eaLnBrk="1" hangingPunct="1">
              <a:buSzPct val="100000"/>
              <a:defRPr/>
            </a:pPr>
            <a:r>
              <a:rPr lang="zh-CN" altLang="en-US" sz="1600" dirty="0">
                <a:solidFill>
                  <a:prstClr val="black"/>
                </a:solidFill>
                <a:latin typeface="+mn-ea"/>
                <a:cs typeface="Arial"/>
              </a:rPr>
              <a:t>时间：</a:t>
            </a:r>
            <a:r>
              <a:rPr lang="en-US" altLang="zh-CN" sz="1600" dirty="0">
                <a:solidFill>
                  <a:prstClr val="black"/>
                </a:solidFill>
                <a:latin typeface="+mn-ea"/>
                <a:cs typeface="Arial"/>
              </a:rPr>
              <a:t>2022</a:t>
            </a:r>
            <a:r>
              <a:rPr lang="zh-CN" altLang="en-US" sz="1600" dirty="0">
                <a:solidFill>
                  <a:prstClr val="black"/>
                </a:solidFill>
                <a:latin typeface="+mn-ea"/>
                <a:cs typeface="Arial"/>
              </a:rPr>
              <a:t>年</a:t>
            </a:r>
            <a:r>
              <a:rPr lang="en-US" altLang="zh-CN" sz="1600" dirty="0">
                <a:solidFill>
                  <a:prstClr val="black"/>
                </a:solidFill>
                <a:latin typeface="+mn-ea"/>
                <a:cs typeface="Arial"/>
              </a:rPr>
              <a:t>09</a:t>
            </a:r>
            <a:r>
              <a:rPr lang="zh-CN" altLang="en-US" sz="1600" dirty="0">
                <a:solidFill>
                  <a:prstClr val="black"/>
                </a:solidFill>
                <a:latin typeface="+mn-ea"/>
                <a:cs typeface="Arial"/>
              </a:rPr>
              <a:t>月</a:t>
            </a:r>
            <a:r>
              <a:rPr lang="en-US" altLang="zh-CN" sz="1600" dirty="0">
                <a:solidFill>
                  <a:prstClr val="black"/>
                </a:solidFill>
                <a:latin typeface="+mn-ea"/>
                <a:cs typeface="Arial"/>
              </a:rPr>
              <a:t>12</a:t>
            </a:r>
            <a:r>
              <a:rPr lang="zh-CN" altLang="en-US" sz="1600" dirty="0">
                <a:solidFill>
                  <a:prstClr val="black"/>
                </a:solidFill>
                <a:latin typeface="+mn-ea"/>
                <a:cs typeface="Arial"/>
              </a:rPr>
              <a:t>日</a:t>
            </a:r>
            <a:r>
              <a:rPr lang="en-US" altLang="zh-CN" sz="1600" dirty="0">
                <a:solidFill>
                  <a:prstClr val="black"/>
                </a:solidFill>
                <a:latin typeface="+mn-ea"/>
                <a:cs typeface="Arial"/>
              </a:rPr>
              <a:t> </a:t>
            </a:r>
          </a:p>
        </p:txBody>
      </p:sp>
      <p:sp>
        <p:nvSpPr>
          <p:cNvPr id="7" name="直接连接符 6">
            <a:extLst>
              <a:ext uri="{FF2B5EF4-FFF2-40B4-BE49-F238E27FC236}">
                <a16:creationId xmlns:a16="http://schemas.microsoft.com/office/drawing/2014/main" id="{2B8FC07E-C7E5-DDF2-B2A7-BE020AF36FB9}"/>
              </a:ext>
            </a:extLst>
          </p:cNvPr>
          <p:cNvSpPr>
            <a:spLocks noChangeShapeType="1"/>
          </p:cNvSpPr>
          <p:nvPr/>
        </p:nvSpPr>
        <p:spPr bwMode="auto">
          <a:xfrm>
            <a:off x="9466862" y="5490897"/>
            <a:ext cx="2119312" cy="0"/>
          </a:xfrm>
          <a:prstGeom prst="line">
            <a:avLst/>
          </a:prstGeom>
          <a:noFill/>
          <a:ln w="19050" cap="flat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pPr eaLnBrk="1" hangingPunct="1">
              <a:buSzPct val="100000"/>
              <a:defRPr/>
            </a:pPr>
            <a:endParaRPr lang="zh-CN" altLang="en-US">
              <a:solidFill>
                <a:prstClr val="black"/>
              </a:solidFill>
              <a:latin typeface="+mn-ea"/>
              <a:cs typeface="Arial"/>
            </a:endParaRPr>
          </a:p>
        </p:txBody>
      </p:sp>
      <p:sp>
        <p:nvSpPr>
          <p:cNvPr id="8" name="直接连接符 10">
            <a:extLst>
              <a:ext uri="{FF2B5EF4-FFF2-40B4-BE49-F238E27FC236}">
                <a16:creationId xmlns:a16="http://schemas.microsoft.com/office/drawing/2014/main" id="{27937869-5F97-0212-DCEB-A08F67BCDE38}"/>
              </a:ext>
            </a:extLst>
          </p:cNvPr>
          <p:cNvSpPr>
            <a:spLocks noChangeShapeType="1"/>
          </p:cNvSpPr>
          <p:nvPr/>
        </p:nvSpPr>
        <p:spPr bwMode="auto">
          <a:xfrm>
            <a:off x="9466862" y="6322054"/>
            <a:ext cx="2119312" cy="0"/>
          </a:xfrm>
          <a:prstGeom prst="line">
            <a:avLst/>
          </a:prstGeom>
          <a:noFill/>
          <a:ln w="19050" cap="flat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pPr eaLnBrk="1" hangingPunct="1">
              <a:buSzPct val="100000"/>
              <a:defRPr/>
            </a:pPr>
            <a:endParaRPr lang="zh-CN" altLang="en-US">
              <a:solidFill>
                <a:prstClr val="black"/>
              </a:solidFill>
              <a:latin typeface="+mn-ea"/>
              <a:cs typeface="Arial"/>
            </a:endParaRPr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4DE9327B-390F-252A-E98F-AA4BB520F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1</a:t>
            </a:fld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875" y="-38501"/>
            <a:ext cx="1617044" cy="1617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355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图片 16">
            <a:extLst>
              <a:ext uri="{FF2B5EF4-FFF2-40B4-BE49-F238E27FC236}">
                <a16:creationId xmlns:a16="http://schemas.microsoft.com/office/drawing/2014/main" id="{2D753F51-26EB-933A-2BFD-E9265A2EF1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0676" y="1628862"/>
            <a:ext cx="5772185" cy="432913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097B3FDC-68E2-81E2-BB65-CD8EFCDED477}"/>
              </a:ext>
            </a:extLst>
          </p:cNvPr>
          <p:cNvSpPr/>
          <p:nvPr/>
        </p:nvSpPr>
        <p:spPr>
          <a:xfrm>
            <a:off x="1343025" y="727374"/>
            <a:ext cx="9144000" cy="41275"/>
          </a:xfrm>
          <a:prstGeom prst="rect">
            <a:avLst/>
          </a:prstGeom>
          <a:solidFill>
            <a:srgbClr val="255E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400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  <p:sp>
        <p:nvSpPr>
          <p:cNvPr id="12" name="矩形: 圆角 11">
            <a:extLst>
              <a:ext uri="{FF2B5EF4-FFF2-40B4-BE49-F238E27FC236}">
                <a16:creationId xmlns:a16="http://schemas.microsoft.com/office/drawing/2014/main" id="{31B4FED4-7C6A-1ED6-8292-3F6774E4B0D8}"/>
              </a:ext>
            </a:extLst>
          </p:cNvPr>
          <p:cNvSpPr/>
          <p:nvPr/>
        </p:nvSpPr>
        <p:spPr>
          <a:xfrm>
            <a:off x="7662669" y="784675"/>
            <a:ext cx="1071563" cy="388938"/>
          </a:xfrm>
          <a:prstGeom prst="roundRect">
            <a:avLst/>
          </a:prstGeom>
          <a:solidFill>
            <a:srgbClr val="D857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500" dirty="0">
              <a:solidFill>
                <a:prstClr val="white"/>
              </a:solidFill>
              <a:latin typeface="仓耳今楷05-6763 W05" panose="02020400000000000000" pitchFamily="18" charset="-122"/>
              <a:ea typeface="仓耳今楷05-6763 W05" panose="02020400000000000000" pitchFamily="18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CD7A2BE-90EC-E6A7-56C2-8417AA7957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2518" y="806901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砧木选择</a:t>
            </a: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40051E27-A6D0-32FD-4846-8EEBF34FFE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11835" y="802498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嫁接时期</a:t>
            </a: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FAADE624-AAD7-485A-CB6D-68AACB15ED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2669" y="806901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FFFFFF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嫁接方法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5B61AD0F-8F26-B032-BFE5-1247FDDDD8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1350" y="805314"/>
            <a:ext cx="1062038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嫁接优点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8F557DF0-99CB-08CB-814F-BA65B00AE7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02656" y="805313"/>
            <a:ext cx="1584325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影响因素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B78234BF-B3E7-9CB7-B7D4-2444DAB900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4568" y="813251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接穗采集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A5E51415-5002-9EE6-750F-4F62BE8422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70732" y="802138"/>
            <a:ext cx="1506537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后期管理</a:t>
            </a:r>
          </a:p>
        </p:txBody>
      </p:sp>
      <p:sp>
        <p:nvSpPr>
          <p:cNvPr id="9" name="Rectangle 112">
            <a:extLst>
              <a:ext uri="{FF2B5EF4-FFF2-40B4-BE49-F238E27FC236}">
                <a16:creationId xmlns:a16="http://schemas.microsoft.com/office/drawing/2014/main" id="{9279EA9B-4460-7007-83D7-DAA818749C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94818" y="1516063"/>
            <a:ext cx="2232025" cy="3630528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32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8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4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»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ct val="50000"/>
              </a:spcBef>
              <a:buNone/>
              <a:defRPr/>
            </a:pP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一、枝接 </a:t>
            </a:r>
            <a:endParaRPr lang="en-US" altLang="zh-CN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1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</a:t>
            </a:r>
            <a:r>
              <a:rPr lang="zh-CN" altLang="en-US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/>
              </a:rPr>
              <a:t>切接</a:t>
            </a:r>
            <a:endParaRPr lang="en-US" altLang="zh-CN" sz="24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/>
              </a:rPr>
              <a:t>2</a:t>
            </a:r>
            <a:r>
              <a:rPr lang="zh-CN" altLang="en-US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/>
              </a:rPr>
              <a:t>．劈接</a:t>
            </a: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3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．插接</a:t>
            </a:r>
            <a:endParaRPr lang="en-US" altLang="zh-CN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4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．腹接</a:t>
            </a:r>
          </a:p>
          <a:p>
            <a:pPr eaLnBrk="1" hangingPunct="1">
              <a:lnSpc>
                <a:spcPct val="130000"/>
              </a:lnSpc>
              <a:buFontTx/>
              <a:buNone/>
              <a:defRPr/>
            </a:pPr>
            <a:endParaRPr lang="zh-CN" altLang="en-US" sz="2400" dirty="0">
              <a:solidFill>
                <a:srgbClr val="0070C0"/>
              </a:solidFill>
              <a:cs typeface="Arial"/>
            </a:endParaRPr>
          </a:p>
        </p:txBody>
      </p:sp>
      <p:sp>
        <p:nvSpPr>
          <p:cNvPr id="11" name="Rectangle 112">
            <a:extLst>
              <a:ext uri="{FF2B5EF4-FFF2-40B4-BE49-F238E27FC236}">
                <a16:creationId xmlns:a16="http://schemas.microsoft.com/office/drawing/2014/main" id="{70E2B890-AC31-713A-18AF-23A44BF191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14180" y="1516062"/>
            <a:ext cx="3097213" cy="4097929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32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8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4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»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ct val="50000"/>
              </a:spcBef>
              <a:buNone/>
              <a:defRPr/>
            </a:pP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二、芽接</a:t>
            </a:r>
            <a:endParaRPr lang="en-US" altLang="zh-CN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1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</a:t>
            </a:r>
            <a:r>
              <a:rPr lang="en-US" altLang="zh-CN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/>
              </a:rPr>
              <a:t>T</a:t>
            </a:r>
            <a:r>
              <a:rPr lang="zh-CN" altLang="en-US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/>
              </a:rPr>
              <a:t>形芽接 </a:t>
            </a:r>
            <a:endParaRPr lang="en-US" altLang="zh-CN" sz="24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/>
              </a:rPr>
              <a:t>2</a:t>
            </a:r>
            <a:r>
              <a:rPr lang="zh-CN" altLang="en-US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/>
              </a:rPr>
              <a:t>．嵌芽接</a:t>
            </a: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3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．方块芽接</a:t>
            </a:r>
            <a:endParaRPr lang="en-US" altLang="zh-CN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4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．“工”字形芽接</a:t>
            </a:r>
          </a:p>
          <a:p>
            <a:pPr eaLnBrk="1" hangingPunct="1">
              <a:lnSpc>
                <a:spcPct val="130000"/>
              </a:lnSpc>
              <a:buFontTx/>
              <a:buNone/>
              <a:defRPr/>
            </a:pPr>
            <a:endParaRPr lang="zh-CN" altLang="en-US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30000"/>
              </a:lnSpc>
              <a:buFontTx/>
              <a:buNone/>
              <a:defRPr/>
            </a:pPr>
            <a:endParaRPr lang="zh-CN" altLang="en-US" sz="2400" dirty="0">
              <a:solidFill>
                <a:srgbClr val="0070C0"/>
              </a:solidFill>
              <a:cs typeface="Arial"/>
            </a:endParaRPr>
          </a:p>
        </p:txBody>
      </p:sp>
      <p:sp>
        <p:nvSpPr>
          <p:cNvPr id="19" name="Rectangle 112">
            <a:extLst>
              <a:ext uri="{FF2B5EF4-FFF2-40B4-BE49-F238E27FC236}">
                <a16:creationId xmlns:a16="http://schemas.microsoft.com/office/drawing/2014/main" id="{2026EDF5-89C3-7AB9-ECFC-3C9B155C41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4498" y="1673226"/>
            <a:ext cx="3097212" cy="3834440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32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8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4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»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50000"/>
              </a:spcBef>
              <a:buNone/>
              <a:defRPr/>
            </a:pP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三、根接</a:t>
            </a:r>
            <a:endParaRPr lang="en-US" altLang="zh-CN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30000"/>
              </a:lnSpc>
              <a:buFontTx/>
              <a:buNone/>
              <a:defRPr/>
            </a:pPr>
            <a:endParaRPr lang="zh-CN" altLang="en-US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30000"/>
              </a:lnSpc>
              <a:buFontTx/>
              <a:buNone/>
              <a:defRPr/>
            </a:pPr>
            <a:endParaRPr lang="zh-CN" altLang="en-US" sz="2400" dirty="0">
              <a:solidFill>
                <a:srgbClr val="0070C0"/>
              </a:solidFill>
              <a:cs typeface="Arial"/>
            </a:endParaRPr>
          </a:p>
        </p:txBody>
      </p:sp>
      <p:sp>
        <p:nvSpPr>
          <p:cNvPr id="6" name="矩形: 圆角 5">
            <a:extLst>
              <a:ext uri="{FF2B5EF4-FFF2-40B4-BE49-F238E27FC236}">
                <a16:creationId xmlns:a16="http://schemas.microsoft.com/office/drawing/2014/main" id="{D1B1A18C-F1AD-2ACA-4DD4-C75E6B5BF723}"/>
              </a:ext>
            </a:extLst>
          </p:cNvPr>
          <p:cNvSpPr/>
          <p:nvPr/>
        </p:nvSpPr>
        <p:spPr>
          <a:xfrm>
            <a:off x="2436153" y="2189324"/>
            <a:ext cx="1512887" cy="1152525"/>
          </a:xfrm>
          <a:prstGeom prst="roundRect">
            <a:avLst/>
          </a:prstGeom>
          <a:noFill/>
          <a:ln w="412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0" name="矩形: 圆角 9">
            <a:extLst>
              <a:ext uri="{FF2B5EF4-FFF2-40B4-BE49-F238E27FC236}">
                <a16:creationId xmlns:a16="http://schemas.microsoft.com/office/drawing/2014/main" id="{E30BBACB-D09C-7135-3758-37BE2AF5C0B2}"/>
              </a:ext>
            </a:extLst>
          </p:cNvPr>
          <p:cNvSpPr/>
          <p:nvPr/>
        </p:nvSpPr>
        <p:spPr>
          <a:xfrm>
            <a:off x="4890311" y="2189324"/>
            <a:ext cx="1800225" cy="1152525"/>
          </a:xfrm>
          <a:prstGeom prst="roundRect">
            <a:avLst/>
          </a:prstGeom>
          <a:noFill/>
          <a:ln w="412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F867F796-29FA-071D-A595-22CDDE2CDA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6198" y="173153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课程前序</a:t>
            </a: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9E8863C3-7CF3-A8A6-428A-52833D2C8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64906" y="180402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rgbClr val="FFC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理论讲解</a:t>
            </a: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69F2F94C-7AE7-FAF5-BADF-D7174A70D2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3614" y="173153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课堂互动</a:t>
            </a:r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7AA391CA-4917-1EB5-CE8D-9D31385AEA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24478" y="173153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课堂小结</a:t>
            </a:r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741F9328-0777-568A-5F6C-4847769616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0882" y="180402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课后作业</a:t>
            </a:r>
          </a:p>
        </p:txBody>
      </p:sp>
      <p:sp>
        <p:nvSpPr>
          <p:cNvPr id="25" name="灯片编号占位符 24">
            <a:extLst>
              <a:ext uri="{FF2B5EF4-FFF2-40B4-BE49-F238E27FC236}">
                <a16:creationId xmlns:a16="http://schemas.microsoft.com/office/drawing/2014/main" id="{5FE7D000-8E29-DFC4-A87D-CAD6E087A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341670" y="6518274"/>
            <a:ext cx="683339" cy="365125"/>
          </a:xfrm>
        </p:spPr>
        <p:txBody>
          <a:bodyPr/>
          <a:lstStyle/>
          <a:p>
            <a:fld id="{AB2A55E4-0AF5-4694-9CAF-B1E8D0107D66}" type="slidenum">
              <a:rPr lang="zh-CN" altLang="en-US" sz="1600" smtClean="0">
                <a:solidFill>
                  <a:srgbClr val="FFFF00"/>
                </a:solidFill>
              </a:rPr>
              <a:t>2</a:t>
            </a:fld>
            <a:endParaRPr lang="zh-CN" altLang="en-US" sz="1600" dirty="0">
              <a:solidFill>
                <a:srgbClr val="FFFF00"/>
              </a:solidFill>
            </a:endParaRP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" y="466780"/>
            <a:ext cx="1413665" cy="141366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54664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"/>
                            </p:stCondLst>
                            <p:childTnLst>
                              <p:par>
                                <p:cTn id="13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"/>
                            </p:stCondLst>
                            <p:childTnLst>
                              <p:par>
                                <p:cTn id="2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5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750"/>
                            </p:stCondLst>
                            <p:childTnLst>
                              <p:par>
                                <p:cTn id="5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5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73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81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8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1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0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25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1" dur="125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113" presetID="2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25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5" dur="125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 nodeType="clickPar">
                      <p:stCondLst>
                        <p:cond delay="indefinite"/>
                      </p:stCondLst>
                      <p:childTnLst>
                        <p:par>
                          <p:cTn id="1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  <p:bldP spid="12" grpId="1" animBg="1"/>
      <p:bldP spid="12" grpId="2" animBg="1"/>
      <p:bldP spid="13" grpId="0"/>
      <p:bldP spid="14" grpId="0"/>
      <p:bldP spid="15" grpId="0"/>
      <p:bldP spid="3" grpId="0"/>
      <p:bldP spid="4" grpId="0"/>
      <p:bldP spid="5" grpId="0"/>
      <p:bldP spid="8" grpId="0"/>
      <p:bldP spid="9" grpId="0"/>
      <p:bldP spid="11" grpId="0"/>
      <p:bldP spid="19" grpId="0"/>
      <p:bldP spid="6" grpId="0" animBg="1"/>
      <p:bldP spid="10" grpId="0" animBg="1"/>
      <p:bldP spid="7" grpId="0" animBg="1"/>
      <p:bldP spid="16" grpId="0" animBg="1"/>
      <p:bldP spid="18" grpId="0" animBg="1"/>
      <p:bldP spid="20" grpId="0" animBg="1"/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图片 21">
            <a:extLst>
              <a:ext uri="{FF2B5EF4-FFF2-40B4-BE49-F238E27FC236}">
                <a16:creationId xmlns:a16="http://schemas.microsoft.com/office/drawing/2014/main" id="{D787D2B0-BB8A-B3BB-16EB-34165A3A04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76" t="11205" r="6693" b="21494"/>
          <a:stretch>
            <a:fillRect/>
          </a:stretch>
        </p:blipFill>
        <p:spPr bwMode="auto">
          <a:xfrm>
            <a:off x="3495676" y="1484826"/>
            <a:ext cx="2290763" cy="226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FB588CA4-C8AD-B81B-0A99-9FBCCB594C1F}"/>
              </a:ext>
            </a:extLst>
          </p:cNvPr>
          <p:cNvSpPr/>
          <p:nvPr/>
        </p:nvSpPr>
        <p:spPr>
          <a:xfrm>
            <a:off x="1498600" y="706108"/>
            <a:ext cx="9144000" cy="41275"/>
          </a:xfrm>
          <a:prstGeom prst="rect">
            <a:avLst/>
          </a:prstGeom>
          <a:solidFill>
            <a:srgbClr val="255E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400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  <p:sp>
        <p:nvSpPr>
          <p:cNvPr id="12" name="矩形: 圆角 11">
            <a:extLst>
              <a:ext uri="{FF2B5EF4-FFF2-40B4-BE49-F238E27FC236}">
                <a16:creationId xmlns:a16="http://schemas.microsoft.com/office/drawing/2014/main" id="{0070C53C-6922-16D2-A07F-D7CEB1D84859}"/>
              </a:ext>
            </a:extLst>
          </p:cNvPr>
          <p:cNvSpPr/>
          <p:nvPr/>
        </p:nvSpPr>
        <p:spPr>
          <a:xfrm>
            <a:off x="8045451" y="274307"/>
            <a:ext cx="1071563" cy="388938"/>
          </a:xfrm>
          <a:prstGeom prst="roundRect">
            <a:avLst/>
          </a:prstGeom>
          <a:solidFill>
            <a:srgbClr val="D857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500" dirty="0">
              <a:solidFill>
                <a:prstClr val="white"/>
              </a:solidFill>
              <a:latin typeface="仓耳今楷05-6763 W05" panose="02020400000000000000" pitchFamily="18" charset="-122"/>
              <a:ea typeface="仓耳今楷05-6763 W05" panose="02020400000000000000" pitchFamily="18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A2CEE7E-FBF1-A763-F3CE-201A327222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00538" y="296533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砧木选择</a:t>
            </a: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EFC749CE-4A54-82E3-7B15-E73B9F2D82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77026" y="296533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嫁接时期</a:t>
            </a: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2CF62408-718B-F6FA-BD1D-9E5CE3DD4F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45451" y="296533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FFFFFF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嫁接方法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FA9AB577-830B-9CA2-751D-4136AA7E97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1350" y="294946"/>
            <a:ext cx="1062038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嫁接优点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1F1A04A4-236E-92CC-7CFF-8C460FD554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0676" y="294945"/>
            <a:ext cx="1584325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影响因素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95ABB992-96B8-ACAC-2E94-F89AB29B0F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62588" y="302883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接穗采集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6D063C4B-31AA-5A53-92F3-8B8C1A3CEB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53514" y="291770"/>
            <a:ext cx="1506537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后期管理</a:t>
            </a:r>
          </a:p>
        </p:txBody>
      </p:sp>
      <p:sp>
        <p:nvSpPr>
          <p:cNvPr id="27" name="Rectangle 112">
            <a:extLst>
              <a:ext uri="{FF2B5EF4-FFF2-40B4-BE49-F238E27FC236}">
                <a16:creationId xmlns:a16="http://schemas.microsoft.com/office/drawing/2014/main" id="{F3B66C99-5978-8639-539C-51AC0F116B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44" y="1516061"/>
            <a:ext cx="2232025" cy="51847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32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8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4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»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ct val="50000"/>
              </a:spcBef>
              <a:buNone/>
              <a:defRPr/>
            </a:pPr>
            <a:r>
              <a:rPr lang="zh-CN" altLang="en-US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粗黑宋简体" panose="02000000000000000000" pitchFamily="2" charset="-122"/>
                <a:ea typeface="方正粗黑宋简体" panose="02000000000000000000" pitchFamily="2" charset="-122"/>
                <a:cs typeface="Arial"/>
              </a:rPr>
              <a:t>一、枝接</a:t>
            </a:r>
            <a:endParaRPr lang="en-US" altLang="zh-CN" sz="2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粗黑宋简体" panose="02000000000000000000" pitchFamily="2" charset="-122"/>
              <a:ea typeface="方正粗黑宋简体" panose="02000000000000000000" pitchFamily="2" charset="-122"/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FF0000"/>
                </a:solidFill>
                <a:cs typeface="Arial"/>
              </a:rPr>
              <a:t>1</a:t>
            </a:r>
            <a:r>
              <a:rPr lang="zh-CN" altLang="en-US" sz="2400" dirty="0">
                <a:solidFill>
                  <a:srgbClr val="FF0000"/>
                </a:solidFill>
                <a:cs typeface="Arial"/>
              </a:rPr>
              <a:t>．切接</a:t>
            </a:r>
            <a:endParaRPr lang="en-US" altLang="zh-CN" sz="2400" dirty="0">
              <a:solidFill>
                <a:srgbClr val="FF0000"/>
              </a:solidFill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2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．劈接</a:t>
            </a: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3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．插接</a:t>
            </a:r>
            <a:endParaRPr lang="en-US" altLang="zh-CN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4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．腹接</a:t>
            </a:r>
          </a:p>
          <a:p>
            <a:pPr eaLnBrk="1" hangingPunct="1">
              <a:lnSpc>
                <a:spcPct val="130000"/>
              </a:lnSpc>
              <a:buFontTx/>
              <a:buNone/>
              <a:defRPr/>
            </a:pPr>
            <a:endParaRPr lang="zh-CN" altLang="en-US" sz="2400" dirty="0">
              <a:solidFill>
                <a:srgbClr val="0070C0"/>
              </a:solidFill>
              <a:cs typeface="Arial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49ADA0B4-8540-5B83-FA6F-189E09B661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97" t="4723" r="22076" b="7204"/>
          <a:stretch>
            <a:fillRect/>
          </a:stretch>
        </p:blipFill>
        <p:spPr bwMode="auto">
          <a:xfrm>
            <a:off x="5835650" y="3850200"/>
            <a:ext cx="2286000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456E5262-78E1-BB04-3392-F152E460D4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842" r="12833" b="18352"/>
          <a:stretch>
            <a:fillRect/>
          </a:stretch>
        </p:blipFill>
        <p:spPr bwMode="auto">
          <a:xfrm>
            <a:off x="8189914" y="3840676"/>
            <a:ext cx="2401887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图片 20">
            <a:extLst>
              <a:ext uri="{FF2B5EF4-FFF2-40B4-BE49-F238E27FC236}">
                <a16:creationId xmlns:a16="http://schemas.microsoft.com/office/drawing/2014/main" id="{AC9A6294-FEBD-7F53-9285-A1711912A1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00" t="36604" r="32890" b="24895"/>
          <a:stretch>
            <a:fillRect/>
          </a:stretch>
        </p:blipFill>
        <p:spPr bwMode="auto">
          <a:xfrm>
            <a:off x="8267700" y="1516576"/>
            <a:ext cx="2292350" cy="226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图片 23">
            <a:extLst>
              <a:ext uri="{FF2B5EF4-FFF2-40B4-BE49-F238E27FC236}">
                <a16:creationId xmlns:a16="http://schemas.microsoft.com/office/drawing/2014/main" id="{AF1E844E-7D7E-E634-CFC2-ACF3F60EC6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5" t="20261" r="18187" b="30676"/>
          <a:stretch>
            <a:fillRect/>
          </a:stretch>
        </p:blipFill>
        <p:spPr bwMode="auto">
          <a:xfrm>
            <a:off x="5902325" y="1505463"/>
            <a:ext cx="2209800" cy="225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图片 24">
            <a:extLst>
              <a:ext uri="{FF2B5EF4-FFF2-40B4-BE49-F238E27FC236}">
                <a16:creationId xmlns:a16="http://schemas.microsoft.com/office/drawing/2014/main" id="{FCE3F9F1-4481-6570-2BE1-4AA0D67CAC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83" t="12991" r="26144" b="18707"/>
          <a:stretch>
            <a:fillRect/>
          </a:stretch>
        </p:blipFill>
        <p:spPr bwMode="auto">
          <a:xfrm>
            <a:off x="3479801" y="3808926"/>
            <a:ext cx="2308225" cy="222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灯片编号占位符 24">
            <a:extLst>
              <a:ext uri="{FF2B5EF4-FFF2-40B4-BE49-F238E27FC236}">
                <a16:creationId xmlns:a16="http://schemas.microsoft.com/office/drawing/2014/main" id="{64A597FD-0042-A0E5-75AC-7ECA40C307B8}"/>
              </a:ext>
            </a:extLst>
          </p:cNvPr>
          <p:cNvSpPr txBox="1">
            <a:spLocks/>
          </p:cNvSpPr>
          <p:nvPr/>
        </p:nvSpPr>
        <p:spPr>
          <a:xfrm>
            <a:off x="-341670" y="6518274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2A55E4-0AF5-4694-9CAF-B1E8D0107D66}" type="slidenum">
              <a:rPr lang="zh-CN" altLang="en-US" sz="1600" smtClean="0">
                <a:solidFill>
                  <a:srgbClr val="FFFF00"/>
                </a:solidFill>
              </a:rPr>
              <a:pPr/>
              <a:t>3</a:t>
            </a:fld>
            <a:endParaRPr lang="zh-CN" altLang="en-US" sz="1600" dirty="0">
              <a:solidFill>
                <a:srgbClr val="FFFF00"/>
              </a:solidFill>
            </a:endParaRPr>
          </a:p>
        </p:txBody>
      </p:sp>
      <p:pic>
        <p:nvPicPr>
          <p:cNvPr id="18" name="图片 17">
            <a:extLst>
              <a:ext uri="{FF2B5EF4-FFF2-40B4-BE49-F238E27FC236}">
                <a16:creationId xmlns:a16="http://schemas.microsoft.com/office/drawing/2014/main" id="{88B82B68-5029-A22A-85D9-D3C5B210845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5413" y="2060843"/>
            <a:ext cx="4028091" cy="2735691"/>
          </a:xfrm>
          <a:prstGeom prst="rect">
            <a:avLst/>
          </a:prstGeom>
        </p:spPr>
      </p:pic>
      <p:sp>
        <p:nvSpPr>
          <p:cNvPr id="23" name="文本框 22">
            <a:extLst>
              <a:ext uri="{FF2B5EF4-FFF2-40B4-BE49-F238E27FC236}">
                <a16:creationId xmlns:a16="http://schemas.microsoft.com/office/drawing/2014/main" id="{6F7D420B-CA53-3CE7-3474-87342D2BB7D0}"/>
              </a:ext>
            </a:extLst>
          </p:cNvPr>
          <p:cNvSpPr txBox="1"/>
          <p:nvPr/>
        </p:nvSpPr>
        <p:spPr>
          <a:xfrm>
            <a:off x="6062478" y="6176257"/>
            <a:ext cx="256244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000" dirty="0">
                <a:solidFill>
                  <a:srgbClr val="25508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桃子切接法嫁接技术</a:t>
            </a:r>
            <a:endParaRPr lang="zh-CN" altLang="en-US" sz="2000" dirty="0">
              <a:latin typeface="方正粗黑宋简体" panose="02000000000000000000" pitchFamily="2" charset="-122"/>
              <a:ea typeface="方正粗黑宋简体" panose="02000000000000000000" pitchFamily="2" charset="-122"/>
            </a:endParaRPr>
          </a:p>
        </p:txBody>
      </p:sp>
      <p:pic>
        <p:nvPicPr>
          <p:cNvPr id="26" name="图片 25"/>
          <p:cNvPicPr>
            <a:picLocks noChangeAspect="1"/>
          </p:cNvPicPr>
          <p:nvPr/>
        </p:nvPicPr>
        <p:blipFill>
          <a:blip r:embed="rId11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63" y="302883"/>
            <a:ext cx="1413665" cy="141366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94473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50"/>
                            </p:stCondLst>
                            <p:childTnLst>
                              <p:par>
                                <p:cTn id="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25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3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41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5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6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5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1" dur="125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73" presetID="2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25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5" dur="125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6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L 3.61111E-6 -0.07223 " pathEditMode="relative" rAng="0" ptsTypes="AA">
                                      <p:cBhvr>
                                        <p:cTn id="7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7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3150"/>
                            </p:stCondLst>
                            <p:childTnLst>
                              <p:par>
                                <p:cTn id="83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75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0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1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  <p:bldP spid="12" grpId="1" animBg="1"/>
      <p:bldP spid="12" grpId="2" animBg="1"/>
      <p:bldP spid="13" grpId="0"/>
      <p:bldP spid="14" grpId="0"/>
      <p:bldP spid="15" grpId="0"/>
      <p:bldP spid="3" grpId="0"/>
      <p:bldP spid="4" grpId="0"/>
      <p:bldP spid="5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2">
            <a:extLst>
              <a:ext uri="{FF2B5EF4-FFF2-40B4-BE49-F238E27FC236}">
                <a16:creationId xmlns:a16="http://schemas.microsoft.com/office/drawing/2014/main" id="{9524CECD-5490-8E1F-3BD9-024CE401F7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58221" y="1779550"/>
            <a:ext cx="2232025" cy="51847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32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8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4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»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ct val="50000"/>
              </a:spcBef>
              <a:buNone/>
              <a:defRPr/>
            </a:pPr>
            <a:r>
              <a:rPr lang="zh-CN" altLang="en-US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粗黑宋简体" panose="02000000000000000000" pitchFamily="2" charset="-122"/>
                <a:ea typeface="方正粗黑宋简体" panose="02000000000000000000" pitchFamily="2" charset="-122"/>
                <a:cs typeface="Arial"/>
              </a:rPr>
              <a:t>一、枝接 </a:t>
            </a:r>
            <a:endParaRPr lang="en-US" altLang="zh-CN" sz="2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粗黑宋简体" panose="02000000000000000000" pitchFamily="2" charset="-122"/>
              <a:ea typeface="方正粗黑宋简体" panose="02000000000000000000" pitchFamily="2" charset="-122"/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1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．切接</a:t>
            </a:r>
            <a:endParaRPr lang="en-US" altLang="zh-CN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FF0000"/>
                </a:solidFill>
                <a:cs typeface="Arial"/>
              </a:rPr>
              <a:t>2</a:t>
            </a:r>
            <a:r>
              <a:rPr lang="zh-CN" altLang="en-US" sz="2400" dirty="0">
                <a:solidFill>
                  <a:srgbClr val="FF0000"/>
                </a:solidFill>
                <a:cs typeface="Arial"/>
              </a:rPr>
              <a:t>．劈接</a:t>
            </a: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3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．插接</a:t>
            </a:r>
            <a:endParaRPr lang="en-US" altLang="zh-CN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4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．腹接</a:t>
            </a:r>
          </a:p>
          <a:p>
            <a:pPr eaLnBrk="1" hangingPunct="1">
              <a:lnSpc>
                <a:spcPct val="130000"/>
              </a:lnSpc>
              <a:buFontTx/>
              <a:buNone/>
              <a:defRPr/>
            </a:pPr>
            <a:endParaRPr lang="zh-CN" altLang="en-US" sz="2400" dirty="0">
              <a:solidFill>
                <a:srgbClr val="0070C0"/>
              </a:solidFill>
              <a:cs typeface="Arial"/>
            </a:endParaRPr>
          </a:p>
        </p:txBody>
      </p:sp>
      <p:grpSp>
        <p:nvGrpSpPr>
          <p:cNvPr id="16396" name="组合 10">
            <a:extLst>
              <a:ext uri="{FF2B5EF4-FFF2-40B4-BE49-F238E27FC236}">
                <a16:creationId xmlns:a16="http://schemas.microsoft.com/office/drawing/2014/main" id="{72918D9F-6098-8E24-353A-CECACAB5EBD9}"/>
              </a:ext>
            </a:extLst>
          </p:cNvPr>
          <p:cNvGrpSpPr>
            <a:grpSpLocks/>
          </p:cNvGrpSpPr>
          <p:nvPr/>
        </p:nvGrpSpPr>
        <p:grpSpPr bwMode="auto">
          <a:xfrm>
            <a:off x="4309915" y="1405234"/>
            <a:ext cx="5035550" cy="4921250"/>
            <a:chOff x="2776538" y="1494044"/>
            <a:chExt cx="4675782" cy="4509265"/>
          </a:xfrm>
        </p:grpSpPr>
        <p:pic>
          <p:nvPicPr>
            <p:cNvPr id="16397" name="图片 6">
              <a:extLst>
                <a:ext uri="{FF2B5EF4-FFF2-40B4-BE49-F238E27FC236}">
                  <a16:creationId xmlns:a16="http://schemas.microsoft.com/office/drawing/2014/main" id="{00736756-7388-9519-0360-8B41A7E722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6538" y="1494044"/>
              <a:ext cx="4675782" cy="45092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矩形 9">
              <a:extLst>
                <a:ext uri="{FF2B5EF4-FFF2-40B4-BE49-F238E27FC236}">
                  <a16:creationId xmlns:a16="http://schemas.microsoft.com/office/drawing/2014/main" id="{9C5B2E01-A4D3-EA81-766F-B779606AB8F8}"/>
                </a:ext>
              </a:extLst>
            </p:cNvPr>
            <p:cNvSpPr/>
            <p:nvPr/>
          </p:nvSpPr>
          <p:spPr>
            <a:xfrm>
              <a:off x="4390656" y="5385103"/>
              <a:ext cx="931619" cy="26037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  <p:sp>
        <p:nvSpPr>
          <p:cNvPr id="6" name="文本框 5">
            <a:extLst>
              <a:ext uri="{FF2B5EF4-FFF2-40B4-BE49-F238E27FC236}">
                <a16:creationId xmlns:a16="http://schemas.microsoft.com/office/drawing/2014/main" id="{C925E73B-D92B-476E-2BB2-63C0B21DBBE6}"/>
              </a:ext>
            </a:extLst>
          </p:cNvPr>
          <p:cNvSpPr txBox="1"/>
          <p:nvPr/>
        </p:nvSpPr>
        <p:spPr>
          <a:xfrm>
            <a:off x="7948615" y="5210528"/>
            <a:ext cx="15319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果树高接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0B554427-F4C2-11FE-569A-A4FE4F4260C2}"/>
              </a:ext>
            </a:extLst>
          </p:cNvPr>
          <p:cNvSpPr/>
          <p:nvPr/>
        </p:nvSpPr>
        <p:spPr>
          <a:xfrm>
            <a:off x="1491886" y="738007"/>
            <a:ext cx="9144000" cy="41275"/>
          </a:xfrm>
          <a:prstGeom prst="rect">
            <a:avLst/>
          </a:prstGeom>
          <a:solidFill>
            <a:srgbClr val="255E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400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  <p:sp>
        <p:nvSpPr>
          <p:cNvPr id="11" name="矩形: 圆角 10">
            <a:extLst>
              <a:ext uri="{FF2B5EF4-FFF2-40B4-BE49-F238E27FC236}">
                <a16:creationId xmlns:a16="http://schemas.microsoft.com/office/drawing/2014/main" id="{BD3D5F44-E641-9780-13E6-B95BBB4B389D}"/>
              </a:ext>
            </a:extLst>
          </p:cNvPr>
          <p:cNvSpPr/>
          <p:nvPr/>
        </p:nvSpPr>
        <p:spPr>
          <a:xfrm>
            <a:off x="7811530" y="795308"/>
            <a:ext cx="1071563" cy="388938"/>
          </a:xfrm>
          <a:prstGeom prst="roundRect">
            <a:avLst/>
          </a:prstGeom>
          <a:solidFill>
            <a:srgbClr val="D857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500" dirty="0">
              <a:solidFill>
                <a:prstClr val="white"/>
              </a:solidFill>
              <a:latin typeface="仓耳今楷05-6763 W05" panose="02020400000000000000" pitchFamily="18" charset="-122"/>
              <a:ea typeface="仓耳今楷05-6763 W05" panose="02020400000000000000" pitchFamily="18" charset="-122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DB660447-AA47-F831-8FF5-D4EAB1E56F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91379" y="817534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砧木选择</a:t>
            </a: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5A75E3F3-2800-89F9-B531-4E47810A8D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0696" y="813131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嫁接时期</a:t>
            </a: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99A6960F-E66A-B050-8120-829AFF5208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11530" y="817534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FFFFFF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嫁接方法</a:t>
            </a:r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74AD044F-3047-6E21-B794-CD839A9A6A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0211" y="815947"/>
            <a:ext cx="1062038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嫁接优点</a:t>
            </a: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A64ACE5E-5626-A38A-70E6-1D1B16B693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51517" y="815946"/>
            <a:ext cx="1584325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影响因素</a:t>
            </a: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644DFF69-34D2-0E2E-7E62-82BFFD3069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53429" y="823884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接穗采集</a:t>
            </a: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EE855733-C42D-D2FB-7ADF-297839A0A0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19593" y="812771"/>
            <a:ext cx="1506537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后期管理</a:t>
            </a: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353829FB-FE1B-FD36-D184-B2E7CFA518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5059" y="183786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课程前序</a:t>
            </a: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7B2110BC-87C1-368A-1490-ECB948B3F9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13767" y="191035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rgbClr val="FFC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理论讲解</a:t>
            </a: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7E985635-9B96-E483-DB9C-82FD05991E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32475" y="183786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课堂互动</a:t>
            </a:r>
          </a:p>
        </p:txBody>
      </p:sp>
      <p:sp>
        <p:nvSpPr>
          <p:cNvPr id="26" name="矩形 25">
            <a:extLst>
              <a:ext uri="{FF2B5EF4-FFF2-40B4-BE49-F238E27FC236}">
                <a16:creationId xmlns:a16="http://schemas.microsoft.com/office/drawing/2014/main" id="{295BCFA2-BBD1-DC04-1673-7ABA1876E7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3339" y="183786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课堂小结</a:t>
            </a:r>
          </a:p>
        </p:txBody>
      </p:sp>
      <p:sp>
        <p:nvSpPr>
          <p:cNvPr id="27" name="矩形 26">
            <a:extLst>
              <a:ext uri="{FF2B5EF4-FFF2-40B4-BE49-F238E27FC236}">
                <a16:creationId xmlns:a16="http://schemas.microsoft.com/office/drawing/2014/main" id="{0A730D75-56C5-4927-1288-59B30BC07C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59743" y="191035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课后作业</a:t>
            </a:r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1BDEAB06-651A-B1E9-3848-592370D93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8" name="灯片编号占位符 24">
            <a:extLst>
              <a:ext uri="{FF2B5EF4-FFF2-40B4-BE49-F238E27FC236}">
                <a16:creationId xmlns:a16="http://schemas.microsoft.com/office/drawing/2014/main" id="{E19308CF-A76D-C4E9-2E46-7F46E77213BB}"/>
              </a:ext>
            </a:extLst>
          </p:cNvPr>
          <p:cNvSpPr txBox="1">
            <a:spLocks/>
          </p:cNvSpPr>
          <p:nvPr/>
        </p:nvSpPr>
        <p:spPr>
          <a:xfrm>
            <a:off x="-341670" y="6518274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2A55E4-0AF5-4694-9CAF-B1E8D0107D66}" type="slidenum">
              <a:rPr lang="zh-CN" altLang="en-US" sz="1600" smtClean="0">
                <a:solidFill>
                  <a:srgbClr val="FFFF00"/>
                </a:solidFill>
              </a:rPr>
              <a:pPr/>
              <a:t>4</a:t>
            </a:fld>
            <a:endParaRPr lang="zh-CN" altLang="en-US" sz="1600" dirty="0">
              <a:solidFill>
                <a:srgbClr val="FFFF00"/>
              </a:solidFill>
            </a:endParaRPr>
          </a:p>
        </p:txBody>
      </p:sp>
      <p:pic>
        <p:nvPicPr>
          <p:cNvPr id="28" name="图片 27"/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" y="447530"/>
            <a:ext cx="1413665" cy="141366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024169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6.25E-7 -4.44444E-6 L 6.25E-7 -0.07222 " pathEditMode="relative" rAng="0" ptsTypes="AA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650"/>
                            </p:stCondLst>
                            <p:childTnLst>
                              <p:par>
                                <p:cTn id="12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"/>
                            </p:stCondLst>
                            <p:childTnLst>
                              <p:par>
                                <p:cTn id="20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150"/>
                            </p:stCondLst>
                            <p:childTnLst>
                              <p:par>
                                <p:cTn id="28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400"/>
                            </p:stCondLst>
                            <p:childTnLst>
                              <p:par>
                                <p:cTn id="36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650"/>
                            </p:stCondLst>
                            <p:childTnLst>
                              <p:par>
                                <p:cTn id="44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900"/>
                            </p:stCondLst>
                            <p:childTnLst>
                              <p:par>
                                <p:cTn id="5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150"/>
                            </p:stCondLst>
                            <p:childTnLst>
                              <p:par>
                                <p:cTn id="56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400"/>
                            </p:stCondLst>
                            <p:childTnLst>
                              <p:par>
                                <p:cTn id="64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650"/>
                            </p:stCondLst>
                            <p:childTnLst>
                              <p:par>
                                <p:cTn id="72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900"/>
                            </p:stCondLst>
                            <p:childTnLst>
                              <p:par>
                                <p:cTn id="80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3150"/>
                            </p:stCondLst>
                            <p:childTnLst>
                              <p:par>
                                <p:cTn id="88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400"/>
                            </p:stCondLst>
                            <p:childTnLst>
                              <p:par>
                                <p:cTn id="96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650"/>
                            </p:stCondLst>
                            <p:childTnLst>
                              <p:par>
                                <p:cTn id="104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3900"/>
                            </p:stCondLst>
                            <p:childTnLst>
                              <p:par>
                                <p:cTn id="1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4150"/>
                            </p:stCondLst>
                            <p:childTnLst>
                              <p:par>
                                <p:cTn id="116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25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8" dur="125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4400"/>
                            </p:stCondLst>
                            <p:childTnLst>
                              <p:par>
                                <p:cTn id="120" presetID="2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25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2" dur="125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1" grpId="1" animBg="1"/>
      <p:bldP spid="11" grpId="2" animBg="1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F9154298-D5E0-1124-2DC6-FC4234A125E5}"/>
              </a:ext>
            </a:extLst>
          </p:cNvPr>
          <p:cNvSpPr/>
          <p:nvPr/>
        </p:nvSpPr>
        <p:spPr>
          <a:xfrm>
            <a:off x="1343025" y="663576"/>
            <a:ext cx="9144000" cy="41275"/>
          </a:xfrm>
          <a:prstGeom prst="rect">
            <a:avLst/>
          </a:prstGeom>
          <a:solidFill>
            <a:srgbClr val="255E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400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  <p:sp>
        <p:nvSpPr>
          <p:cNvPr id="12" name="矩形: 圆角 11">
            <a:extLst>
              <a:ext uri="{FF2B5EF4-FFF2-40B4-BE49-F238E27FC236}">
                <a16:creationId xmlns:a16="http://schemas.microsoft.com/office/drawing/2014/main" id="{5A2820EC-2664-09B7-30C6-44F291FEC09B}"/>
              </a:ext>
            </a:extLst>
          </p:cNvPr>
          <p:cNvSpPr/>
          <p:nvPr/>
        </p:nvSpPr>
        <p:spPr>
          <a:xfrm>
            <a:off x="8045451" y="231775"/>
            <a:ext cx="1071563" cy="388938"/>
          </a:xfrm>
          <a:prstGeom prst="roundRect">
            <a:avLst/>
          </a:prstGeom>
          <a:solidFill>
            <a:srgbClr val="D857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500" dirty="0">
              <a:solidFill>
                <a:prstClr val="white"/>
              </a:solidFill>
              <a:latin typeface="仓耳今楷05-6763 W05" panose="02020400000000000000" pitchFamily="18" charset="-122"/>
              <a:ea typeface="仓耳今楷05-6763 W05" panose="02020400000000000000" pitchFamily="18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D1B90E74-F245-E1D3-A4B8-A710888ED9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00538" y="254001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砧木选择</a:t>
            </a: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D529BF78-01A1-2391-2F25-4ECD4DC337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77026" y="254001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嫁接时期</a:t>
            </a: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006EB4C6-4D63-E70B-CD03-2621E4E6BA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45451" y="254001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FFFFFF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嫁接方法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02B983DC-723E-BD02-694D-82977E98A5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1350" y="252414"/>
            <a:ext cx="1062038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嫁接优点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768A97FC-CD09-A02D-C73D-41F1A55316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0676" y="252413"/>
            <a:ext cx="1584325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影响因素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B46C9AC0-30C9-6824-E37A-60965430B1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62588" y="260351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接穗采集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D425D7D0-82A9-2BEF-D30B-CFD571188C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53514" y="249238"/>
            <a:ext cx="1506537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后期管理</a:t>
            </a:r>
          </a:p>
        </p:txBody>
      </p:sp>
      <p:sp>
        <p:nvSpPr>
          <p:cNvPr id="19467" name="Rectangle 129">
            <a:extLst>
              <a:ext uri="{FF2B5EF4-FFF2-40B4-BE49-F238E27FC236}">
                <a16:creationId xmlns:a16="http://schemas.microsoft.com/office/drawing/2014/main" id="{C80F0A8A-7529-DAFF-ECE0-EA0E2AEA56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94857" y="1273176"/>
            <a:ext cx="6407150" cy="4321175"/>
          </a:xfrm>
          <a:prstGeom prst="rect">
            <a:avLst/>
          </a:prstGeom>
          <a:noFill/>
          <a:ln w="28575" algn="ctr">
            <a:solidFill>
              <a:srgbClr val="7DAFE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26D2E4"/>
                </a:solidFill>
              </a14:hiddenFill>
            </a:ext>
          </a:extLst>
        </p:spPr>
        <p:txBody>
          <a:bodyPr wrap="none"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Pct val="100000"/>
              <a:buFontTx/>
              <a:buNone/>
            </a:pPr>
            <a:endParaRPr lang="zh-CN" altLang="en-US">
              <a:solidFill>
                <a:schemeClr val="tx1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9468" name="Picture 133">
            <a:extLst>
              <a:ext uri="{FF2B5EF4-FFF2-40B4-BE49-F238E27FC236}">
                <a16:creationId xmlns:a16="http://schemas.microsoft.com/office/drawing/2014/main" id="{7DC1FEDA-8ACF-922A-8BB4-73B82A7876B6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lum contras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0919" y="1866900"/>
            <a:ext cx="2590800" cy="1562100"/>
          </a:xfrm>
          <a:prstGeom prst="rect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9" name="Picture 134">
            <a:extLst>
              <a:ext uri="{FF2B5EF4-FFF2-40B4-BE49-F238E27FC236}">
                <a16:creationId xmlns:a16="http://schemas.microsoft.com/office/drawing/2014/main" id="{311EEB2B-60FF-68FE-F0F5-3714C03558EE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5">
            <a:lum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3719" y="1766888"/>
            <a:ext cx="2667000" cy="175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70" name="Picture 135">
            <a:extLst>
              <a:ext uri="{FF2B5EF4-FFF2-40B4-BE49-F238E27FC236}">
                <a16:creationId xmlns:a16="http://schemas.microsoft.com/office/drawing/2014/main" id="{8F967D30-E218-9F3E-4BC9-C1EEF5520A30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6">
            <a:lum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8519" y="3619500"/>
            <a:ext cx="2895600" cy="165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71" name="Picture 136">
            <a:extLst>
              <a:ext uri="{FF2B5EF4-FFF2-40B4-BE49-F238E27FC236}">
                <a16:creationId xmlns:a16="http://schemas.microsoft.com/office/drawing/2014/main" id="{283E9747-7B85-9FDE-E09E-0956AB208CEC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7">
            <a:lum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9919" y="3619501"/>
            <a:ext cx="2590800" cy="175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472" name="AutoShape 137">
            <a:extLst>
              <a:ext uri="{FF2B5EF4-FFF2-40B4-BE49-F238E27FC236}">
                <a16:creationId xmlns:a16="http://schemas.microsoft.com/office/drawing/2014/main" id="{35F5C077-57AC-8CFE-4D05-1D4957BF6C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55520" y="2628901"/>
            <a:ext cx="911225" cy="373063"/>
          </a:xfrm>
          <a:prstGeom prst="rightArrow">
            <a:avLst>
              <a:gd name="adj1" fmla="val 50000"/>
              <a:gd name="adj2" fmla="val 59379"/>
            </a:avLst>
          </a:prstGeom>
          <a:solidFill>
            <a:srgbClr val="26D2E4"/>
          </a:solidFill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 wrap="none"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Pct val="100000"/>
              <a:buFontTx/>
              <a:buNone/>
            </a:pPr>
            <a:endParaRPr lang="zh-CN" altLang="en-US">
              <a:solidFill>
                <a:schemeClr val="tx1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9473" name="AutoShape 138">
            <a:extLst>
              <a:ext uri="{FF2B5EF4-FFF2-40B4-BE49-F238E27FC236}">
                <a16:creationId xmlns:a16="http://schemas.microsoft.com/office/drawing/2014/main" id="{4784D566-6CC6-6CCA-F600-7CC33488B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31720" y="4381501"/>
            <a:ext cx="835025" cy="347663"/>
          </a:xfrm>
          <a:prstGeom prst="rightArrow">
            <a:avLst>
              <a:gd name="adj1" fmla="val 50000"/>
              <a:gd name="adj2" fmla="val 58389"/>
            </a:avLst>
          </a:prstGeom>
          <a:solidFill>
            <a:srgbClr val="26D2E4"/>
          </a:solidFill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 wrap="none"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Pct val="100000"/>
              <a:buFontTx/>
              <a:buNone/>
            </a:pPr>
            <a:endParaRPr lang="zh-CN" altLang="en-US">
              <a:solidFill>
                <a:schemeClr val="tx1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27" name="Rectangle 112">
            <a:extLst>
              <a:ext uri="{FF2B5EF4-FFF2-40B4-BE49-F238E27FC236}">
                <a16:creationId xmlns:a16="http://schemas.microsoft.com/office/drawing/2014/main" id="{8CE111BC-A600-0245-1A71-9D941C3DF5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9663" y="1420811"/>
            <a:ext cx="2232025" cy="51847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32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8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4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»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ct val="50000"/>
              </a:spcBef>
              <a:buNone/>
              <a:defRPr/>
            </a:pP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一、枝接类 </a:t>
            </a:r>
            <a:endParaRPr lang="en-US" altLang="zh-CN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1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．切接</a:t>
            </a:r>
            <a:endParaRPr lang="en-US" altLang="zh-CN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FF0000"/>
                </a:solidFill>
                <a:cs typeface="Arial"/>
              </a:rPr>
              <a:t>2</a:t>
            </a:r>
            <a:r>
              <a:rPr lang="zh-CN" altLang="en-US" sz="2400" dirty="0">
                <a:solidFill>
                  <a:srgbClr val="FF0000"/>
                </a:solidFill>
                <a:cs typeface="Arial"/>
              </a:rPr>
              <a:t>．劈接</a:t>
            </a: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3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．插接</a:t>
            </a:r>
            <a:endParaRPr lang="en-US" altLang="zh-CN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4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．腹接</a:t>
            </a:r>
          </a:p>
          <a:p>
            <a:pPr eaLnBrk="1" hangingPunct="1">
              <a:lnSpc>
                <a:spcPct val="130000"/>
              </a:lnSpc>
              <a:buFontTx/>
              <a:buNone/>
              <a:defRPr/>
            </a:pPr>
            <a:endParaRPr lang="zh-CN" altLang="en-US" sz="2400" dirty="0">
              <a:solidFill>
                <a:srgbClr val="0070C0"/>
              </a:solidFill>
              <a:cs typeface="Arial"/>
            </a:endParaRPr>
          </a:p>
        </p:txBody>
      </p:sp>
      <p:sp>
        <p:nvSpPr>
          <p:cNvPr id="11" name="灯片编号占位符 24">
            <a:extLst>
              <a:ext uri="{FF2B5EF4-FFF2-40B4-BE49-F238E27FC236}">
                <a16:creationId xmlns:a16="http://schemas.microsoft.com/office/drawing/2014/main" id="{397F31A8-5591-3E76-A08C-2FAB9BC47728}"/>
              </a:ext>
            </a:extLst>
          </p:cNvPr>
          <p:cNvSpPr txBox="1">
            <a:spLocks/>
          </p:cNvSpPr>
          <p:nvPr/>
        </p:nvSpPr>
        <p:spPr>
          <a:xfrm>
            <a:off x="-341670" y="6518274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2A55E4-0AF5-4694-9CAF-B1E8D0107D66}" type="slidenum">
              <a:rPr lang="zh-CN" altLang="en-US" sz="1600" smtClean="0">
                <a:solidFill>
                  <a:srgbClr val="FFFF00"/>
                </a:solidFill>
              </a:rPr>
              <a:pPr/>
              <a:t>5</a:t>
            </a:fld>
            <a:endParaRPr lang="zh-CN" altLang="en-US" sz="1600" dirty="0">
              <a:solidFill>
                <a:srgbClr val="FFFF00"/>
              </a:solidFill>
            </a:endParaRPr>
          </a:p>
        </p:txBody>
      </p:sp>
      <p:pic>
        <p:nvPicPr>
          <p:cNvPr id="20" name="图片 19"/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4" y="353223"/>
            <a:ext cx="1413665" cy="141366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57570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50"/>
                            </p:stCondLst>
                            <p:childTnLst>
                              <p:par>
                                <p:cTn id="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25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3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41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5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6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5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1" dur="125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73" presetID="2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25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5" dur="125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77" presetID="34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2.22222E-6 2.59259E-6 L -2.22222E-6 -0.07222 " pathEditMode="relative" rAng="0" ptsTypes="AA">
                                      <p:cBhvr>
                                        <p:cTn id="7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7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  <p:bldP spid="12" grpId="1" animBg="1"/>
      <p:bldP spid="12" grpId="2" animBg="1"/>
      <p:bldP spid="13" grpId="0"/>
      <p:bldP spid="14" grpId="0"/>
      <p:bldP spid="15" grpId="0"/>
      <p:bldP spid="3" grpId="0"/>
      <p:bldP spid="4" grpId="0"/>
      <p:bldP spid="5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63CA9443-DEF0-C114-6DD4-844D7178C8C7}"/>
              </a:ext>
            </a:extLst>
          </p:cNvPr>
          <p:cNvSpPr/>
          <p:nvPr/>
        </p:nvSpPr>
        <p:spPr>
          <a:xfrm>
            <a:off x="1343025" y="663576"/>
            <a:ext cx="9144000" cy="41275"/>
          </a:xfrm>
          <a:prstGeom prst="rect">
            <a:avLst/>
          </a:prstGeom>
          <a:solidFill>
            <a:srgbClr val="255E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400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  <p:sp>
        <p:nvSpPr>
          <p:cNvPr id="12" name="矩形: 圆角 11">
            <a:extLst>
              <a:ext uri="{FF2B5EF4-FFF2-40B4-BE49-F238E27FC236}">
                <a16:creationId xmlns:a16="http://schemas.microsoft.com/office/drawing/2014/main" id="{BADD3513-F7A7-5049-6E22-2EA9D4A12ECA}"/>
              </a:ext>
            </a:extLst>
          </p:cNvPr>
          <p:cNvSpPr/>
          <p:nvPr/>
        </p:nvSpPr>
        <p:spPr>
          <a:xfrm>
            <a:off x="8045451" y="231775"/>
            <a:ext cx="1071563" cy="388938"/>
          </a:xfrm>
          <a:prstGeom prst="roundRect">
            <a:avLst/>
          </a:prstGeom>
          <a:solidFill>
            <a:srgbClr val="D857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500" dirty="0">
              <a:solidFill>
                <a:prstClr val="white"/>
              </a:solidFill>
              <a:latin typeface="仓耳今楷05-6763 W05" panose="02020400000000000000" pitchFamily="18" charset="-122"/>
              <a:ea typeface="仓耳今楷05-6763 W05" panose="02020400000000000000" pitchFamily="18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9D3E37AE-2C37-F4D2-B5FE-963163E202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00538" y="254001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砧木选择</a:t>
            </a: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88600358-5CDD-84E4-90A2-03EA97C834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77026" y="254001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嫁接时期</a:t>
            </a: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5D5548AB-EB9C-C599-CAD2-5CB16B8299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45451" y="254001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FFFFFF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嫁接方法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B27BA9A9-3238-F695-909C-A9D8983425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1350" y="252414"/>
            <a:ext cx="1062038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嫁接优点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27E12488-68F4-D363-5D3D-7605A57F68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0676" y="252413"/>
            <a:ext cx="1584325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影响因素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BDDDB8F8-9F15-A46B-EC34-63D70A6708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62588" y="260351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接穗采集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692A870B-FC84-6522-DA2F-32FCDF8C3D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53514" y="249238"/>
            <a:ext cx="1506537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后期管理</a:t>
            </a:r>
          </a:p>
        </p:txBody>
      </p:sp>
      <p:sp>
        <p:nvSpPr>
          <p:cNvPr id="27" name="Rectangle 112">
            <a:extLst>
              <a:ext uri="{FF2B5EF4-FFF2-40B4-BE49-F238E27FC236}">
                <a16:creationId xmlns:a16="http://schemas.microsoft.com/office/drawing/2014/main" id="{525D3F92-9DFF-2DBF-B966-331E4F4278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2186" y="1420811"/>
            <a:ext cx="2232025" cy="51847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32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8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4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»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ct val="50000"/>
              </a:spcBef>
              <a:buNone/>
              <a:defRPr/>
            </a:pP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一、枝接类 </a:t>
            </a:r>
            <a:endParaRPr lang="en-US" altLang="zh-CN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1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．切接</a:t>
            </a:r>
            <a:endParaRPr lang="en-US" altLang="zh-CN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FF0000"/>
                </a:solidFill>
                <a:cs typeface="Arial"/>
              </a:rPr>
              <a:t>2</a:t>
            </a:r>
            <a:r>
              <a:rPr lang="zh-CN" altLang="en-US" sz="2400" dirty="0">
                <a:solidFill>
                  <a:srgbClr val="FF0000"/>
                </a:solidFill>
                <a:cs typeface="Arial"/>
              </a:rPr>
              <a:t>．劈接</a:t>
            </a: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3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．插接</a:t>
            </a:r>
            <a:endParaRPr lang="en-US" altLang="zh-CN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4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．腹接</a:t>
            </a:r>
          </a:p>
          <a:p>
            <a:pPr eaLnBrk="1" hangingPunct="1">
              <a:lnSpc>
                <a:spcPct val="130000"/>
              </a:lnSpc>
              <a:buFontTx/>
              <a:buNone/>
              <a:defRPr/>
            </a:pPr>
            <a:endParaRPr lang="zh-CN" altLang="en-US" sz="2400" dirty="0">
              <a:solidFill>
                <a:srgbClr val="0070C0"/>
              </a:solidFill>
              <a:cs typeface="Arial"/>
            </a:endParaRPr>
          </a:p>
        </p:txBody>
      </p:sp>
      <p:sp>
        <p:nvSpPr>
          <p:cNvPr id="21517" name="文本框 18">
            <a:extLst>
              <a:ext uri="{FF2B5EF4-FFF2-40B4-BE49-F238E27FC236}">
                <a16:creationId xmlns:a16="http://schemas.microsoft.com/office/drawing/2014/main" id="{3C99160C-54A2-29BD-265B-6578FC2EEB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81159" y="6341882"/>
            <a:ext cx="4513263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200" dirty="0">
                <a:solidFill>
                  <a:schemeClr val="tx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瓜类蔬菜幼苗子叶期劈接法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5F76C39E-CF55-E2E1-DE19-F688121E324D}"/>
              </a:ext>
            </a:extLst>
          </p:cNvPr>
          <p:cNvGrpSpPr/>
          <p:nvPr/>
        </p:nvGrpSpPr>
        <p:grpSpPr>
          <a:xfrm>
            <a:off x="3757538" y="768351"/>
            <a:ext cx="6729487" cy="5573531"/>
            <a:chOff x="3573462" y="768351"/>
            <a:chExt cx="6913563" cy="5619750"/>
          </a:xfrm>
        </p:grpSpPr>
        <p:pic>
          <p:nvPicPr>
            <p:cNvPr id="21516" name="图片 6">
              <a:extLst>
                <a:ext uri="{FF2B5EF4-FFF2-40B4-BE49-F238E27FC236}">
                  <a16:creationId xmlns:a16="http://schemas.microsoft.com/office/drawing/2014/main" id="{9165F223-1573-4939-EBE7-4EC4E5AFEF7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73462" y="768351"/>
              <a:ext cx="6913563" cy="56197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矩形: 圆角 5">
              <a:extLst>
                <a:ext uri="{FF2B5EF4-FFF2-40B4-BE49-F238E27FC236}">
                  <a16:creationId xmlns:a16="http://schemas.microsoft.com/office/drawing/2014/main" id="{54E1E85B-572C-D7EE-1F3B-501797E3B04C}"/>
                </a:ext>
              </a:extLst>
            </p:cNvPr>
            <p:cNvSpPr/>
            <p:nvPr/>
          </p:nvSpPr>
          <p:spPr>
            <a:xfrm>
              <a:off x="5915025" y="6118225"/>
              <a:ext cx="762001" cy="269876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7" name="灯片编号占位符 24">
            <a:extLst>
              <a:ext uri="{FF2B5EF4-FFF2-40B4-BE49-F238E27FC236}">
                <a16:creationId xmlns:a16="http://schemas.microsoft.com/office/drawing/2014/main" id="{9ABDEE68-62DE-8452-29E3-A6C6ABF3B1DC}"/>
              </a:ext>
            </a:extLst>
          </p:cNvPr>
          <p:cNvSpPr txBox="1">
            <a:spLocks/>
          </p:cNvSpPr>
          <p:nvPr/>
        </p:nvSpPr>
        <p:spPr>
          <a:xfrm>
            <a:off x="-341670" y="6518274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2A55E4-0AF5-4694-9CAF-B1E8D0107D66}" type="slidenum">
              <a:rPr lang="zh-CN" altLang="en-US" sz="1600" smtClean="0">
                <a:solidFill>
                  <a:srgbClr val="FFFF00"/>
                </a:solidFill>
              </a:rPr>
              <a:pPr/>
              <a:t>6</a:t>
            </a:fld>
            <a:endParaRPr lang="zh-CN" altLang="en-US" sz="1600" dirty="0">
              <a:solidFill>
                <a:srgbClr val="FFFF00"/>
              </a:solidFill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5999"/>
            <a:ext cx="1413665" cy="141366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924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50"/>
                            </p:stCondLst>
                            <p:childTnLst>
                              <p:par>
                                <p:cTn id="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25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3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41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5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6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5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1" dur="125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73" presetID="2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25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5" dur="125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77" presetID="34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-3.7037E-6 L 3.61111E-6 -0.07222 " pathEditMode="relative" rAng="0" ptsTypes="AA">
                                      <p:cBhvr>
                                        <p:cTn id="7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7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  <p:bldP spid="12" grpId="1" animBg="1"/>
      <p:bldP spid="12" grpId="2" animBg="1"/>
      <p:bldP spid="13" grpId="0"/>
      <p:bldP spid="14" grpId="0"/>
      <p:bldP spid="15" grpId="0"/>
      <p:bldP spid="3" grpId="0"/>
      <p:bldP spid="4" grpId="0"/>
      <p:bldP spid="5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劈接">
            <a:hlinkClick r:id="" action="ppaction://media"/>
            <a:extLst>
              <a:ext uri="{FF2B5EF4-FFF2-40B4-BE49-F238E27FC236}">
                <a16:creationId xmlns:a16="http://schemas.microsoft.com/office/drawing/2014/main" id="{9612E928-0B2C-6AC0-473B-1F953B53CB1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1045" end="15035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054C633B-83B2-962B-03CA-AEA1CC1FA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7</a:t>
            </a:fld>
            <a:endParaRPr lang="zh-CN" altLang="en-US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EA3D1C46-58EE-2653-E9AC-9D3B307C69AE}"/>
              </a:ext>
            </a:extLst>
          </p:cNvPr>
          <p:cNvSpPr txBox="1"/>
          <p:nvPr/>
        </p:nvSpPr>
        <p:spPr>
          <a:xfrm>
            <a:off x="1131580" y="707065"/>
            <a:ext cx="2430329" cy="63081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 eaLnBrk="1" hangingPunct="1">
              <a:lnSpc>
                <a:spcPct val="150000"/>
              </a:lnSpc>
              <a:buFontTx/>
              <a:buNone/>
              <a:defRPr/>
            </a:pPr>
            <a:r>
              <a:rPr lang="zh-CN" altLang="en-US" sz="2800" b="1" dirty="0">
                <a:solidFill>
                  <a:srgbClr val="FFFF00"/>
                </a:solidFill>
                <a:latin typeface="+mj-ea"/>
                <a:ea typeface="+mj-ea"/>
                <a:cs typeface="Arial"/>
              </a:rPr>
              <a:t>枝节：劈接</a:t>
            </a:r>
          </a:p>
        </p:txBody>
      </p:sp>
      <p:sp>
        <p:nvSpPr>
          <p:cNvPr id="6" name="对话气泡: 椭圆形 5">
            <a:extLst>
              <a:ext uri="{FF2B5EF4-FFF2-40B4-BE49-F238E27FC236}">
                <a16:creationId xmlns:a16="http://schemas.microsoft.com/office/drawing/2014/main" id="{51DF9CB1-34FA-A6F9-5766-E3DF379181D1}"/>
              </a:ext>
            </a:extLst>
          </p:cNvPr>
          <p:cNvSpPr/>
          <p:nvPr/>
        </p:nvSpPr>
        <p:spPr>
          <a:xfrm>
            <a:off x="8728886" y="3934047"/>
            <a:ext cx="2849969" cy="1382233"/>
          </a:xfrm>
          <a:prstGeom prst="wedgeEllipseCallout">
            <a:avLst>
              <a:gd name="adj1" fmla="val -21770"/>
              <a:gd name="adj2" fmla="val 74808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hangingPunct="1">
              <a:lnSpc>
                <a:spcPct val="150000"/>
              </a:lnSpc>
              <a:buFontTx/>
              <a:buNone/>
              <a:defRPr/>
            </a:pPr>
            <a:endParaRPr lang="en-US" altLang="zh-CN" sz="1600" dirty="0">
              <a:solidFill>
                <a:schemeClr val="accent2">
                  <a:lumMod val="75000"/>
                </a:schemeClr>
              </a:solidFill>
              <a:latin typeface="方正粗黑宋简体" panose="02000000000000000000" pitchFamily="2" charset="-122"/>
              <a:ea typeface="方正粗黑宋简体" panose="02000000000000000000" pitchFamily="2" charset="-122"/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zh-CN" altLang="en-US" sz="1600" dirty="0">
                <a:solidFill>
                  <a:schemeClr val="accent2">
                    <a:lumMod val="75000"/>
                  </a:schemeClr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/>
              </a:rPr>
              <a:t>接穗：两个对称削面</a:t>
            </a:r>
            <a:endParaRPr lang="en-US" altLang="zh-CN" sz="1600" dirty="0">
              <a:solidFill>
                <a:schemeClr val="accent2">
                  <a:lumMod val="75000"/>
                </a:schemeClr>
              </a:solidFill>
              <a:latin typeface="方正粗黑宋简体" panose="02000000000000000000" pitchFamily="2" charset="-122"/>
              <a:ea typeface="方正粗黑宋简体" panose="02000000000000000000" pitchFamily="2" charset="-122"/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zh-CN" altLang="en-US" sz="1600" dirty="0">
                <a:solidFill>
                  <a:schemeClr val="accent2">
                    <a:lumMod val="75000"/>
                  </a:schemeClr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/>
              </a:rPr>
              <a:t>砧木：劈口</a:t>
            </a:r>
            <a:r>
              <a:rPr lang="en-US" altLang="zh-CN" sz="1600" dirty="0">
                <a:solidFill>
                  <a:schemeClr val="accent2">
                    <a:lumMod val="75000"/>
                  </a:schemeClr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/>
              </a:rPr>
              <a:t>3-4cm</a:t>
            </a:r>
            <a:endParaRPr lang="zh-CN" altLang="en-US" sz="1600" dirty="0">
              <a:solidFill>
                <a:schemeClr val="accent2">
                  <a:lumMod val="75000"/>
                </a:schemeClr>
              </a:solidFill>
              <a:latin typeface="方正粗黑宋简体" panose="02000000000000000000" pitchFamily="2" charset="-122"/>
              <a:ea typeface="方正粗黑宋简体" panose="02000000000000000000" pitchFamily="2" charset="-122"/>
              <a:cs typeface="Arial"/>
            </a:endParaRPr>
          </a:p>
          <a:p>
            <a:pPr algn="ctr"/>
            <a:endParaRPr lang="zh-CN" altLang="en-US" sz="1600" dirty="0"/>
          </a:p>
        </p:txBody>
      </p:sp>
    </p:spTree>
    <p:extLst>
      <p:ext uri="{BB962C8B-B14F-4D97-AF65-F5344CB8AC3E}">
        <p14:creationId xmlns:p14="http://schemas.microsoft.com/office/powerpoint/2010/main" val="37655870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07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12">
            <a:extLst>
              <a:ext uri="{FF2B5EF4-FFF2-40B4-BE49-F238E27FC236}">
                <a16:creationId xmlns:a16="http://schemas.microsoft.com/office/drawing/2014/main" id="{7F29055D-0630-8C17-E079-70C20DBD32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5443" y="1660338"/>
            <a:ext cx="3097213" cy="51847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32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8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4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»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ct val="50000"/>
              </a:spcBef>
              <a:buNone/>
              <a:defRPr/>
            </a:pPr>
            <a:r>
              <a:rPr lang="zh-CN" altLang="en-US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粗黑宋简体" panose="02000000000000000000" pitchFamily="2" charset="-122"/>
                <a:ea typeface="方正粗黑宋简体" panose="02000000000000000000" pitchFamily="2" charset="-122"/>
                <a:cs typeface="Arial"/>
              </a:rPr>
              <a:t>二、芽接</a:t>
            </a:r>
            <a:endParaRPr lang="en-US" altLang="zh-CN" sz="2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粗黑宋简体" panose="02000000000000000000" pitchFamily="2" charset="-122"/>
              <a:ea typeface="方正粗黑宋简体" panose="02000000000000000000" pitchFamily="2" charset="-122"/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B50BB9"/>
                </a:solidFill>
                <a:cs typeface="Arial"/>
              </a:rPr>
              <a:t>1</a:t>
            </a:r>
            <a:r>
              <a:rPr lang="zh-CN" altLang="en-US" sz="2400" dirty="0">
                <a:solidFill>
                  <a:srgbClr val="B50BB9"/>
                </a:solidFill>
                <a:cs typeface="Arial"/>
              </a:rPr>
              <a:t>．</a:t>
            </a:r>
            <a:r>
              <a:rPr lang="en-US" altLang="zh-CN" sz="2400" dirty="0">
                <a:solidFill>
                  <a:srgbClr val="B50BB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/>
              </a:rPr>
              <a:t>T</a:t>
            </a:r>
            <a:r>
              <a:rPr lang="zh-CN" altLang="en-US" sz="2400" dirty="0">
                <a:solidFill>
                  <a:srgbClr val="B50BB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/>
              </a:rPr>
              <a:t>形芽接 </a:t>
            </a:r>
            <a:endParaRPr lang="en-US" altLang="zh-CN" sz="2400" dirty="0">
              <a:solidFill>
                <a:srgbClr val="B50BB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b="0" dirty="0">
                <a:solidFill>
                  <a:srgbClr val="0070C0"/>
                </a:solidFill>
                <a:cs typeface="Arial"/>
              </a:rPr>
              <a:t>2</a:t>
            </a:r>
            <a:r>
              <a:rPr lang="zh-CN" altLang="en-US" sz="2400" b="0" dirty="0">
                <a:solidFill>
                  <a:srgbClr val="0070C0"/>
                </a:solidFill>
                <a:cs typeface="Arial"/>
              </a:rPr>
              <a:t>．嵌芽接</a:t>
            </a: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3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．方块芽接</a:t>
            </a:r>
            <a:endParaRPr lang="en-US" altLang="zh-CN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50000"/>
              </a:lnSpc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cs typeface="Arial"/>
              </a:rPr>
              <a:t>4</a:t>
            </a:r>
            <a:r>
              <a:rPr lang="zh-CN" altLang="en-US" sz="2400" dirty="0">
                <a:solidFill>
                  <a:srgbClr val="0070C0"/>
                </a:solidFill>
                <a:cs typeface="Arial"/>
              </a:rPr>
              <a:t>．“工”字形芽接</a:t>
            </a:r>
          </a:p>
          <a:p>
            <a:pPr eaLnBrk="1" hangingPunct="1">
              <a:lnSpc>
                <a:spcPct val="130000"/>
              </a:lnSpc>
              <a:buFontTx/>
              <a:buNone/>
              <a:defRPr/>
            </a:pPr>
            <a:endParaRPr lang="zh-CN" altLang="en-US" sz="2400" dirty="0">
              <a:solidFill>
                <a:srgbClr val="0070C0"/>
              </a:solidFill>
              <a:cs typeface="Arial"/>
            </a:endParaRPr>
          </a:p>
          <a:p>
            <a:pPr eaLnBrk="1" hangingPunct="1">
              <a:lnSpc>
                <a:spcPct val="130000"/>
              </a:lnSpc>
              <a:buFontTx/>
              <a:buNone/>
              <a:defRPr/>
            </a:pPr>
            <a:endParaRPr lang="zh-CN" altLang="en-US" sz="2400" dirty="0">
              <a:solidFill>
                <a:srgbClr val="0070C0"/>
              </a:solidFill>
              <a:cs typeface="Arial"/>
            </a:endParaRPr>
          </a:p>
        </p:txBody>
      </p: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B4A9FDA3-48F4-760B-1E1C-6EE099D9DE11}"/>
              </a:ext>
            </a:extLst>
          </p:cNvPr>
          <p:cNvGrpSpPr/>
          <p:nvPr/>
        </p:nvGrpSpPr>
        <p:grpSpPr>
          <a:xfrm>
            <a:off x="3510340" y="1497256"/>
            <a:ext cx="7060018" cy="5003577"/>
            <a:chOff x="4212213" y="1422050"/>
            <a:chExt cx="6549833" cy="4536240"/>
          </a:xfrm>
        </p:grpSpPr>
        <p:pic>
          <p:nvPicPr>
            <p:cNvPr id="9" name="图片 8">
              <a:extLst>
                <a:ext uri="{FF2B5EF4-FFF2-40B4-BE49-F238E27FC236}">
                  <a16:creationId xmlns:a16="http://schemas.microsoft.com/office/drawing/2014/main" id="{FFB0C41D-8CDF-4F14-1002-5AA6E78F3B9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212213" y="1422050"/>
              <a:ext cx="6549833" cy="4536240"/>
            </a:xfrm>
            <a:prstGeom prst="rect">
              <a:avLst/>
            </a:prstGeom>
          </p:spPr>
        </p:pic>
        <p:sp>
          <p:nvSpPr>
            <p:cNvPr id="10" name="矩形: 圆角 9">
              <a:extLst>
                <a:ext uri="{FF2B5EF4-FFF2-40B4-BE49-F238E27FC236}">
                  <a16:creationId xmlns:a16="http://schemas.microsoft.com/office/drawing/2014/main" id="{628C0DC0-0615-A6DA-8FFD-37DA752B9881}"/>
                </a:ext>
              </a:extLst>
            </p:cNvPr>
            <p:cNvSpPr/>
            <p:nvPr/>
          </p:nvSpPr>
          <p:spPr>
            <a:xfrm>
              <a:off x="6107017" y="5034709"/>
              <a:ext cx="800559" cy="412258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7" name="矩形 6">
            <a:extLst>
              <a:ext uri="{FF2B5EF4-FFF2-40B4-BE49-F238E27FC236}">
                <a16:creationId xmlns:a16="http://schemas.microsoft.com/office/drawing/2014/main" id="{1F896416-05B8-7613-D893-885DE18AC5EA}"/>
              </a:ext>
            </a:extLst>
          </p:cNvPr>
          <p:cNvSpPr/>
          <p:nvPr/>
        </p:nvSpPr>
        <p:spPr>
          <a:xfrm>
            <a:off x="1343025" y="727374"/>
            <a:ext cx="9144000" cy="41275"/>
          </a:xfrm>
          <a:prstGeom prst="rect">
            <a:avLst/>
          </a:prstGeom>
          <a:solidFill>
            <a:srgbClr val="255E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400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  <p:sp>
        <p:nvSpPr>
          <p:cNvPr id="16" name="矩形: 圆角 15">
            <a:extLst>
              <a:ext uri="{FF2B5EF4-FFF2-40B4-BE49-F238E27FC236}">
                <a16:creationId xmlns:a16="http://schemas.microsoft.com/office/drawing/2014/main" id="{8E9FF37B-6641-E861-2D1C-DFAC769A3E79}"/>
              </a:ext>
            </a:extLst>
          </p:cNvPr>
          <p:cNvSpPr/>
          <p:nvPr/>
        </p:nvSpPr>
        <p:spPr>
          <a:xfrm>
            <a:off x="7662669" y="784675"/>
            <a:ext cx="1071563" cy="388938"/>
          </a:xfrm>
          <a:prstGeom prst="roundRect">
            <a:avLst/>
          </a:prstGeom>
          <a:solidFill>
            <a:srgbClr val="D857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500" dirty="0">
              <a:solidFill>
                <a:prstClr val="white"/>
              </a:solidFill>
              <a:latin typeface="仓耳今楷05-6763 W05" panose="02020400000000000000" pitchFamily="18" charset="-122"/>
              <a:ea typeface="仓耳今楷05-6763 W05" panose="02020400000000000000" pitchFamily="18" charset="-122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042D507B-4D9E-788C-2C55-6F7FB6BC54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2518" y="806901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砧木选择</a:t>
            </a: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961D6447-B544-5C00-9D08-5EFD3754BF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11835" y="802498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嫁接时期</a:t>
            </a: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355FB222-8270-78AA-59C6-590DF1CBC3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2669" y="806901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FFFFFF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嫁接方法</a:t>
            </a:r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A527CA10-CF9F-B29B-AD5B-3CC3FFEF4E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1350" y="805314"/>
            <a:ext cx="1062038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嫁接优点</a:t>
            </a: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2AC219DF-1EE6-F97B-EFAB-B71A94E765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02656" y="805313"/>
            <a:ext cx="1584325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影响因素</a:t>
            </a: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4DEBC599-530B-F642-CDB2-606724A5AC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4568" y="813251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接穗采集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E7C4EBAD-9A52-E3F9-1FBC-EB6A2DA0DD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70732" y="802138"/>
            <a:ext cx="1506537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后期管理</a:t>
            </a: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1DC9ED5B-3FB1-667A-F61C-8B4E5C9B48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6198" y="173153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课程前序</a:t>
            </a: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06452C12-2AF3-1A88-E591-36716319CF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64906" y="180402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rgbClr val="FFC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理论讲解</a:t>
            </a:r>
          </a:p>
        </p:txBody>
      </p:sp>
      <p:sp>
        <p:nvSpPr>
          <p:cNvPr id="26" name="矩形 25">
            <a:extLst>
              <a:ext uri="{FF2B5EF4-FFF2-40B4-BE49-F238E27FC236}">
                <a16:creationId xmlns:a16="http://schemas.microsoft.com/office/drawing/2014/main" id="{ACCB6599-3B1B-EBC5-9B8E-FD99C7DD0E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3614" y="173153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课堂互动</a:t>
            </a:r>
          </a:p>
        </p:txBody>
      </p:sp>
      <p:sp>
        <p:nvSpPr>
          <p:cNvPr id="27" name="矩形 26">
            <a:extLst>
              <a:ext uri="{FF2B5EF4-FFF2-40B4-BE49-F238E27FC236}">
                <a16:creationId xmlns:a16="http://schemas.microsoft.com/office/drawing/2014/main" id="{7FF372C1-9BC0-8988-2E35-313FCC5E17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24478" y="173153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课堂小结</a:t>
            </a:r>
          </a:p>
        </p:txBody>
      </p:sp>
      <p:sp>
        <p:nvSpPr>
          <p:cNvPr id="28" name="矩形 27">
            <a:extLst>
              <a:ext uri="{FF2B5EF4-FFF2-40B4-BE49-F238E27FC236}">
                <a16:creationId xmlns:a16="http://schemas.microsoft.com/office/drawing/2014/main" id="{1FF83C01-4E33-D18B-3A7E-B4A9EB9C3E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0882" y="180402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课后作业</a:t>
            </a:r>
          </a:p>
        </p:txBody>
      </p:sp>
      <p:sp>
        <p:nvSpPr>
          <p:cNvPr id="8" name="灯片编号占位符 24">
            <a:extLst>
              <a:ext uri="{FF2B5EF4-FFF2-40B4-BE49-F238E27FC236}">
                <a16:creationId xmlns:a16="http://schemas.microsoft.com/office/drawing/2014/main" id="{A6B3B871-8041-DB14-DC9B-02D247399912}"/>
              </a:ext>
            </a:extLst>
          </p:cNvPr>
          <p:cNvSpPr txBox="1">
            <a:spLocks/>
          </p:cNvSpPr>
          <p:nvPr/>
        </p:nvSpPr>
        <p:spPr>
          <a:xfrm>
            <a:off x="-341670" y="6518274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2A55E4-0AF5-4694-9CAF-B1E8D0107D66}" type="slidenum">
              <a:rPr lang="zh-CN" altLang="en-US" sz="1600" smtClean="0">
                <a:solidFill>
                  <a:srgbClr val="FFFF00"/>
                </a:solidFill>
              </a:rPr>
              <a:pPr/>
              <a:t>8</a:t>
            </a:fld>
            <a:endParaRPr lang="zh-CN" altLang="en-US" sz="1600" dirty="0">
              <a:solidFill>
                <a:srgbClr val="FFFF00"/>
              </a:solidFill>
            </a:endParaRPr>
          </a:p>
        </p:txBody>
      </p:sp>
      <p:pic>
        <p:nvPicPr>
          <p:cNvPr id="29" name="图片 28"/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638" y="399693"/>
            <a:ext cx="1413665" cy="141366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67657879"/>
      </p:ext>
    </p:extLst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750"/>
                            </p:stCondLst>
                            <p:childTnLst>
                              <p:par>
                                <p:cTn id="38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250"/>
                            </p:stCondLst>
                            <p:childTnLst>
                              <p:par>
                                <p:cTn id="54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500"/>
                            </p:stCondLst>
                            <p:childTnLst>
                              <p:par>
                                <p:cTn id="6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750"/>
                            </p:stCondLst>
                            <p:childTnLst>
                              <p:par>
                                <p:cTn id="66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000"/>
                            </p:stCondLst>
                            <p:childTnLst>
                              <p:par>
                                <p:cTn id="74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3250"/>
                            </p:stCondLst>
                            <p:childTnLst>
                              <p:par>
                                <p:cTn id="82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500"/>
                            </p:stCondLst>
                            <p:childTnLst>
                              <p:par>
                                <p:cTn id="90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3750"/>
                            </p:stCondLst>
                            <p:childTnLst>
                              <p:par>
                                <p:cTn id="98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4000"/>
                            </p:stCondLst>
                            <p:childTnLst>
                              <p:par>
                                <p:cTn id="106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4250"/>
                            </p:stCondLst>
                            <p:childTnLst>
                              <p:par>
                                <p:cTn id="114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4500"/>
                            </p:stCondLst>
                            <p:childTnLst>
                              <p:par>
                                <p:cTn id="1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4750"/>
                            </p:stCondLst>
                            <p:childTnLst>
                              <p:par>
                                <p:cTn id="126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25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8" dur="125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5000"/>
                            </p:stCondLst>
                            <p:childTnLst>
                              <p:par>
                                <p:cTn id="130" presetID="2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25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2" dur="125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16" grpId="0" animBg="1"/>
      <p:bldP spid="16" grpId="1" animBg="1"/>
      <p:bldP spid="16" grpId="2" animBg="1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12">
            <a:extLst>
              <a:ext uri="{FF2B5EF4-FFF2-40B4-BE49-F238E27FC236}">
                <a16:creationId xmlns:a16="http://schemas.microsoft.com/office/drawing/2014/main" id="{7F29055D-0630-8C17-E079-70C20DBD32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5251" y="1412503"/>
            <a:ext cx="3097213" cy="51847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32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8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4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»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二、芽接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anose="020B0604030504040204" pitchFamily="34" charset="0"/>
              <a:ea typeface="幼圆" panose="02010509060101010101" pitchFamily="49" charset="-122"/>
              <a:cs typeface="Arial"/>
            </a:endParaRPr>
          </a:p>
          <a:p>
            <a:pPr marL="342900" marR="0" lvl="0" indent="-342900" algn="l" defTabSz="4572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rgbClr val="B50BB9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1</a:t>
            </a: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50BB9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．</a:t>
            </a: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rgbClr val="B50BB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T</a:t>
            </a: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50BB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形芽接 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rgbClr val="B50BB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ahoma" panose="020B0604030504040204" pitchFamily="34" charset="0"/>
              <a:ea typeface="幼圆" panose="02010509060101010101" pitchFamily="49" charset="-122"/>
              <a:cs typeface="Arial"/>
            </a:endParaRPr>
          </a:p>
          <a:p>
            <a:pPr marL="342900" marR="0" lvl="0" indent="-342900" algn="l" defTabSz="4572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2</a:t>
            </a: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．嵌芽接</a:t>
            </a:r>
          </a:p>
          <a:p>
            <a:pPr marL="342900" marR="0" lvl="0" indent="-342900" algn="l" defTabSz="4572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3</a:t>
            </a: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．方块芽接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anose="020B0604030504040204" pitchFamily="34" charset="0"/>
              <a:ea typeface="幼圆" panose="02010509060101010101" pitchFamily="49" charset="-122"/>
              <a:cs typeface="Arial"/>
            </a:endParaRPr>
          </a:p>
          <a:p>
            <a:pPr marL="342900" marR="0" lvl="0" indent="-342900" algn="l" defTabSz="4572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4</a:t>
            </a: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．“工”字形芽接</a:t>
            </a:r>
          </a:p>
          <a:p>
            <a:pPr marL="342900" marR="0" lvl="0" indent="-342900" algn="l" defTabSz="457200" rtl="0" eaLnBrk="1" fontAlgn="base" latinLnBrk="0" hangingPunct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anose="020B0604030504040204" pitchFamily="34" charset="0"/>
              <a:ea typeface="幼圆" panose="02010509060101010101" pitchFamily="49" charset="-122"/>
              <a:cs typeface="Arial"/>
            </a:endParaRPr>
          </a:p>
          <a:p>
            <a:pPr marL="342900" marR="0" lvl="0" indent="-342900" algn="l" defTabSz="457200" rtl="0" eaLnBrk="1" fontAlgn="base" latinLnBrk="0" hangingPunct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anose="020B0604030504040204" pitchFamily="34" charset="0"/>
              <a:ea typeface="幼圆" panose="02010509060101010101" pitchFamily="49" charset="-122"/>
              <a:cs typeface="Arial"/>
            </a:endParaRP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DB662530-42BB-1386-8FDD-CEB88DA486D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880" t="13484" r="1225" b="3835"/>
          <a:stretch/>
        </p:blipFill>
        <p:spPr>
          <a:xfrm>
            <a:off x="9877389" y="5325404"/>
            <a:ext cx="2324985" cy="159764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文本框 16">
            <a:extLst>
              <a:ext uri="{FF2B5EF4-FFF2-40B4-BE49-F238E27FC236}">
                <a16:creationId xmlns:a16="http://schemas.microsoft.com/office/drawing/2014/main" id="{3A304F3A-39A7-8D42-8A90-FC1674A80227}"/>
              </a:ext>
            </a:extLst>
          </p:cNvPr>
          <p:cNvSpPr txBox="1"/>
          <p:nvPr/>
        </p:nvSpPr>
        <p:spPr>
          <a:xfrm>
            <a:off x="9664628" y="1158454"/>
            <a:ext cx="261217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3200" dirty="0">
                <a:solidFill>
                  <a:srgbClr val="FFFF00"/>
                </a:solidFill>
                <a:latin typeface="Bodoni MT Black" panose="02070A03080606020203" pitchFamily="18" charset="0"/>
              </a:rPr>
              <a:t>月季</a:t>
            </a:r>
            <a:r>
              <a:rPr lang="en-US" altLang="zh-CN" sz="3200" dirty="0">
                <a:solidFill>
                  <a:srgbClr val="FFFF00"/>
                </a:solidFill>
                <a:latin typeface="Bodoni MT Black" panose="02070A03080606020203" pitchFamily="18" charset="0"/>
              </a:rPr>
              <a:t>T</a:t>
            </a:r>
            <a:r>
              <a:rPr lang="zh-CN" altLang="en-US" sz="3200" dirty="0">
                <a:solidFill>
                  <a:srgbClr val="FFFF00"/>
                </a:solidFill>
                <a:latin typeface="Bodoni MT Black" panose="02070A03080606020203" pitchFamily="18" charset="0"/>
              </a:rPr>
              <a:t>形芽接 </a:t>
            </a:r>
          </a:p>
        </p:txBody>
      </p:sp>
      <p:pic>
        <p:nvPicPr>
          <p:cNvPr id="19" name="图片 18">
            <a:extLst>
              <a:ext uri="{FF2B5EF4-FFF2-40B4-BE49-F238E27FC236}">
                <a16:creationId xmlns:a16="http://schemas.microsoft.com/office/drawing/2014/main" id="{413FD293-0B46-B6C6-CB56-A6F236A3516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089" t="4798" r="8802"/>
          <a:stretch/>
        </p:blipFill>
        <p:spPr>
          <a:xfrm>
            <a:off x="3782526" y="1328051"/>
            <a:ext cx="1437492" cy="2717527"/>
          </a:xfrm>
          <a:prstGeom prst="rect">
            <a:avLst/>
          </a:prstGeom>
        </p:spPr>
      </p:pic>
      <p:pic>
        <p:nvPicPr>
          <p:cNvPr id="21" name="图片 20">
            <a:extLst>
              <a:ext uri="{FF2B5EF4-FFF2-40B4-BE49-F238E27FC236}">
                <a16:creationId xmlns:a16="http://schemas.microsoft.com/office/drawing/2014/main" id="{B2E676D4-C7DB-5B45-D4F0-057D6E84A8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40463" y="1328051"/>
            <a:ext cx="1406295" cy="2717527"/>
          </a:xfrm>
          <a:prstGeom prst="rect">
            <a:avLst/>
          </a:prstGeom>
        </p:spPr>
      </p:pic>
      <p:pic>
        <p:nvPicPr>
          <p:cNvPr id="23" name="图片 22">
            <a:extLst>
              <a:ext uri="{FF2B5EF4-FFF2-40B4-BE49-F238E27FC236}">
                <a16:creationId xmlns:a16="http://schemas.microsoft.com/office/drawing/2014/main" id="{C94BF5B3-1608-F484-3DBE-0AD54FDB740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690" r="7132" b="12671"/>
          <a:stretch/>
        </p:blipFill>
        <p:spPr>
          <a:xfrm>
            <a:off x="7460470" y="1867124"/>
            <a:ext cx="4364334" cy="1748757"/>
          </a:xfrm>
          <a:prstGeom prst="rect">
            <a:avLst/>
          </a:prstGeom>
        </p:spPr>
      </p:pic>
      <p:pic>
        <p:nvPicPr>
          <p:cNvPr id="25" name="图片 24">
            <a:extLst>
              <a:ext uri="{FF2B5EF4-FFF2-40B4-BE49-F238E27FC236}">
                <a16:creationId xmlns:a16="http://schemas.microsoft.com/office/drawing/2014/main" id="{CD877842-12B4-43E7-8AB7-CE374FA56E9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7134" y="4076675"/>
            <a:ext cx="1462884" cy="2717527"/>
          </a:xfrm>
          <a:prstGeom prst="rect">
            <a:avLst/>
          </a:prstGeom>
        </p:spPr>
      </p:pic>
      <p:pic>
        <p:nvPicPr>
          <p:cNvPr id="27" name="图片 26">
            <a:extLst>
              <a:ext uri="{FF2B5EF4-FFF2-40B4-BE49-F238E27FC236}">
                <a16:creationId xmlns:a16="http://schemas.microsoft.com/office/drawing/2014/main" id="{65AD70A8-EF0C-36A7-DA75-337D91BA10F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1210" y="4093817"/>
            <a:ext cx="1507248" cy="2711121"/>
          </a:xfrm>
          <a:prstGeom prst="rect">
            <a:avLst/>
          </a:prstGeom>
        </p:spPr>
      </p:pic>
      <p:pic>
        <p:nvPicPr>
          <p:cNvPr id="29" name="图片 28">
            <a:extLst>
              <a:ext uri="{FF2B5EF4-FFF2-40B4-BE49-F238E27FC236}">
                <a16:creationId xmlns:a16="http://schemas.microsoft.com/office/drawing/2014/main" id="{77A75C00-AF6B-D813-69C3-5382065162B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600711" y="4093817"/>
            <a:ext cx="1466805" cy="2782232"/>
          </a:xfrm>
          <a:prstGeom prst="rect">
            <a:avLst/>
          </a:prstGeom>
        </p:spPr>
      </p:pic>
      <p:sp>
        <p:nvSpPr>
          <p:cNvPr id="30" name="文本框 29">
            <a:extLst>
              <a:ext uri="{FF2B5EF4-FFF2-40B4-BE49-F238E27FC236}">
                <a16:creationId xmlns:a16="http://schemas.microsoft.com/office/drawing/2014/main" id="{3942769F-F9C2-0586-A268-C53503318C67}"/>
              </a:ext>
            </a:extLst>
          </p:cNvPr>
          <p:cNvSpPr txBox="1"/>
          <p:nvPr/>
        </p:nvSpPr>
        <p:spPr>
          <a:xfrm>
            <a:off x="3730646" y="1222717"/>
            <a:ext cx="5011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solidFill>
                  <a:srgbClr val="B50BB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</a:rPr>
              <a:t>1</a:t>
            </a:r>
            <a:endParaRPr lang="zh-CN" altLang="en-US" sz="2000" b="1" dirty="0">
              <a:solidFill>
                <a:srgbClr val="B50BB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D1F255EA-C02C-A4E5-72FB-03888D2B5DFE}"/>
              </a:ext>
            </a:extLst>
          </p:cNvPr>
          <p:cNvSpPr txBox="1"/>
          <p:nvPr/>
        </p:nvSpPr>
        <p:spPr>
          <a:xfrm>
            <a:off x="5701210" y="1226255"/>
            <a:ext cx="5011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solidFill>
                  <a:srgbClr val="B50BB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</a:rPr>
              <a:t>2</a:t>
            </a:r>
            <a:endParaRPr lang="zh-CN" altLang="en-US" sz="2000" b="1" dirty="0">
              <a:solidFill>
                <a:srgbClr val="B50BB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4" name="文本框 33">
            <a:extLst>
              <a:ext uri="{FF2B5EF4-FFF2-40B4-BE49-F238E27FC236}">
                <a16:creationId xmlns:a16="http://schemas.microsoft.com/office/drawing/2014/main" id="{500DDC4F-BEC4-BD4E-0AEF-EC45D35D8D76}"/>
              </a:ext>
            </a:extLst>
          </p:cNvPr>
          <p:cNvSpPr txBox="1"/>
          <p:nvPr/>
        </p:nvSpPr>
        <p:spPr>
          <a:xfrm>
            <a:off x="3684555" y="4004891"/>
            <a:ext cx="5011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solidFill>
                  <a:srgbClr val="B50BB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</a:rPr>
              <a:t>4</a:t>
            </a:r>
            <a:endParaRPr lang="zh-CN" altLang="en-US" sz="2000" b="1" dirty="0">
              <a:solidFill>
                <a:srgbClr val="B50BB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6" name="文本框 35">
            <a:extLst>
              <a:ext uri="{FF2B5EF4-FFF2-40B4-BE49-F238E27FC236}">
                <a16:creationId xmlns:a16="http://schemas.microsoft.com/office/drawing/2014/main" id="{6C47A6CE-7D5B-9A53-3BD2-42B248B77F1D}"/>
              </a:ext>
            </a:extLst>
          </p:cNvPr>
          <p:cNvSpPr txBox="1"/>
          <p:nvPr/>
        </p:nvSpPr>
        <p:spPr>
          <a:xfrm>
            <a:off x="5601949" y="4008433"/>
            <a:ext cx="5011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solidFill>
                  <a:srgbClr val="B50BB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</a:rPr>
              <a:t>5</a:t>
            </a:r>
            <a:endParaRPr lang="zh-CN" altLang="en-US" sz="2000" b="1" dirty="0">
              <a:solidFill>
                <a:srgbClr val="B50BB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8" name="文本框 37">
            <a:extLst>
              <a:ext uri="{FF2B5EF4-FFF2-40B4-BE49-F238E27FC236}">
                <a16:creationId xmlns:a16="http://schemas.microsoft.com/office/drawing/2014/main" id="{3E58AA39-C12B-1D18-A898-C04E8C86408D}"/>
              </a:ext>
            </a:extLst>
          </p:cNvPr>
          <p:cNvSpPr txBox="1"/>
          <p:nvPr/>
        </p:nvSpPr>
        <p:spPr>
          <a:xfrm>
            <a:off x="7494567" y="4008429"/>
            <a:ext cx="5011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solidFill>
                  <a:srgbClr val="B50BB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</a:rPr>
              <a:t>6</a:t>
            </a:r>
            <a:endParaRPr lang="zh-CN" altLang="en-US" sz="2000" b="1" dirty="0">
              <a:solidFill>
                <a:srgbClr val="B50BB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40" name="文本框 39">
            <a:extLst>
              <a:ext uri="{FF2B5EF4-FFF2-40B4-BE49-F238E27FC236}">
                <a16:creationId xmlns:a16="http://schemas.microsoft.com/office/drawing/2014/main" id="{B14FC400-ACEA-AF67-C7A3-6CEC63E4D60F}"/>
              </a:ext>
            </a:extLst>
          </p:cNvPr>
          <p:cNvSpPr txBox="1"/>
          <p:nvPr/>
        </p:nvSpPr>
        <p:spPr>
          <a:xfrm>
            <a:off x="7437852" y="1814588"/>
            <a:ext cx="5011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solidFill>
                  <a:srgbClr val="B50BB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</a:rPr>
              <a:t>3</a:t>
            </a:r>
            <a:endParaRPr lang="zh-CN" altLang="en-US" sz="2000" b="1" dirty="0">
              <a:solidFill>
                <a:srgbClr val="B50BB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519AEE87-950F-1EC3-9A04-C4EFF9757E87}"/>
              </a:ext>
            </a:extLst>
          </p:cNvPr>
          <p:cNvSpPr/>
          <p:nvPr/>
        </p:nvSpPr>
        <p:spPr>
          <a:xfrm>
            <a:off x="1343025" y="727374"/>
            <a:ext cx="9144000" cy="41275"/>
          </a:xfrm>
          <a:prstGeom prst="rect">
            <a:avLst/>
          </a:prstGeom>
          <a:solidFill>
            <a:srgbClr val="255E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400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  <p:sp>
        <p:nvSpPr>
          <p:cNvPr id="10" name="矩形: 圆角 9">
            <a:extLst>
              <a:ext uri="{FF2B5EF4-FFF2-40B4-BE49-F238E27FC236}">
                <a16:creationId xmlns:a16="http://schemas.microsoft.com/office/drawing/2014/main" id="{A74B0FE1-DE84-7575-EE89-376A98DBC5F1}"/>
              </a:ext>
            </a:extLst>
          </p:cNvPr>
          <p:cNvSpPr/>
          <p:nvPr/>
        </p:nvSpPr>
        <p:spPr>
          <a:xfrm>
            <a:off x="7662669" y="316837"/>
            <a:ext cx="1071563" cy="388938"/>
          </a:xfrm>
          <a:prstGeom prst="roundRect">
            <a:avLst/>
          </a:prstGeom>
          <a:solidFill>
            <a:srgbClr val="D857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500" dirty="0">
              <a:solidFill>
                <a:prstClr val="white"/>
              </a:solidFill>
              <a:latin typeface="仓耳今楷05-6763 W05" panose="02020400000000000000" pitchFamily="18" charset="-122"/>
              <a:ea typeface="仓耳今楷05-6763 W05" panose="02020400000000000000" pitchFamily="18" charset="-122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0B728CC4-E213-CBFE-DD53-695D9880A7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2518" y="339063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砧木选择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26F47D1F-499A-697A-CD9E-049FACFF13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11835" y="334660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嫁接时期</a:t>
            </a: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531C818B-5354-8668-D44E-9E3F68900E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2669" y="339063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FFFFFF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嫁接方法</a:t>
            </a:r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FFD1F102-4A61-6121-2490-D43228FC5A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1350" y="337476"/>
            <a:ext cx="1062038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嫁接优点</a:t>
            </a: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D84E5A0B-1A9B-4F74-39D4-59D7274BF3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02656" y="337475"/>
            <a:ext cx="1584325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影响因素</a:t>
            </a: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CBC1811E-7FF9-D6F1-D4C1-6D39820DB2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4568" y="345413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接穗采集</a:t>
            </a:r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436908C7-B300-7FCE-02D2-6E683D2074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70732" y="334300"/>
            <a:ext cx="1506537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后期管理</a:t>
            </a:r>
          </a:p>
        </p:txBody>
      </p:sp>
      <p:sp>
        <p:nvSpPr>
          <p:cNvPr id="8" name="灯片编号占位符 24">
            <a:extLst>
              <a:ext uri="{FF2B5EF4-FFF2-40B4-BE49-F238E27FC236}">
                <a16:creationId xmlns:a16="http://schemas.microsoft.com/office/drawing/2014/main" id="{FA54AEC3-0E9E-48AE-5962-0AB95878E280}"/>
              </a:ext>
            </a:extLst>
          </p:cNvPr>
          <p:cNvSpPr txBox="1">
            <a:spLocks/>
          </p:cNvSpPr>
          <p:nvPr/>
        </p:nvSpPr>
        <p:spPr>
          <a:xfrm>
            <a:off x="-341670" y="6518274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2A55E4-0AF5-4694-9CAF-B1E8D0107D66}" type="slidenum">
              <a:rPr lang="zh-CN" altLang="en-US" sz="1600" smtClean="0">
                <a:solidFill>
                  <a:srgbClr val="FFFF00"/>
                </a:solidFill>
              </a:rPr>
              <a:pPr/>
              <a:t>9</a:t>
            </a:fld>
            <a:endParaRPr lang="zh-CN" altLang="en-US" sz="1600" dirty="0">
              <a:solidFill>
                <a:srgbClr val="FFFF00"/>
              </a:solidFill>
            </a:endParaRPr>
          </a:p>
        </p:txBody>
      </p:sp>
      <p:pic>
        <p:nvPicPr>
          <p:cNvPr id="28" name="图片 27"/>
          <p:cNvPicPr>
            <a:picLocks noChangeAspect="1"/>
          </p:cNvPicPr>
          <p:nvPr/>
        </p:nvPicPr>
        <p:blipFill>
          <a:blip r:embed="rId11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0" y="235388"/>
            <a:ext cx="1288527" cy="128852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52889078"/>
      </p:ext>
    </p:extLst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750"/>
                            </p:stCondLst>
                            <p:childTnLst>
                              <p:par>
                                <p:cTn id="34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250"/>
                            </p:stCondLst>
                            <p:childTnLst>
                              <p:par>
                                <p:cTn id="50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500"/>
                            </p:stCondLst>
                            <p:childTnLst>
                              <p:par>
                                <p:cTn id="58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750"/>
                            </p:stCondLst>
                            <p:childTnLst>
                              <p:par>
                                <p:cTn id="66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000"/>
                            </p:stCondLst>
                            <p:childTnLst>
                              <p:par>
                                <p:cTn id="74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325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3500"/>
                            </p:stCondLst>
                            <p:childTnLst>
                              <p:par>
                                <p:cTn id="86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25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8" dur="125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750"/>
                            </p:stCondLst>
                            <p:childTnLst>
                              <p:par>
                                <p:cTn id="90" presetID="2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25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125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animBg="1"/>
      <p:bldP spid="10" grpId="0" animBg="1"/>
      <p:bldP spid="10" grpId="1" animBg="1"/>
      <p:bldP spid="10" grpId="2" animBg="1"/>
      <p:bldP spid="11" grpId="0"/>
      <p:bldP spid="16" grpId="0"/>
      <p:bldP spid="18" grpId="0"/>
      <p:bldP spid="20" grpId="0"/>
      <p:bldP spid="22" grpId="0"/>
      <p:bldP spid="24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12">
            <a:extLst>
              <a:ext uri="{FF2B5EF4-FFF2-40B4-BE49-F238E27FC236}">
                <a16:creationId xmlns:a16="http://schemas.microsoft.com/office/drawing/2014/main" id="{7F29055D-0630-8C17-E079-70C20DBD32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3762" y="1796238"/>
            <a:ext cx="3097213" cy="51847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32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8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4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SzPct val="100000"/>
              <a:buChar char="»"/>
              <a:defRPr sz="2000" b="1" kern="1200">
                <a:solidFill>
                  <a:srgbClr val="FFFFCC"/>
                </a:solidFill>
                <a:latin typeface="Tahoma" panose="020B0604030504040204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二、芽接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anose="020B0604030504040204" pitchFamily="34" charset="0"/>
              <a:ea typeface="幼圆" panose="02010509060101010101" pitchFamily="49" charset="-122"/>
              <a:cs typeface="Arial"/>
            </a:endParaRPr>
          </a:p>
          <a:p>
            <a:pPr marL="342900" marR="0" lvl="0" indent="-342900" algn="l" defTabSz="4572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1</a:t>
            </a: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．</a:t>
            </a:r>
            <a:r>
              <a: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T</a:t>
            </a: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形芽接 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uLnTx/>
              <a:uFillTx/>
              <a:latin typeface="Tahoma" panose="020B0604030504040204" pitchFamily="34" charset="0"/>
              <a:ea typeface="幼圆" panose="02010509060101010101" pitchFamily="49" charset="-122"/>
              <a:cs typeface="Arial"/>
            </a:endParaRPr>
          </a:p>
          <a:p>
            <a:pPr marL="342900" marR="0" lvl="0" indent="-342900" algn="l" defTabSz="4572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US" altLang="zh-CN" sz="2400" i="0" u="none" strike="noStrike" kern="1200" cap="none" spc="0" normalizeH="0" baseline="0" noProof="0" dirty="0">
                <a:ln>
                  <a:noFill/>
                </a:ln>
                <a:solidFill>
                  <a:srgbClr val="B50BB9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2</a:t>
            </a:r>
            <a:r>
              <a:rPr kumimoji="0" lang="zh-CN" altLang="en-US" sz="2400" i="0" u="none" strike="noStrike" kern="1200" cap="none" spc="0" normalizeH="0" baseline="0" noProof="0" dirty="0">
                <a:ln>
                  <a:noFill/>
                </a:ln>
                <a:solidFill>
                  <a:srgbClr val="B50BB9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．嵌芽接</a:t>
            </a:r>
          </a:p>
          <a:p>
            <a:pPr marL="342900" marR="0" lvl="0" indent="-342900" algn="l" defTabSz="4572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3</a:t>
            </a: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．方块芽接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anose="020B0604030504040204" pitchFamily="34" charset="0"/>
              <a:ea typeface="幼圆" panose="02010509060101010101" pitchFamily="49" charset="-122"/>
              <a:cs typeface="Arial"/>
            </a:endParaRPr>
          </a:p>
          <a:p>
            <a:pPr marL="342900" marR="0" lvl="0" indent="-342900" algn="l" defTabSz="4572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4</a:t>
            </a:r>
            <a:r>
              <a:rPr kumimoji="0" lang="zh-CN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anose="020B0604030504040204" pitchFamily="34" charset="0"/>
                <a:ea typeface="幼圆" panose="02010509060101010101" pitchFamily="49" charset="-122"/>
                <a:cs typeface="Arial"/>
              </a:rPr>
              <a:t>．“工”字形芽接</a:t>
            </a:r>
          </a:p>
          <a:p>
            <a:pPr marL="342900" marR="0" lvl="0" indent="-342900" algn="l" defTabSz="457200" rtl="0" eaLnBrk="1" fontAlgn="base" latinLnBrk="0" hangingPunct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anose="020B0604030504040204" pitchFamily="34" charset="0"/>
              <a:ea typeface="幼圆" panose="02010509060101010101" pitchFamily="49" charset="-122"/>
              <a:cs typeface="Arial"/>
            </a:endParaRPr>
          </a:p>
          <a:p>
            <a:pPr marL="342900" marR="0" lvl="0" indent="-342900" algn="l" defTabSz="457200" rtl="0" eaLnBrk="1" fontAlgn="base" latinLnBrk="0" hangingPunct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anose="020B0604030504040204" pitchFamily="34" charset="0"/>
              <a:ea typeface="幼圆" panose="02010509060101010101" pitchFamily="49" charset="-122"/>
              <a:cs typeface="Arial"/>
            </a:endParaRPr>
          </a:p>
        </p:txBody>
      </p:sp>
      <p:grpSp>
        <p:nvGrpSpPr>
          <p:cNvPr id="19" name="组合 18">
            <a:extLst>
              <a:ext uri="{FF2B5EF4-FFF2-40B4-BE49-F238E27FC236}">
                <a16:creationId xmlns:a16="http://schemas.microsoft.com/office/drawing/2014/main" id="{E7119D09-BAC3-EAE1-49F1-6D598519AEE4}"/>
              </a:ext>
            </a:extLst>
          </p:cNvPr>
          <p:cNvGrpSpPr/>
          <p:nvPr/>
        </p:nvGrpSpPr>
        <p:grpSpPr>
          <a:xfrm>
            <a:off x="3788240" y="1553134"/>
            <a:ext cx="6647218" cy="4577492"/>
            <a:chOff x="3912833" y="1139058"/>
            <a:chExt cx="6647218" cy="4577492"/>
          </a:xfrm>
        </p:grpSpPr>
        <p:pic>
          <p:nvPicPr>
            <p:cNvPr id="16" name="图片 15">
              <a:extLst>
                <a:ext uri="{FF2B5EF4-FFF2-40B4-BE49-F238E27FC236}">
                  <a16:creationId xmlns:a16="http://schemas.microsoft.com/office/drawing/2014/main" id="{3206AE26-EB70-53D8-9EDC-7D22A6B5766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912833" y="1139058"/>
              <a:ext cx="6647218" cy="4577492"/>
            </a:xfrm>
            <a:prstGeom prst="rect">
              <a:avLst/>
            </a:prstGeom>
          </p:spPr>
        </p:pic>
        <p:sp>
          <p:nvSpPr>
            <p:cNvPr id="18" name="矩形: 圆角 17">
              <a:extLst>
                <a:ext uri="{FF2B5EF4-FFF2-40B4-BE49-F238E27FC236}">
                  <a16:creationId xmlns:a16="http://schemas.microsoft.com/office/drawing/2014/main" id="{5034B0FA-F932-6D51-5FFC-4044ABDCB88C}"/>
                </a:ext>
              </a:extLst>
            </p:cNvPr>
            <p:cNvSpPr/>
            <p:nvPr/>
          </p:nvSpPr>
          <p:spPr>
            <a:xfrm>
              <a:off x="6096000" y="4763653"/>
              <a:ext cx="862917" cy="454730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7" name="矩形 6">
            <a:extLst>
              <a:ext uri="{FF2B5EF4-FFF2-40B4-BE49-F238E27FC236}">
                <a16:creationId xmlns:a16="http://schemas.microsoft.com/office/drawing/2014/main" id="{032170F5-B21D-8C88-6E41-DE243283902E}"/>
              </a:ext>
            </a:extLst>
          </p:cNvPr>
          <p:cNvSpPr/>
          <p:nvPr/>
        </p:nvSpPr>
        <p:spPr>
          <a:xfrm>
            <a:off x="1343025" y="727374"/>
            <a:ext cx="9144000" cy="41275"/>
          </a:xfrm>
          <a:prstGeom prst="rect">
            <a:avLst/>
          </a:prstGeom>
          <a:solidFill>
            <a:srgbClr val="255E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400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  <p:sp>
        <p:nvSpPr>
          <p:cNvPr id="9" name="矩形: 圆角 8">
            <a:extLst>
              <a:ext uri="{FF2B5EF4-FFF2-40B4-BE49-F238E27FC236}">
                <a16:creationId xmlns:a16="http://schemas.microsoft.com/office/drawing/2014/main" id="{B33A7D22-3DBF-7BF1-9C31-C2DD3C197434}"/>
              </a:ext>
            </a:extLst>
          </p:cNvPr>
          <p:cNvSpPr/>
          <p:nvPr/>
        </p:nvSpPr>
        <p:spPr>
          <a:xfrm>
            <a:off x="7662669" y="784675"/>
            <a:ext cx="1071563" cy="388938"/>
          </a:xfrm>
          <a:prstGeom prst="roundRect">
            <a:avLst/>
          </a:prstGeom>
          <a:solidFill>
            <a:srgbClr val="D857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500" dirty="0">
              <a:solidFill>
                <a:prstClr val="white"/>
              </a:solidFill>
              <a:latin typeface="仓耳今楷05-6763 W05" panose="02020400000000000000" pitchFamily="18" charset="-122"/>
              <a:ea typeface="仓耳今楷05-6763 W05" panose="02020400000000000000" pitchFamily="18" charset="-122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0CDC014-7376-88FB-0AF5-031BF44B73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2518" y="806901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砧木选择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2EAC083C-EC81-BD2C-4088-C3274143C8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11835" y="802498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嫁接时期</a:t>
            </a: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C3F12138-D022-72DC-4197-CE8217D8DF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2669" y="806901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FFFFFF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嫁接方法</a:t>
            </a:r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30F4DF88-4882-2336-C9C3-ACC685E9E4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1350" y="805314"/>
            <a:ext cx="1062038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嫁接优点</a:t>
            </a: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C7B8538C-91BD-B6E3-6D1C-75D6E96635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02656" y="805313"/>
            <a:ext cx="1584325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影响因素</a:t>
            </a: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4F79D96E-CD47-06B3-172C-A8E34518C4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4568" y="813251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接穗采集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E719DBDD-0C9B-B008-3570-7B24016FBA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70732" y="802138"/>
            <a:ext cx="1506537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后期管理</a:t>
            </a: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DF71533C-E6D9-E229-DBF7-2CE6B241B4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6198" y="173153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课程前序</a:t>
            </a: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E2F9C49D-916A-6DC1-5784-265C3ACE01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64906" y="180402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rgbClr val="FFC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理论讲解</a:t>
            </a:r>
          </a:p>
        </p:txBody>
      </p:sp>
      <p:sp>
        <p:nvSpPr>
          <p:cNvPr id="26" name="矩形 25">
            <a:extLst>
              <a:ext uri="{FF2B5EF4-FFF2-40B4-BE49-F238E27FC236}">
                <a16:creationId xmlns:a16="http://schemas.microsoft.com/office/drawing/2014/main" id="{07E0FC79-48FF-7F6A-E6F6-B8FFA1F91F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3614" y="173153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课堂互动</a:t>
            </a:r>
          </a:p>
        </p:txBody>
      </p:sp>
      <p:sp>
        <p:nvSpPr>
          <p:cNvPr id="27" name="矩形 26">
            <a:extLst>
              <a:ext uri="{FF2B5EF4-FFF2-40B4-BE49-F238E27FC236}">
                <a16:creationId xmlns:a16="http://schemas.microsoft.com/office/drawing/2014/main" id="{D9234959-2A04-DDE5-0397-6F564479E1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24478" y="173153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课堂小结</a:t>
            </a:r>
          </a:p>
        </p:txBody>
      </p:sp>
      <p:sp>
        <p:nvSpPr>
          <p:cNvPr id="28" name="矩形 27">
            <a:extLst>
              <a:ext uri="{FF2B5EF4-FFF2-40B4-BE49-F238E27FC236}">
                <a16:creationId xmlns:a16="http://schemas.microsoft.com/office/drawing/2014/main" id="{D3CFEF21-3E04-C064-FF3C-D4BCF1C8DF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0882" y="180402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课后作业</a:t>
            </a:r>
          </a:p>
        </p:txBody>
      </p:sp>
      <p:sp>
        <p:nvSpPr>
          <p:cNvPr id="8" name="灯片编号占位符 24">
            <a:extLst>
              <a:ext uri="{FF2B5EF4-FFF2-40B4-BE49-F238E27FC236}">
                <a16:creationId xmlns:a16="http://schemas.microsoft.com/office/drawing/2014/main" id="{F48A85EB-6B2C-D2CA-1442-A3688BB7B07E}"/>
              </a:ext>
            </a:extLst>
          </p:cNvPr>
          <p:cNvSpPr txBox="1">
            <a:spLocks/>
          </p:cNvSpPr>
          <p:nvPr/>
        </p:nvSpPr>
        <p:spPr>
          <a:xfrm>
            <a:off x="-341670" y="6518274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2A55E4-0AF5-4694-9CAF-B1E8D0107D66}" type="slidenum">
              <a:rPr lang="zh-CN" altLang="en-US" sz="1600" smtClean="0">
                <a:solidFill>
                  <a:srgbClr val="FFFF00"/>
                </a:solidFill>
              </a:rPr>
              <a:pPr/>
              <a:t>10</a:t>
            </a:fld>
            <a:endParaRPr lang="zh-CN" altLang="en-US" sz="1600" dirty="0">
              <a:solidFill>
                <a:srgbClr val="FFFF00"/>
              </a:solidFill>
            </a:endParaRPr>
          </a:p>
        </p:txBody>
      </p:sp>
      <p:pic>
        <p:nvPicPr>
          <p:cNvPr id="29" name="图片 28"/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33" y="399693"/>
            <a:ext cx="1413665" cy="141366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78598488"/>
      </p:ext>
    </p:extLst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50"/>
                            </p:stCondLst>
                            <p:childTnLst>
                              <p:par>
                                <p:cTn id="2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250"/>
                            </p:stCondLst>
                            <p:childTnLst>
                              <p:par>
                                <p:cTn id="43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500"/>
                            </p:stCondLst>
                            <p:childTnLst>
                              <p:par>
                                <p:cTn id="51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750"/>
                            </p:stCondLst>
                            <p:childTnLst>
                              <p:par>
                                <p:cTn id="5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3000"/>
                            </p:stCondLst>
                            <p:childTnLst>
                              <p:par>
                                <p:cTn id="6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250"/>
                            </p:stCondLst>
                            <p:childTnLst>
                              <p:par>
                                <p:cTn id="71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3500"/>
                            </p:stCondLst>
                            <p:childTnLst>
                              <p:par>
                                <p:cTn id="7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3750"/>
                            </p:stCondLst>
                            <p:childTnLst>
                              <p:par>
                                <p:cTn id="8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4000"/>
                            </p:stCondLst>
                            <p:childTnLst>
                              <p:par>
                                <p:cTn id="95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4250"/>
                            </p:stCondLst>
                            <p:childTnLst>
                              <p:par>
                                <p:cTn id="103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4500"/>
                            </p:stCondLst>
                            <p:childTnLst>
                              <p:par>
                                <p:cTn id="111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4750"/>
                            </p:stCondLst>
                            <p:childTnLst>
                              <p:par>
                                <p:cTn id="11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5000"/>
                            </p:stCondLst>
                            <p:childTnLst>
                              <p:par>
                                <p:cTn id="1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250"/>
                            </p:stCondLst>
                            <p:childTnLst>
                              <p:par>
                                <p:cTn id="13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5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3" dur="125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5500"/>
                            </p:stCondLst>
                            <p:childTnLst>
                              <p:par>
                                <p:cTn id="135" presetID="2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25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7" dur="125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9" grpId="0" animBg="1"/>
      <p:bldP spid="9" grpId="1" animBg="1"/>
      <p:bldP spid="9" grpId="2" animBg="1"/>
      <p:bldP spid="10" grpId="0"/>
      <p:bldP spid="11" grpId="0"/>
      <p:bldP spid="17" grpId="0"/>
      <p:bldP spid="20" grpId="0"/>
      <p:bldP spid="21" grpId="0"/>
      <p:bldP spid="22" grpId="0"/>
      <p:bldP spid="23" grpId="0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玫瑰花做“嵌芽接”">
            <a:hlinkClick r:id="" action="ppaction://media"/>
            <a:extLst>
              <a:ext uri="{FF2B5EF4-FFF2-40B4-BE49-F238E27FC236}">
                <a16:creationId xmlns:a16="http://schemas.microsoft.com/office/drawing/2014/main" id="{B4004E2A-BCBF-AA7E-B26B-5688761F230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0212" end="15098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D6343750-B9E9-FF4A-A7B3-4003C42A4F10}"/>
              </a:ext>
            </a:extLst>
          </p:cNvPr>
          <p:cNvSpPr txBox="1"/>
          <p:nvPr/>
        </p:nvSpPr>
        <p:spPr>
          <a:xfrm>
            <a:off x="8590663" y="128347"/>
            <a:ext cx="3455582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zh-CN" alt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</a:rPr>
              <a:t>玫瑰花</a:t>
            </a:r>
            <a:r>
              <a: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ea"/>
                <a:ea typeface="+mj-ea"/>
                <a:cs typeface="Arial"/>
              </a:rPr>
              <a:t>嵌芽接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36ED06D-3B27-2080-BC4D-5676E1CFD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A55E4-0AF5-4694-9CAF-B1E8D0107D66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409762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1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AA2F643F-A98E-BEBD-0790-419B2070DD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749" y="1"/>
            <a:ext cx="12192000" cy="6858000"/>
          </a:xfrm>
          <a:prstGeom prst="rect">
            <a:avLst/>
          </a:prstGeom>
        </p:spPr>
      </p:pic>
      <p:sp>
        <p:nvSpPr>
          <p:cNvPr id="2243" name="矩形 8">
            <a:extLst>
              <a:ext uri="{FF2B5EF4-FFF2-40B4-BE49-F238E27FC236}">
                <a16:creationId xmlns:a16="http://schemas.microsoft.com/office/drawing/2014/main" id="{98F2697B-74F0-A4AF-D061-4B987C2C9C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6415" y="292175"/>
            <a:ext cx="73025" cy="377825"/>
          </a:xfrm>
          <a:prstGeom prst="rect">
            <a:avLst/>
          </a:prstGeom>
          <a:solidFill>
            <a:srgbClr val="EB700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 sz="1300">
              <a:solidFill>
                <a:srgbClr val="FFC000"/>
              </a:solidFill>
              <a:ea typeface="宋体" panose="02010600030101010101" pitchFamily="2" charset="-122"/>
              <a:sym typeface="Arial Black" panose="020B0A04020102020204" pitchFamily="34" charset="0"/>
            </a:endParaRPr>
          </a:p>
        </p:txBody>
      </p:sp>
      <p:pic>
        <p:nvPicPr>
          <p:cNvPr id="2244" name="Picture 2">
            <a:extLst>
              <a:ext uri="{FF2B5EF4-FFF2-40B4-BE49-F238E27FC236}">
                <a16:creationId xmlns:a16="http://schemas.microsoft.com/office/drawing/2014/main" id="{809D4B31-26FA-5708-804A-EED6AF49A39A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3361" y="4989512"/>
            <a:ext cx="1731963" cy="1868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灯片编号占位符 24">
            <a:extLst>
              <a:ext uri="{FF2B5EF4-FFF2-40B4-BE49-F238E27FC236}">
                <a16:creationId xmlns:a16="http://schemas.microsoft.com/office/drawing/2014/main" id="{8820802F-A720-DBA9-04E0-BFF0B4477D81}"/>
              </a:ext>
            </a:extLst>
          </p:cNvPr>
          <p:cNvSpPr txBox="1">
            <a:spLocks/>
          </p:cNvSpPr>
          <p:nvPr/>
        </p:nvSpPr>
        <p:spPr>
          <a:xfrm>
            <a:off x="-341670" y="6518274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2A55E4-0AF5-4694-9CAF-B1E8D0107D66}" type="slidenum">
              <a:rPr lang="zh-CN" altLang="en-US" sz="1600" smtClean="0">
                <a:solidFill>
                  <a:srgbClr val="FFFF00"/>
                </a:solidFill>
              </a:rPr>
              <a:pPr/>
              <a:t>12</a:t>
            </a:fld>
            <a:endParaRPr lang="zh-CN" altLang="en-US" sz="1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282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prism isInverted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</p:cTn>
                        </p:par>
                        <p:par>
                          <p:cTn id="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" presetID="14" presetClass="entr" presetSubtype="10" fill="hold" nodeType="afterEffect">
                                  <p:childTnLs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" dur="500"/>
                                        <p:tgtEl>
                                          <p:spTgt spid="2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097B3FDC-68E2-81E2-BB65-CD8EFCDED477}"/>
              </a:ext>
            </a:extLst>
          </p:cNvPr>
          <p:cNvSpPr/>
          <p:nvPr/>
        </p:nvSpPr>
        <p:spPr>
          <a:xfrm>
            <a:off x="1343025" y="812438"/>
            <a:ext cx="9144000" cy="41275"/>
          </a:xfrm>
          <a:prstGeom prst="rect">
            <a:avLst/>
          </a:prstGeom>
          <a:solidFill>
            <a:srgbClr val="255E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F867F796-29FA-071D-A595-22CDDE2CDA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6198" y="258217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课程前序</a:t>
            </a: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9E8863C3-7CF3-A8A6-428A-52833D2C8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64906" y="265466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理论讲解</a:t>
            </a: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69F2F94C-7AE7-FAF5-BADF-D7174A70D2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3614" y="258217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课堂互动</a:t>
            </a:r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7AA391CA-4917-1EB5-CE8D-9D31385AEA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24478" y="258217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课堂小结</a:t>
            </a:r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741F9328-0777-568A-5F6C-4847769616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0882" y="265466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课后作业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910F6995-5E77-831A-A1D6-7E7A4807DBB4}"/>
              </a:ext>
            </a:extLst>
          </p:cNvPr>
          <p:cNvSpPr txBox="1"/>
          <p:nvPr/>
        </p:nvSpPr>
        <p:spPr>
          <a:xfrm>
            <a:off x="1535667" y="1447156"/>
            <a:ext cx="8591107" cy="32724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zh-CN" altLang="en-US" sz="3600" dirty="0"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请同学们简单概括嫁接操作技术要领（技术落实方法），只需要写明要点即可，请大家在</a:t>
            </a:r>
            <a:r>
              <a:rPr lang="en-US" altLang="zh-CN" sz="3600" dirty="0"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2min</a:t>
            </a:r>
            <a:r>
              <a:rPr lang="zh-CN" altLang="en-US" sz="3600" dirty="0"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内在学习网留言板留言作答。</a:t>
            </a:r>
          </a:p>
        </p:txBody>
      </p:sp>
      <p:sp>
        <p:nvSpPr>
          <p:cNvPr id="8" name="灯片编号占位符 24">
            <a:extLst>
              <a:ext uri="{FF2B5EF4-FFF2-40B4-BE49-F238E27FC236}">
                <a16:creationId xmlns:a16="http://schemas.microsoft.com/office/drawing/2014/main" id="{D1156FB1-EC48-25B5-EEB4-15FAF49AA63C}"/>
              </a:ext>
            </a:extLst>
          </p:cNvPr>
          <p:cNvSpPr txBox="1">
            <a:spLocks/>
          </p:cNvSpPr>
          <p:nvPr/>
        </p:nvSpPr>
        <p:spPr>
          <a:xfrm>
            <a:off x="-341670" y="6518274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2A55E4-0AF5-4694-9CAF-B1E8D0107D66}" type="slidenum">
              <a:rPr lang="zh-CN" altLang="en-US" sz="1600" smtClean="0">
                <a:solidFill>
                  <a:srgbClr val="FFFF00"/>
                </a:solidFill>
              </a:rPr>
              <a:pPr/>
              <a:t>13</a:t>
            </a:fld>
            <a:endParaRPr lang="zh-CN" altLang="en-US" sz="1600" dirty="0">
              <a:solidFill>
                <a:srgbClr val="FFFF00"/>
              </a:solidFill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629" y="447530"/>
            <a:ext cx="1413665" cy="141366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88144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"/>
                            </p:stCondLst>
                            <p:childTnLst>
                              <p:par>
                                <p:cTn id="13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"/>
                            </p:stCondLst>
                            <p:childTnLst>
                              <p:par>
                                <p:cTn id="2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5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16" grpId="0" animBg="1"/>
      <p:bldP spid="18" grpId="0" animBg="1"/>
      <p:bldP spid="20" grpId="0" animBg="1"/>
      <p:bldP spid="2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63CA9443-DEF0-C114-6DD4-844D7178C8C7}"/>
              </a:ext>
            </a:extLst>
          </p:cNvPr>
          <p:cNvSpPr/>
          <p:nvPr/>
        </p:nvSpPr>
        <p:spPr>
          <a:xfrm>
            <a:off x="1343025" y="727374"/>
            <a:ext cx="9144000" cy="41275"/>
          </a:xfrm>
          <a:prstGeom prst="rect">
            <a:avLst/>
          </a:prstGeom>
          <a:solidFill>
            <a:srgbClr val="255E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矩形: 圆角 11">
            <a:extLst>
              <a:ext uri="{FF2B5EF4-FFF2-40B4-BE49-F238E27FC236}">
                <a16:creationId xmlns:a16="http://schemas.microsoft.com/office/drawing/2014/main" id="{BADD3513-F7A7-5049-6E22-2EA9D4A12ECA}"/>
              </a:ext>
            </a:extLst>
          </p:cNvPr>
          <p:cNvSpPr/>
          <p:nvPr/>
        </p:nvSpPr>
        <p:spPr>
          <a:xfrm>
            <a:off x="8045451" y="295573"/>
            <a:ext cx="1071563" cy="388938"/>
          </a:xfrm>
          <a:prstGeom prst="roundRect">
            <a:avLst/>
          </a:prstGeom>
          <a:solidFill>
            <a:srgbClr val="D857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5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仓耳今楷05-6763 W05" panose="02020400000000000000" pitchFamily="18" charset="-122"/>
              <a:ea typeface="仓耳今楷05-6763 W05" panose="02020400000000000000" pitchFamily="18" charset="-122"/>
              <a:cs typeface="+mn-cs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9D3E37AE-2C37-F4D2-B5FE-963163E202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00538" y="317799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砧木选择</a:t>
            </a: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88600358-5CDD-84E4-90A2-03EA97C834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77026" y="317799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嫁接时期</a:t>
            </a: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5D5548AB-EB9C-C599-CAD2-5CB16B8299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45451" y="317799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嫁接方法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B27BA9A9-3238-F695-909C-A9D8983425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1350" y="316212"/>
            <a:ext cx="1062038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嫁接优点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27E12488-68F4-D363-5D3D-7605A57F68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0676" y="316211"/>
            <a:ext cx="1584325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影响因素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BDDDB8F8-9F15-A46B-EC34-63D70A6708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62588" y="324149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接穗采集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692A870B-FC84-6522-DA2F-32FCDF8C3D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53514" y="313036"/>
            <a:ext cx="1506537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后期管理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DC9A1AC2-F7D1-0F0F-F6B6-71C06CD436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209" y="889668"/>
            <a:ext cx="5085379" cy="277384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9F0A9425-483A-C3AA-FC8A-62E6D72FEF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4242" y="1666241"/>
            <a:ext cx="5773980" cy="384932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90E33ED0-2A02-62BE-5AC1-1293DC52FB6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742" b="17109"/>
          <a:stretch/>
        </p:blipFill>
        <p:spPr>
          <a:xfrm>
            <a:off x="1133199" y="3894503"/>
            <a:ext cx="3744175" cy="296349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1" name="文本框 10">
            <a:extLst>
              <a:ext uri="{FF2B5EF4-FFF2-40B4-BE49-F238E27FC236}">
                <a16:creationId xmlns:a16="http://schemas.microsoft.com/office/drawing/2014/main" id="{46BC2081-5618-D683-FE44-C59391A46A46}"/>
              </a:ext>
            </a:extLst>
          </p:cNvPr>
          <p:cNvSpPr txBox="1"/>
          <p:nvPr/>
        </p:nvSpPr>
        <p:spPr>
          <a:xfrm>
            <a:off x="5171282" y="5670045"/>
            <a:ext cx="6819900" cy="5965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 dirty="0">
                <a:solidFill>
                  <a:srgbClr val="FF0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创新钻研，深入实践，提高专业技术水平和能力。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96FDD865-F592-2E01-E818-4A408CEEAE60}"/>
              </a:ext>
            </a:extLst>
          </p:cNvPr>
          <p:cNvSpPr txBox="1"/>
          <p:nvPr/>
        </p:nvSpPr>
        <p:spPr>
          <a:xfrm>
            <a:off x="7119606" y="889668"/>
            <a:ext cx="3140813" cy="638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600" dirty="0">
                <a:solidFill>
                  <a:srgbClr val="FFC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柑橘嫁接广泛应用</a:t>
            </a:r>
            <a:endParaRPr lang="en-US" altLang="zh-CN" sz="2600" dirty="0">
              <a:solidFill>
                <a:srgbClr val="FFC000"/>
              </a:solidFill>
              <a:latin typeface="方正粗黑宋简体" panose="02000000000000000000" pitchFamily="2" charset="-122"/>
              <a:ea typeface="方正粗黑宋简体" panose="02000000000000000000" pitchFamily="2" charset="-122"/>
            </a:endParaRPr>
          </a:p>
        </p:txBody>
      </p:sp>
      <p:sp>
        <p:nvSpPr>
          <p:cNvPr id="20" name="灯片编号占位符 24">
            <a:extLst>
              <a:ext uri="{FF2B5EF4-FFF2-40B4-BE49-F238E27FC236}">
                <a16:creationId xmlns:a16="http://schemas.microsoft.com/office/drawing/2014/main" id="{555B0C60-296A-4FDD-8DA3-F41B11207408}"/>
              </a:ext>
            </a:extLst>
          </p:cNvPr>
          <p:cNvSpPr txBox="1">
            <a:spLocks/>
          </p:cNvSpPr>
          <p:nvPr/>
        </p:nvSpPr>
        <p:spPr>
          <a:xfrm>
            <a:off x="-341670" y="6518274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2A55E4-0AF5-4694-9CAF-B1E8D0107D66}" type="slidenum">
              <a:rPr lang="zh-CN" altLang="en-US" sz="1600" smtClean="0">
                <a:solidFill>
                  <a:srgbClr val="FFFF00"/>
                </a:solidFill>
              </a:rPr>
              <a:pPr/>
              <a:t>14</a:t>
            </a:fld>
            <a:endParaRPr lang="zh-CN" altLang="en-US" sz="1600" dirty="0">
              <a:solidFill>
                <a:srgbClr val="FFFF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33399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50"/>
                            </p:stCondLst>
                            <p:childTnLst>
                              <p:par>
                                <p:cTn id="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25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3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41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5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6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5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1" dur="125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73" presetID="2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25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5" dur="125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  <p:bldP spid="12" grpId="1" animBg="1"/>
      <p:bldP spid="12" grpId="2" animBg="1"/>
      <p:bldP spid="13" grpId="0"/>
      <p:bldP spid="14" grpId="0"/>
      <p:bldP spid="15" grpId="0"/>
      <p:bldP spid="3" grpId="0"/>
      <p:bldP spid="4" grpId="0"/>
      <p:bldP spid="5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5DA89482-61FB-5BEF-517E-4FEAD0FB9158}"/>
              </a:ext>
            </a:extLst>
          </p:cNvPr>
          <p:cNvSpPr/>
          <p:nvPr/>
        </p:nvSpPr>
        <p:spPr>
          <a:xfrm>
            <a:off x="1343025" y="748640"/>
            <a:ext cx="9144000" cy="41275"/>
          </a:xfrm>
          <a:prstGeom prst="rect">
            <a:avLst/>
          </a:prstGeom>
          <a:solidFill>
            <a:srgbClr val="255E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400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  <p:sp>
        <p:nvSpPr>
          <p:cNvPr id="3" name="矩形: 圆角 2">
            <a:extLst>
              <a:ext uri="{FF2B5EF4-FFF2-40B4-BE49-F238E27FC236}">
                <a16:creationId xmlns:a16="http://schemas.microsoft.com/office/drawing/2014/main" id="{DC53A85B-0E10-C8F4-932A-A628F31B3D6A}"/>
              </a:ext>
            </a:extLst>
          </p:cNvPr>
          <p:cNvSpPr/>
          <p:nvPr/>
        </p:nvSpPr>
        <p:spPr>
          <a:xfrm>
            <a:off x="9002752" y="802332"/>
            <a:ext cx="1071563" cy="388938"/>
          </a:xfrm>
          <a:prstGeom prst="roundRect">
            <a:avLst/>
          </a:prstGeom>
          <a:solidFill>
            <a:srgbClr val="D857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/>
          <a:p>
            <a:pPr algn="ctr" defTabSz="685800">
              <a:defRPr/>
            </a:pPr>
            <a:endParaRPr lang="zh-CN" altLang="en-US" sz="1500" dirty="0">
              <a:solidFill>
                <a:prstClr val="white"/>
              </a:solidFill>
              <a:latin typeface="仓耳今楷05-6763 W05" panose="02020400000000000000" pitchFamily="18" charset="-122"/>
              <a:ea typeface="仓耳今楷05-6763 W05" panose="02020400000000000000" pitchFamily="18" charset="-122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16F8C501-9856-191E-E444-6EBEEBC03C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2518" y="828167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砧木选择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8C3D77F6-D605-7A0A-92B7-9EF845B183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11835" y="823764"/>
            <a:ext cx="1071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嫁接时期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B8C1F00F-A8C4-ECCC-E6DE-8CE16E99C3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02752" y="824558"/>
            <a:ext cx="1071563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FFFFFF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后期管理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E03EDB7F-527B-7F0E-4F68-1A914A3990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1350" y="826580"/>
            <a:ext cx="1062038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嫁接优点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2CC2A07E-9F2E-218D-C482-2936E51DEC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02656" y="826579"/>
            <a:ext cx="1584325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影响因素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12E8DA47-5ACD-9EFE-C7F9-F54049D494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4568" y="834517"/>
            <a:ext cx="10715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接穗采集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691923CB-C557-F06F-94A7-23CAEA4BC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96215" y="835606"/>
            <a:ext cx="1506537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dirty="0">
                <a:solidFill>
                  <a:srgbClr val="000000"/>
                </a:solidFill>
                <a:latin typeface="仓耳今楷05-6763 W05" charset="-122"/>
                <a:ea typeface="仓耳今楷05-6763 W05" charset="-122"/>
                <a:cs typeface="Arial" panose="020B0604020202020204" pitchFamily="34" charset="0"/>
              </a:rPr>
              <a:t>嫁接方法</a:t>
            </a: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E1E7C1A7-2058-DFC3-3F34-2508CBF075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6198" y="194419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课程前序</a:t>
            </a: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3B3356F8-C7FD-EA76-6DAA-E5B2497C3A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64906" y="201668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rgbClr val="FFC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理论讲解</a:t>
            </a: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AE131596-E1C5-FD2D-800D-F216A13B94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3614" y="194419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课堂互动</a:t>
            </a: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E54D32A8-DA32-9B7F-3C7D-E36DE6E72A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24478" y="194419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课堂小结</a:t>
            </a: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37832CEE-B1AE-3428-22A8-64AD92CC84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0882" y="201668"/>
            <a:ext cx="1695215" cy="43858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lvl1pPr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 defTabSz="6858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6858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 dirty="0">
                <a:solidFill>
                  <a:schemeClr val="bg1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  <a:cs typeface="Arial" panose="020B0604020202020204" pitchFamily="34" charset="0"/>
              </a:rPr>
              <a:t>课后作业</a:t>
            </a:r>
          </a:p>
        </p:txBody>
      </p:sp>
      <p:pic>
        <p:nvPicPr>
          <p:cNvPr id="17" name="图片 16">
            <a:extLst>
              <a:ext uri="{FF2B5EF4-FFF2-40B4-BE49-F238E27FC236}">
                <a16:creationId xmlns:a16="http://schemas.microsoft.com/office/drawing/2014/main" id="{6906A426-EEF0-E6D7-90F4-937FA62D64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019" y="1439828"/>
            <a:ext cx="5018567" cy="3763926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02D48C45-B3EE-687D-D095-CD61813E9E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7700" y="2582021"/>
            <a:ext cx="4731797" cy="352733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2" name="灯片编号占位符 24">
            <a:extLst>
              <a:ext uri="{FF2B5EF4-FFF2-40B4-BE49-F238E27FC236}">
                <a16:creationId xmlns:a16="http://schemas.microsoft.com/office/drawing/2014/main" id="{8D009B47-BBE3-082A-AAEE-0C0F54102B3E}"/>
              </a:ext>
            </a:extLst>
          </p:cNvPr>
          <p:cNvSpPr txBox="1">
            <a:spLocks/>
          </p:cNvSpPr>
          <p:nvPr/>
        </p:nvSpPr>
        <p:spPr>
          <a:xfrm>
            <a:off x="-341670" y="6518274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2A55E4-0AF5-4694-9CAF-B1E8D0107D66}" type="slidenum">
              <a:rPr lang="zh-CN" altLang="en-US" sz="1600" smtClean="0">
                <a:solidFill>
                  <a:srgbClr val="FFFF00"/>
                </a:solidFill>
              </a:rPr>
              <a:pPr/>
              <a:t>15</a:t>
            </a:fld>
            <a:endParaRPr lang="zh-CN" altLang="en-US" sz="1600" dirty="0">
              <a:solidFill>
                <a:srgbClr val="FFFF00"/>
              </a:solidFill>
            </a:endParaRPr>
          </a:p>
        </p:txBody>
      </p:sp>
      <p:pic>
        <p:nvPicPr>
          <p:cNvPr id="20" name="图片 19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6" y="367535"/>
            <a:ext cx="1313984" cy="1313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131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"/>
                            </p:stCondLst>
                            <p:childTnLst>
                              <p:par>
                                <p:cTn id="13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"/>
                            </p:stCondLst>
                            <p:childTnLst>
                              <p:par>
                                <p:cTn id="2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5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"/>
                            </p:stCondLst>
                            <p:childTnLst>
                              <p:par>
                                <p:cTn id="4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750"/>
                            </p:stCondLst>
                            <p:childTnLst>
                              <p:par>
                                <p:cTn id="5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250"/>
                            </p:stCondLst>
                            <p:childTnLst>
                              <p:par>
                                <p:cTn id="73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750"/>
                            </p:stCondLst>
                            <p:childTnLst>
                              <p:par>
                                <p:cTn id="8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3000"/>
                            </p:stCondLst>
                            <p:childTnLst>
                              <p:par>
                                <p:cTn id="9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3250"/>
                            </p:stCondLst>
                            <p:childTnLst>
                              <p:par>
                                <p:cTn id="1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3500"/>
                            </p:stCondLst>
                            <p:childTnLst>
                              <p:par>
                                <p:cTn id="10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25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1" dur="125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750"/>
                            </p:stCondLst>
                            <p:childTnLst>
                              <p:par>
                                <p:cTn id="113" presetID="2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25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5" dur="125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" grpId="1" animBg="1"/>
      <p:bldP spid="3" grpId="2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2788E4D3-90E2-F887-BD88-10B53662E8E1}"/>
              </a:ext>
            </a:extLst>
          </p:cNvPr>
          <p:cNvSpPr/>
          <p:nvPr/>
        </p:nvSpPr>
        <p:spPr>
          <a:xfrm>
            <a:off x="856647" y="367468"/>
            <a:ext cx="6477803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54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华文琥珀" panose="02010800040101010101" pitchFamily="2" charset="-122"/>
                <a:ea typeface="华文琥珀" panose="02010800040101010101" pitchFamily="2" charset="-122"/>
              </a:rPr>
              <a:t>感谢聆听！</a:t>
            </a:r>
            <a:endParaRPr lang="en-US" altLang="zh-CN" sz="5400" b="1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latin typeface="华文琥珀" panose="02010800040101010101" pitchFamily="2" charset="-122"/>
              <a:ea typeface="华文琥珀" panose="020108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54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华文琥珀" panose="02010800040101010101" pitchFamily="2" charset="-122"/>
                <a:ea typeface="华文琥珀" panose="02010800040101010101" pitchFamily="2" charset="-122"/>
              </a:rPr>
              <a:t>      </a:t>
            </a:r>
            <a:r>
              <a:rPr lang="zh-CN" altLang="en-US" sz="5400" b="1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华文琥珀" panose="02010800040101010101" pitchFamily="2" charset="-122"/>
                <a:ea typeface="华文琥珀" panose="02010800040101010101" pitchFamily="2" charset="-122"/>
              </a:rPr>
              <a:t>请</a:t>
            </a:r>
            <a:r>
              <a:rPr lang="zh-CN" altLang="en-US" sz="54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华文琥珀" panose="02010800040101010101" pitchFamily="2" charset="-122"/>
                <a:ea typeface="华文琥珀" panose="02010800040101010101" pitchFamily="2" charset="-122"/>
              </a:rPr>
              <a:t>批评指正！</a:t>
            </a:r>
          </a:p>
        </p:txBody>
      </p:sp>
    </p:spTree>
    <p:extLst>
      <p:ext uri="{BB962C8B-B14F-4D97-AF65-F5344CB8AC3E}">
        <p14:creationId xmlns:p14="http://schemas.microsoft.com/office/powerpoint/2010/main" val="16396598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5|0.5|0.8|0.5|0.7|0.6|0.5|0.6|0.6|0.5|0.7|1.2|1.1|0.4|0.4|0.4|0.4|0.4|0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5|0.5|0.8|0.5|0.7|0.6|0.5|0.6|0.6|0.5|0.7|1.2|1.1|0.4|0.4|0.4|0.4|0.4|0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5|0.5|0.8|0.5|0.7|0.6|0.5|0.6|0.6|0.5|0.7|1.2|1.1|0.4|0.4|0.4|0.4|0.4|0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5|0.5|0.8|0.5|0.7|0.6|0.5|0.6|0.6|0.5|0.7|1.2|1.1|0.4|0.4|0.4|0.4|0.4|0.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5|0.5|0.8|0.5|0.7|0.6|0.5|0.6|0.6|0.5|0.7|1.2|1.1|0.4|0.4|0.4|0.4|0.4|0.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5|0.5|0.8|0.5|0.7|0.6|0.5|0.6|0.6|0.5|0.7|1.2|1.1|0.4|0.4|0.4|0.4|0.4|0.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5|0.5|0.8|0.5|0.7|0.6|0.5|0.6|0.6|0.5|0.7|1.2|1.1|0.4|0.4|0.4|0.4|0.4|0.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5|0.5|0.8|0.5|0.7|0.6|0.5|0.6|0.6|0.5|0.7|1.2|1.1|0.4|0.4|0.4|0.4|0.4|0.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5|0.5|0.8|0.5|0.7|0.6|0.5|0.6|0.6|0.5|0.7|1.2|1.1|0.4|0.4|0.4|0.4|0.4|0.4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5|0.5|0.8|0.5|0.7|0.6|0.5|0.6|0.6|0.5|0.7|1.2|1.1|0.4|0.4|0.4|0.4|0.4|0.4"/>
</p:tagLst>
</file>

<file path=ppt/theme/theme1.xml><?xml version="1.0" encoding="utf-8"?>
<a:theme xmlns:a="http://schemas.openxmlformats.org/drawingml/2006/main" name="平面">
  <a:themeElements>
    <a:clrScheme name="平面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平面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平面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HDOfficeLightV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平面</Template>
  <TotalTime>1022</TotalTime>
  <Words>535</Words>
  <Application>Microsoft Office PowerPoint</Application>
  <PresentationFormat>宽屏</PresentationFormat>
  <Paragraphs>199</Paragraphs>
  <Slides>16</Slides>
  <Notes>11</Notes>
  <HiddenSlides>0</HiddenSlides>
  <MMClips>2</MMClips>
  <ScaleCrop>false</ScaleCrop>
  <HeadingPairs>
    <vt:vector size="6" baseType="variant">
      <vt:variant>
        <vt:lpstr>已用的字体</vt:lpstr>
      </vt:variant>
      <vt:variant>
        <vt:i4>23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16</vt:i4>
      </vt:variant>
    </vt:vector>
  </HeadingPairs>
  <TitlesOfParts>
    <vt:vector size="42" baseType="lpstr">
      <vt:lpstr>PingHei</vt:lpstr>
      <vt:lpstr>仓耳今楷05-6763 W05</vt:lpstr>
      <vt:lpstr>等线</vt:lpstr>
      <vt:lpstr>等线 Light</vt:lpstr>
      <vt:lpstr>方正粗黑宋简体</vt:lpstr>
      <vt:lpstr>方正姚体</vt:lpstr>
      <vt:lpstr>黑体</vt:lpstr>
      <vt:lpstr>华文琥珀</vt:lpstr>
      <vt:lpstr>华文隶书</vt:lpstr>
      <vt:lpstr>华文新魏</vt:lpstr>
      <vt:lpstr>宋体</vt:lpstr>
      <vt:lpstr>微软雅黑</vt:lpstr>
      <vt:lpstr>幼圆</vt:lpstr>
      <vt:lpstr>Arial</vt:lpstr>
      <vt:lpstr>Arial Black</vt:lpstr>
      <vt:lpstr>Bodoni MT Black</vt:lpstr>
      <vt:lpstr>Calibri</vt:lpstr>
      <vt:lpstr>Calibri Light</vt:lpstr>
      <vt:lpstr>Tahoma</vt:lpstr>
      <vt:lpstr>Times New Roman</vt:lpstr>
      <vt:lpstr>Trebuchet MS</vt:lpstr>
      <vt:lpstr>Wingdings 2</vt:lpstr>
      <vt:lpstr>Wingdings 3</vt:lpstr>
      <vt:lpstr>平面</vt:lpstr>
      <vt:lpstr>HDOfficeLightV0</vt:lpstr>
      <vt:lpstr>Office 主题​​</vt:lpstr>
      <vt:lpstr>园艺植物        嫁接育苗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Acer</dc:creator>
  <cp:lastModifiedBy>Windows User</cp:lastModifiedBy>
  <cp:revision>110</cp:revision>
  <dcterms:created xsi:type="dcterms:W3CDTF">2022-09-13T03:53:37Z</dcterms:created>
  <dcterms:modified xsi:type="dcterms:W3CDTF">2022-12-17T15:18:35Z</dcterms:modified>
</cp:coreProperties>
</file>