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362" r:id="rId2"/>
    <p:sldId id="325" r:id="rId3"/>
    <p:sldId id="336" r:id="rId4"/>
    <p:sldId id="332" r:id="rId5"/>
    <p:sldId id="259" r:id="rId6"/>
    <p:sldId id="289" r:id="rId7"/>
    <p:sldId id="335" r:id="rId8"/>
    <p:sldId id="292" r:id="rId9"/>
    <p:sldId id="302" r:id="rId10"/>
    <p:sldId id="260" r:id="rId11"/>
    <p:sldId id="271" r:id="rId12"/>
    <p:sldId id="267" r:id="rId13"/>
    <p:sldId id="334" r:id="rId14"/>
    <p:sldId id="296" r:id="rId15"/>
    <p:sldId id="297" r:id="rId16"/>
    <p:sldId id="330" r:id="rId17"/>
    <p:sldId id="331" r:id="rId18"/>
    <p:sldId id="298" r:id="rId19"/>
    <p:sldId id="285" r:id="rId20"/>
    <p:sldId id="328" r:id="rId21"/>
    <p:sldId id="300" r:id="rId22"/>
    <p:sldId id="364" r:id="rId23"/>
    <p:sldId id="365" r:id="rId24"/>
    <p:sldId id="337" r:id="rId25"/>
    <p:sldId id="338" r:id="rId26"/>
    <p:sldId id="278" r:id="rId27"/>
    <p:sldId id="303" r:id="rId28"/>
    <p:sldId id="333" r:id="rId29"/>
    <p:sldId id="363" r:id="rId30"/>
  </p:sldIdLst>
  <p:sldSz cx="12192000" cy="6858000"/>
  <p:notesSz cx="6858000" cy="9144000"/>
  <p:embeddedFontLst>
    <p:embeddedFont>
      <p:font typeface="黑体" panose="02010609060101010101" pitchFamily="49" charset="-122"/>
      <p:regular r:id="rId32"/>
    </p:embeddedFont>
    <p:embeddedFont>
      <p:font typeface="方正小标宋简体" panose="03000509000000000000" pitchFamily="65" charset="-122"/>
      <p:regular r:id="rId33"/>
    </p:embeddedFont>
    <p:embeddedFont>
      <p:font typeface="Calibri" panose="020F0502020204030204" pitchFamily="34" charset="0"/>
      <p:regular r:id="rId34"/>
      <p:bold r:id="rId35"/>
      <p:italic r:id="rId36"/>
      <p:boldItalic r:id="rId37"/>
    </p:embeddedFont>
    <p:embeddedFont>
      <p:font typeface="微软雅黑" panose="020B0503020204020204" pitchFamily="34" charset="-122"/>
      <p:regular r:id="rId38"/>
      <p:bold r:id="rId39"/>
    </p:embeddedFont>
    <p:embeddedFont>
      <p:font typeface="等线" panose="02010600030101010101" pitchFamily="2" charset="-122"/>
      <p:regular r:id="rId40"/>
      <p:bold r:id="rId41"/>
    </p:embeddedFont>
    <p:embeddedFont>
      <p:font typeface="字魂59号-创粗黑" panose="00000500000000000000" charset="-122"/>
      <p:regular r:id="rId42"/>
    </p:embeddedFont>
    <p:embeddedFont>
      <p:font typeface="Abadi" panose="02010600030101010101" charset="0"/>
      <p:regular r:id="rId43"/>
    </p:embeddedFont>
    <p:embeddedFont>
      <p:font typeface="新宋体" panose="02010609030101010101" pitchFamily="49"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6">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ZDD" initials="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B91"/>
    <a:srgbClr val="A1C65B"/>
    <a:srgbClr val="CCD861"/>
    <a:srgbClr val="44546A"/>
    <a:srgbClr val="7DC144"/>
    <a:srgbClr val="FFF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94660"/>
  </p:normalViewPr>
  <p:slideViewPr>
    <p:cSldViewPr snapToGrid="0">
      <p:cViewPr varScale="1">
        <p:scale>
          <a:sx n="109" d="100"/>
          <a:sy n="109" d="100"/>
        </p:scale>
        <p:origin x="804" y="96"/>
      </p:cViewPr>
      <p:guideLst>
        <p:guide orient="horz" pos="2186"/>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E09644FF-45E4-4A82-9ED4-C8575CB6E164}" type="datetimeFigureOut">
              <a:rPr lang="zh-CN" altLang="en-US" smtClean="0"/>
              <a:t>2022/12/21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8B8B4E3-02B6-4CB0-869B-A8A521AD2CF0}"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B8B4E3-02B6-4CB0-869B-A8A521AD2CF0}"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8B8B4E3-02B6-4CB0-869B-A8A521AD2CF0}"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282633-F7D6-4D23-8816-111DBDD88B57}" type="datetimeFigureOut">
              <a:rPr lang="zh-CN" altLang="en-US" smtClean="0"/>
              <a:t>2022/12/21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1F2061-78C9-430A-B49E-6C31668C5C9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C5282633-F7D6-4D23-8816-111DBDD88B57}" type="datetimeFigureOut">
              <a:rPr lang="zh-CN" altLang="en-US" smtClean="0"/>
              <a:t>2022/12/21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E51F2061-78C9-430A-B49E-6C31668C5C9B}"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0" advTm="960">
        <p:cut/>
      </p:transition>
    </mc:Choice>
    <mc:Fallback xmlns="">
      <p:transition advTm="96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GIF"/><Relationship Id="rId5" Type="http://schemas.microsoft.com/office/2007/relationships/hdphoto" Target="../media/hdphoto2.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3.xml"/><Relationship Id="rId7" Type="http://schemas.openxmlformats.org/officeDocument/2006/relationships/image" Target="../media/image32.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openxmlformats.org/officeDocument/2006/relationships/image" Target="../media/image36.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7.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GIF"/><Relationship Id="rId5" Type="http://schemas.microsoft.com/office/2007/relationships/hdphoto" Target="../media/hdphoto2.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0.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jpeg"/><Relationship Id="rId5" Type="http://schemas.microsoft.com/office/2007/relationships/hdphoto" Target="../media/hdphoto2.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4.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5.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6.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file:///C:\Users\GZDD\AppData\Local\Temp\wps\INetCache\0a3c6322c07cc8aaecca0c372ce8e4ad" TargetMode="External"/><Relationship Id="rId3" Type="http://schemas.openxmlformats.org/officeDocument/2006/relationships/notesSlide" Target="../notesSlides/notesSlide28.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9.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jpeg"/><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5" name="Freeform 30"/>
          <p:cNvSpPr/>
          <p:nvPr/>
        </p:nvSpPr>
        <p:spPr bwMode="auto">
          <a:xfrm>
            <a:off x="359748" y="2778738"/>
            <a:ext cx="474663" cy="331788"/>
          </a:xfrm>
          <a:custGeom>
            <a:avLst/>
            <a:gdLst>
              <a:gd name="T0" fmla="*/ 88 w 112"/>
              <a:gd name="T1" fmla="*/ 6 h 78"/>
              <a:gd name="T2" fmla="*/ 60 w 112"/>
              <a:gd name="T3" fmla="*/ 39 h 78"/>
              <a:gd name="T4" fmla="*/ 58 w 112"/>
              <a:gd name="T5" fmla="*/ 35 h 78"/>
              <a:gd name="T6" fmla="*/ 64 w 112"/>
              <a:gd name="T7" fmla="*/ 21 h 78"/>
              <a:gd name="T8" fmla="*/ 64 w 112"/>
              <a:gd name="T9" fmla="*/ 19 h 78"/>
              <a:gd name="T10" fmla="*/ 58 w 112"/>
              <a:gd name="T11" fmla="*/ 35 h 78"/>
              <a:gd name="T12" fmla="*/ 57 w 112"/>
              <a:gd name="T13" fmla="*/ 35 h 78"/>
              <a:gd name="T14" fmla="*/ 56 w 112"/>
              <a:gd name="T15" fmla="*/ 35 h 78"/>
              <a:gd name="T16" fmla="*/ 46 w 112"/>
              <a:gd name="T17" fmla="*/ 14 h 78"/>
              <a:gd name="T18" fmla="*/ 46 w 112"/>
              <a:gd name="T19" fmla="*/ 15 h 78"/>
              <a:gd name="T20" fmla="*/ 56 w 112"/>
              <a:gd name="T21" fmla="*/ 35 h 78"/>
              <a:gd name="T22" fmla="*/ 56 w 112"/>
              <a:gd name="T23" fmla="*/ 36 h 78"/>
              <a:gd name="T24" fmla="*/ 55 w 112"/>
              <a:gd name="T25" fmla="*/ 38 h 78"/>
              <a:gd name="T26" fmla="*/ 21 w 112"/>
              <a:gd name="T27" fmla="*/ 6 h 78"/>
              <a:gd name="T28" fmla="*/ 1 w 112"/>
              <a:gd name="T29" fmla="*/ 7 h 78"/>
              <a:gd name="T30" fmla="*/ 5 w 112"/>
              <a:gd name="T31" fmla="*/ 23 h 78"/>
              <a:gd name="T32" fmla="*/ 9 w 112"/>
              <a:gd name="T33" fmla="*/ 34 h 78"/>
              <a:gd name="T34" fmla="*/ 17 w 112"/>
              <a:gd name="T35" fmla="*/ 44 h 78"/>
              <a:gd name="T36" fmla="*/ 30 w 112"/>
              <a:gd name="T37" fmla="*/ 43 h 78"/>
              <a:gd name="T38" fmla="*/ 12 w 112"/>
              <a:gd name="T39" fmla="*/ 53 h 78"/>
              <a:gd name="T40" fmla="*/ 14 w 112"/>
              <a:gd name="T41" fmla="*/ 65 h 78"/>
              <a:gd name="T42" fmla="*/ 22 w 112"/>
              <a:gd name="T43" fmla="*/ 74 h 78"/>
              <a:gd name="T44" fmla="*/ 31 w 112"/>
              <a:gd name="T45" fmla="*/ 78 h 78"/>
              <a:gd name="T46" fmla="*/ 34 w 112"/>
              <a:gd name="T47" fmla="*/ 77 h 78"/>
              <a:gd name="T48" fmla="*/ 44 w 112"/>
              <a:gd name="T49" fmla="*/ 72 h 78"/>
              <a:gd name="T50" fmla="*/ 57 w 112"/>
              <a:gd name="T51" fmla="*/ 52 h 78"/>
              <a:gd name="T52" fmla="*/ 59 w 112"/>
              <a:gd name="T53" fmla="*/ 72 h 78"/>
              <a:gd name="T54" fmla="*/ 61 w 112"/>
              <a:gd name="T55" fmla="*/ 70 h 78"/>
              <a:gd name="T56" fmla="*/ 60 w 112"/>
              <a:gd name="T57" fmla="*/ 53 h 78"/>
              <a:gd name="T58" fmla="*/ 78 w 112"/>
              <a:gd name="T59" fmla="*/ 75 h 78"/>
              <a:gd name="T60" fmla="*/ 82 w 112"/>
              <a:gd name="T61" fmla="*/ 75 h 78"/>
              <a:gd name="T62" fmla="*/ 86 w 112"/>
              <a:gd name="T63" fmla="*/ 75 h 78"/>
              <a:gd name="T64" fmla="*/ 100 w 112"/>
              <a:gd name="T65" fmla="*/ 64 h 78"/>
              <a:gd name="T66" fmla="*/ 104 w 112"/>
              <a:gd name="T67" fmla="*/ 52 h 78"/>
              <a:gd name="T68" fmla="*/ 100 w 112"/>
              <a:gd name="T69" fmla="*/ 39 h 78"/>
              <a:gd name="T70" fmla="*/ 107 w 112"/>
              <a:gd name="T71" fmla="*/ 22 h 78"/>
              <a:gd name="T72" fmla="*/ 110 w 112"/>
              <a:gd name="T7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78">
                <a:moveTo>
                  <a:pt x="104" y="0"/>
                </a:moveTo>
                <a:cubicBezTo>
                  <a:pt x="99" y="0"/>
                  <a:pt x="91" y="3"/>
                  <a:pt x="88" y="6"/>
                </a:cubicBezTo>
                <a:cubicBezTo>
                  <a:pt x="78" y="13"/>
                  <a:pt x="67" y="25"/>
                  <a:pt x="61" y="36"/>
                </a:cubicBezTo>
                <a:cubicBezTo>
                  <a:pt x="60" y="39"/>
                  <a:pt x="60" y="39"/>
                  <a:pt x="60" y="39"/>
                </a:cubicBezTo>
                <a:cubicBezTo>
                  <a:pt x="59" y="39"/>
                  <a:pt x="60" y="37"/>
                  <a:pt x="58" y="36"/>
                </a:cubicBezTo>
                <a:cubicBezTo>
                  <a:pt x="58" y="35"/>
                  <a:pt x="58" y="35"/>
                  <a:pt x="58" y="35"/>
                </a:cubicBezTo>
                <a:cubicBezTo>
                  <a:pt x="58" y="34"/>
                  <a:pt x="58" y="34"/>
                  <a:pt x="58" y="34"/>
                </a:cubicBezTo>
                <a:cubicBezTo>
                  <a:pt x="60" y="30"/>
                  <a:pt x="62" y="25"/>
                  <a:pt x="64" y="21"/>
                </a:cubicBezTo>
                <a:cubicBezTo>
                  <a:pt x="64" y="21"/>
                  <a:pt x="64" y="19"/>
                  <a:pt x="64" y="19"/>
                </a:cubicBezTo>
                <a:cubicBezTo>
                  <a:pt x="64" y="19"/>
                  <a:pt x="64" y="19"/>
                  <a:pt x="64" y="19"/>
                </a:cubicBezTo>
                <a:cubicBezTo>
                  <a:pt x="63" y="23"/>
                  <a:pt x="61" y="26"/>
                  <a:pt x="60" y="30"/>
                </a:cubicBezTo>
                <a:cubicBezTo>
                  <a:pt x="59" y="31"/>
                  <a:pt x="58" y="33"/>
                  <a:pt x="58" y="35"/>
                </a:cubicBezTo>
                <a:cubicBezTo>
                  <a:pt x="58" y="35"/>
                  <a:pt x="57" y="35"/>
                  <a:pt x="57" y="35"/>
                </a:cubicBezTo>
                <a:cubicBezTo>
                  <a:pt x="57" y="35"/>
                  <a:pt x="57" y="35"/>
                  <a:pt x="57" y="35"/>
                </a:cubicBezTo>
                <a:cubicBezTo>
                  <a:pt x="56" y="35"/>
                  <a:pt x="56" y="35"/>
                  <a:pt x="56" y="35"/>
                </a:cubicBezTo>
                <a:cubicBezTo>
                  <a:pt x="56" y="35"/>
                  <a:pt x="56" y="35"/>
                  <a:pt x="56" y="35"/>
                </a:cubicBezTo>
                <a:cubicBezTo>
                  <a:pt x="54" y="32"/>
                  <a:pt x="52" y="28"/>
                  <a:pt x="51" y="25"/>
                </a:cubicBezTo>
                <a:cubicBezTo>
                  <a:pt x="49" y="21"/>
                  <a:pt x="48" y="17"/>
                  <a:pt x="46" y="14"/>
                </a:cubicBezTo>
                <a:cubicBezTo>
                  <a:pt x="46" y="14"/>
                  <a:pt x="46" y="14"/>
                  <a:pt x="46" y="14"/>
                </a:cubicBezTo>
                <a:cubicBezTo>
                  <a:pt x="45" y="14"/>
                  <a:pt x="46" y="14"/>
                  <a:pt x="46" y="15"/>
                </a:cubicBezTo>
                <a:cubicBezTo>
                  <a:pt x="47" y="16"/>
                  <a:pt x="48" y="18"/>
                  <a:pt x="48" y="19"/>
                </a:cubicBezTo>
                <a:cubicBezTo>
                  <a:pt x="50" y="25"/>
                  <a:pt x="53" y="30"/>
                  <a:pt x="56" y="35"/>
                </a:cubicBezTo>
                <a:cubicBezTo>
                  <a:pt x="56" y="36"/>
                  <a:pt x="56" y="36"/>
                  <a:pt x="56" y="36"/>
                </a:cubicBezTo>
                <a:cubicBezTo>
                  <a:pt x="56" y="36"/>
                  <a:pt x="56" y="36"/>
                  <a:pt x="56" y="36"/>
                </a:cubicBezTo>
                <a:cubicBezTo>
                  <a:pt x="56" y="37"/>
                  <a:pt x="55" y="37"/>
                  <a:pt x="55" y="38"/>
                </a:cubicBezTo>
                <a:cubicBezTo>
                  <a:pt x="55" y="38"/>
                  <a:pt x="55" y="38"/>
                  <a:pt x="55" y="38"/>
                </a:cubicBezTo>
                <a:cubicBezTo>
                  <a:pt x="54" y="38"/>
                  <a:pt x="50" y="32"/>
                  <a:pt x="50" y="31"/>
                </a:cubicBezTo>
                <a:cubicBezTo>
                  <a:pt x="42" y="22"/>
                  <a:pt x="32" y="12"/>
                  <a:pt x="21" y="6"/>
                </a:cubicBezTo>
                <a:cubicBezTo>
                  <a:pt x="19" y="5"/>
                  <a:pt x="13" y="3"/>
                  <a:pt x="8" y="3"/>
                </a:cubicBezTo>
                <a:cubicBezTo>
                  <a:pt x="5" y="3"/>
                  <a:pt x="2" y="4"/>
                  <a:pt x="1" y="7"/>
                </a:cubicBezTo>
                <a:cubicBezTo>
                  <a:pt x="0" y="9"/>
                  <a:pt x="1" y="15"/>
                  <a:pt x="2" y="17"/>
                </a:cubicBezTo>
                <a:cubicBezTo>
                  <a:pt x="4" y="19"/>
                  <a:pt x="4" y="20"/>
                  <a:pt x="5" y="23"/>
                </a:cubicBezTo>
                <a:cubicBezTo>
                  <a:pt x="7" y="25"/>
                  <a:pt x="6" y="28"/>
                  <a:pt x="8" y="30"/>
                </a:cubicBezTo>
                <a:cubicBezTo>
                  <a:pt x="8" y="31"/>
                  <a:pt x="9" y="33"/>
                  <a:pt x="9" y="34"/>
                </a:cubicBezTo>
                <a:cubicBezTo>
                  <a:pt x="10" y="37"/>
                  <a:pt x="13" y="42"/>
                  <a:pt x="16" y="43"/>
                </a:cubicBezTo>
                <a:cubicBezTo>
                  <a:pt x="17" y="44"/>
                  <a:pt x="17" y="44"/>
                  <a:pt x="17" y="44"/>
                </a:cubicBezTo>
                <a:cubicBezTo>
                  <a:pt x="19" y="44"/>
                  <a:pt x="22" y="43"/>
                  <a:pt x="24" y="43"/>
                </a:cubicBezTo>
                <a:cubicBezTo>
                  <a:pt x="27" y="43"/>
                  <a:pt x="29" y="43"/>
                  <a:pt x="30" y="43"/>
                </a:cubicBezTo>
                <a:cubicBezTo>
                  <a:pt x="30" y="43"/>
                  <a:pt x="30" y="43"/>
                  <a:pt x="30" y="43"/>
                </a:cubicBezTo>
                <a:cubicBezTo>
                  <a:pt x="24" y="45"/>
                  <a:pt x="16" y="46"/>
                  <a:pt x="12" y="53"/>
                </a:cubicBezTo>
                <a:cubicBezTo>
                  <a:pt x="12" y="54"/>
                  <a:pt x="11" y="55"/>
                  <a:pt x="11" y="57"/>
                </a:cubicBezTo>
                <a:cubicBezTo>
                  <a:pt x="13" y="59"/>
                  <a:pt x="11" y="64"/>
                  <a:pt x="14" y="65"/>
                </a:cubicBezTo>
                <a:cubicBezTo>
                  <a:pt x="14" y="66"/>
                  <a:pt x="16" y="68"/>
                  <a:pt x="16" y="69"/>
                </a:cubicBezTo>
                <a:cubicBezTo>
                  <a:pt x="17" y="72"/>
                  <a:pt x="20" y="72"/>
                  <a:pt x="22" y="74"/>
                </a:cubicBezTo>
                <a:cubicBezTo>
                  <a:pt x="24" y="76"/>
                  <a:pt x="28" y="75"/>
                  <a:pt x="29" y="77"/>
                </a:cubicBezTo>
                <a:cubicBezTo>
                  <a:pt x="30" y="77"/>
                  <a:pt x="30" y="78"/>
                  <a:pt x="31" y="78"/>
                </a:cubicBezTo>
                <a:cubicBezTo>
                  <a:pt x="31" y="78"/>
                  <a:pt x="32" y="77"/>
                  <a:pt x="33" y="77"/>
                </a:cubicBezTo>
                <a:cubicBezTo>
                  <a:pt x="33" y="77"/>
                  <a:pt x="34" y="77"/>
                  <a:pt x="34" y="77"/>
                </a:cubicBezTo>
                <a:cubicBezTo>
                  <a:pt x="35" y="77"/>
                  <a:pt x="36" y="77"/>
                  <a:pt x="36" y="77"/>
                </a:cubicBezTo>
                <a:cubicBezTo>
                  <a:pt x="40" y="77"/>
                  <a:pt x="43" y="75"/>
                  <a:pt x="44" y="72"/>
                </a:cubicBezTo>
                <a:cubicBezTo>
                  <a:pt x="48" y="66"/>
                  <a:pt x="52" y="61"/>
                  <a:pt x="55" y="55"/>
                </a:cubicBezTo>
                <a:cubicBezTo>
                  <a:pt x="56" y="53"/>
                  <a:pt x="57" y="52"/>
                  <a:pt x="57" y="52"/>
                </a:cubicBezTo>
                <a:cubicBezTo>
                  <a:pt x="57" y="52"/>
                  <a:pt x="57" y="53"/>
                  <a:pt x="58" y="56"/>
                </a:cubicBezTo>
                <a:cubicBezTo>
                  <a:pt x="59" y="60"/>
                  <a:pt x="56" y="68"/>
                  <a:pt x="59" y="72"/>
                </a:cubicBezTo>
                <a:cubicBezTo>
                  <a:pt x="60" y="72"/>
                  <a:pt x="60" y="72"/>
                  <a:pt x="60" y="72"/>
                </a:cubicBezTo>
                <a:cubicBezTo>
                  <a:pt x="60" y="72"/>
                  <a:pt x="61" y="71"/>
                  <a:pt x="61" y="70"/>
                </a:cubicBezTo>
                <a:cubicBezTo>
                  <a:pt x="63" y="66"/>
                  <a:pt x="60" y="58"/>
                  <a:pt x="60" y="53"/>
                </a:cubicBezTo>
                <a:cubicBezTo>
                  <a:pt x="60" y="53"/>
                  <a:pt x="60" y="53"/>
                  <a:pt x="60" y="53"/>
                </a:cubicBezTo>
                <a:cubicBezTo>
                  <a:pt x="60" y="53"/>
                  <a:pt x="72" y="71"/>
                  <a:pt x="73" y="72"/>
                </a:cubicBezTo>
                <a:cubicBezTo>
                  <a:pt x="74" y="73"/>
                  <a:pt x="76" y="74"/>
                  <a:pt x="78" y="75"/>
                </a:cubicBezTo>
                <a:cubicBezTo>
                  <a:pt x="79" y="75"/>
                  <a:pt x="79" y="75"/>
                  <a:pt x="80" y="75"/>
                </a:cubicBezTo>
                <a:cubicBezTo>
                  <a:pt x="81" y="75"/>
                  <a:pt x="82" y="75"/>
                  <a:pt x="82" y="75"/>
                </a:cubicBezTo>
                <a:cubicBezTo>
                  <a:pt x="83" y="75"/>
                  <a:pt x="84" y="75"/>
                  <a:pt x="84" y="75"/>
                </a:cubicBezTo>
                <a:cubicBezTo>
                  <a:pt x="85" y="75"/>
                  <a:pt x="85" y="75"/>
                  <a:pt x="86" y="75"/>
                </a:cubicBezTo>
                <a:cubicBezTo>
                  <a:pt x="88" y="74"/>
                  <a:pt x="92" y="72"/>
                  <a:pt x="94" y="71"/>
                </a:cubicBezTo>
                <a:cubicBezTo>
                  <a:pt x="96" y="67"/>
                  <a:pt x="100" y="68"/>
                  <a:pt x="100" y="64"/>
                </a:cubicBezTo>
                <a:cubicBezTo>
                  <a:pt x="101" y="62"/>
                  <a:pt x="102" y="61"/>
                  <a:pt x="103" y="59"/>
                </a:cubicBezTo>
                <a:cubicBezTo>
                  <a:pt x="102" y="56"/>
                  <a:pt x="102" y="55"/>
                  <a:pt x="104" y="52"/>
                </a:cubicBezTo>
                <a:cubicBezTo>
                  <a:pt x="103" y="44"/>
                  <a:pt x="90" y="42"/>
                  <a:pt x="83" y="40"/>
                </a:cubicBezTo>
                <a:cubicBezTo>
                  <a:pt x="83" y="40"/>
                  <a:pt x="97" y="40"/>
                  <a:pt x="100" y="39"/>
                </a:cubicBezTo>
                <a:cubicBezTo>
                  <a:pt x="102" y="38"/>
                  <a:pt x="106" y="31"/>
                  <a:pt x="105" y="29"/>
                </a:cubicBezTo>
                <a:cubicBezTo>
                  <a:pt x="105" y="26"/>
                  <a:pt x="108" y="25"/>
                  <a:pt x="107" y="22"/>
                </a:cubicBezTo>
                <a:cubicBezTo>
                  <a:pt x="107" y="20"/>
                  <a:pt x="109" y="14"/>
                  <a:pt x="110" y="13"/>
                </a:cubicBezTo>
                <a:cubicBezTo>
                  <a:pt x="112" y="10"/>
                  <a:pt x="111" y="5"/>
                  <a:pt x="110" y="2"/>
                </a:cubicBezTo>
                <a:cubicBezTo>
                  <a:pt x="109" y="0"/>
                  <a:pt x="107" y="0"/>
                  <a:pt x="104" y="0"/>
                </a:cubicBezTo>
              </a:path>
            </a:pathLst>
          </a:custGeom>
          <a:solidFill>
            <a:srgbClr val="DCE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9" name="Freeform 34"/>
          <p:cNvSpPr/>
          <p:nvPr/>
        </p:nvSpPr>
        <p:spPr bwMode="auto">
          <a:xfrm>
            <a:off x="1276737" y="1677703"/>
            <a:ext cx="471488" cy="331788"/>
          </a:xfrm>
          <a:custGeom>
            <a:avLst/>
            <a:gdLst>
              <a:gd name="T0" fmla="*/ 88 w 111"/>
              <a:gd name="T1" fmla="*/ 6 h 78"/>
              <a:gd name="T2" fmla="*/ 59 w 111"/>
              <a:gd name="T3" fmla="*/ 40 h 78"/>
              <a:gd name="T4" fmla="*/ 58 w 111"/>
              <a:gd name="T5" fmla="*/ 35 h 78"/>
              <a:gd name="T6" fmla="*/ 64 w 111"/>
              <a:gd name="T7" fmla="*/ 21 h 78"/>
              <a:gd name="T8" fmla="*/ 64 w 111"/>
              <a:gd name="T9" fmla="*/ 19 h 78"/>
              <a:gd name="T10" fmla="*/ 58 w 111"/>
              <a:gd name="T11" fmla="*/ 35 h 78"/>
              <a:gd name="T12" fmla="*/ 57 w 111"/>
              <a:gd name="T13" fmla="*/ 36 h 78"/>
              <a:gd name="T14" fmla="*/ 56 w 111"/>
              <a:gd name="T15" fmla="*/ 36 h 78"/>
              <a:gd name="T16" fmla="*/ 46 w 111"/>
              <a:gd name="T17" fmla="*/ 15 h 78"/>
              <a:gd name="T18" fmla="*/ 46 w 111"/>
              <a:gd name="T19" fmla="*/ 15 h 78"/>
              <a:gd name="T20" fmla="*/ 56 w 111"/>
              <a:gd name="T21" fmla="*/ 36 h 78"/>
              <a:gd name="T22" fmla="*/ 56 w 111"/>
              <a:gd name="T23" fmla="*/ 37 h 78"/>
              <a:gd name="T24" fmla="*/ 55 w 111"/>
              <a:gd name="T25" fmla="*/ 38 h 78"/>
              <a:gd name="T26" fmla="*/ 21 w 111"/>
              <a:gd name="T27" fmla="*/ 7 h 78"/>
              <a:gd name="T28" fmla="*/ 1 w 111"/>
              <a:gd name="T29" fmla="*/ 8 h 78"/>
              <a:gd name="T30" fmla="*/ 5 w 111"/>
              <a:gd name="T31" fmla="*/ 23 h 78"/>
              <a:gd name="T32" fmla="*/ 9 w 111"/>
              <a:gd name="T33" fmla="*/ 34 h 78"/>
              <a:gd name="T34" fmla="*/ 17 w 111"/>
              <a:gd name="T35" fmla="*/ 44 h 78"/>
              <a:gd name="T36" fmla="*/ 30 w 111"/>
              <a:gd name="T37" fmla="*/ 43 h 78"/>
              <a:gd name="T38" fmla="*/ 12 w 111"/>
              <a:gd name="T39" fmla="*/ 53 h 78"/>
              <a:gd name="T40" fmla="*/ 14 w 111"/>
              <a:gd name="T41" fmla="*/ 66 h 78"/>
              <a:gd name="T42" fmla="*/ 22 w 111"/>
              <a:gd name="T43" fmla="*/ 75 h 78"/>
              <a:gd name="T44" fmla="*/ 31 w 111"/>
              <a:gd name="T45" fmla="*/ 78 h 78"/>
              <a:gd name="T46" fmla="*/ 34 w 111"/>
              <a:gd name="T47" fmla="*/ 78 h 78"/>
              <a:gd name="T48" fmla="*/ 44 w 111"/>
              <a:gd name="T49" fmla="*/ 73 h 78"/>
              <a:gd name="T50" fmla="*/ 57 w 111"/>
              <a:gd name="T51" fmla="*/ 52 h 78"/>
              <a:gd name="T52" fmla="*/ 59 w 111"/>
              <a:gd name="T53" fmla="*/ 72 h 78"/>
              <a:gd name="T54" fmla="*/ 61 w 111"/>
              <a:gd name="T55" fmla="*/ 71 h 78"/>
              <a:gd name="T56" fmla="*/ 60 w 111"/>
              <a:gd name="T57" fmla="*/ 54 h 78"/>
              <a:gd name="T58" fmla="*/ 78 w 111"/>
              <a:gd name="T59" fmla="*/ 75 h 78"/>
              <a:gd name="T60" fmla="*/ 82 w 111"/>
              <a:gd name="T61" fmla="*/ 75 h 78"/>
              <a:gd name="T62" fmla="*/ 86 w 111"/>
              <a:gd name="T63" fmla="*/ 75 h 78"/>
              <a:gd name="T64" fmla="*/ 100 w 111"/>
              <a:gd name="T65" fmla="*/ 64 h 78"/>
              <a:gd name="T66" fmla="*/ 104 w 111"/>
              <a:gd name="T67" fmla="*/ 53 h 78"/>
              <a:gd name="T68" fmla="*/ 100 w 111"/>
              <a:gd name="T69" fmla="*/ 39 h 78"/>
              <a:gd name="T70" fmla="*/ 107 w 111"/>
              <a:gd name="T71" fmla="*/ 23 h 78"/>
              <a:gd name="T72" fmla="*/ 110 w 111"/>
              <a:gd name="T73"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78">
                <a:moveTo>
                  <a:pt x="104" y="0"/>
                </a:moveTo>
                <a:cubicBezTo>
                  <a:pt x="99" y="0"/>
                  <a:pt x="91" y="4"/>
                  <a:pt x="88" y="6"/>
                </a:cubicBezTo>
                <a:cubicBezTo>
                  <a:pt x="78" y="14"/>
                  <a:pt x="67" y="26"/>
                  <a:pt x="61" y="37"/>
                </a:cubicBezTo>
                <a:cubicBezTo>
                  <a:pt x="60" y="39"/>
                  <a:pt x="60" y="40"/>
                  <a:pt x="59" y="40"/>
                </a:cubicBezTo>
                <a:cubicBezTo>
                  <a:pt x="59" y="40"/>
                  <a:pt x="60" y="37"/>
                  <a:pt x="58" y="37"/>
                </a:cubicBezTo>
                <a:cubicBezTo>
                  <a:pt x="58" y="35"/>
                  <a:pt x="58" y="35"/>
                  <a:pt x="58" y="35"/>
                </a:cubicBezTo>
                <a:cubicBezTo>
                  <a:pt x="58" y="35"/>
                  <a:pt x="58" y="35"/>
                  <a:pt x="58" y="35"/>
                </a:cubicBezTo>
                <a:cubicBezTo>
                  <a:pt x="60" y="30"/>
                  <a:pt x="62" y="26"/>
                  <a:pt x="64" y="21"/>
                </a:cubicBezTo>
                <a:cubicBezTo>
                  <a:pt x="64" y="21"/>
                  <a:pt x="64" y="19"/>
                  <a:pt x="64" y="19"/>
                </a:cubicBezTo>
                <a:cubicBezTo>
                  <a:pt x="64" y="19"/>
                  <a:pt x="64" y="19"/>
                  <a:pt x="64" y="19"/>
                </a:cubicBezTo>
                <a:cubicBezTo>
                  <a:pt x="63" y="23"/>
                  <a:pt x="61" y="27"/>
                  <a:pt x="60" y="31"/>
                </a:cubicBezTo>
                <a:cubicBezTo>
                  <a:pt x="59" y="32"/>
                  <a:pt x="58" y="34"/>
                  <a:pt x="58" y="35"/>
                </a:cubicBezTo>
                <a:cubicBezTo>
                  <a:pt x="58" y="36"/>
                  <a:pt x="57" y="36"/>
                  <a:pt x="57" y="36"/>
                </a:cubicBezTo>
                <a:cubicBezTo>
                  <a:pt x="57" y="36"/>
                  <a:pt x="57" y="36"/>
                  <a:pt x="57" y="36"/>
                </a:cubicBezTo>
                <a:cubicBezTo>
                  <a:pt x="56" y="36"/>
                  <a:pt x="56" y="35"/>
                  <a:pt x="56" y="35"/>
                </a:cubicBezTo>
                <a:cubicBezTo>
                  <a:pt x="56" y="35"/>
                  <a:pt x="56" y="36"/>
                  <a:pt x="56" y="36"/>
                </a:cubicBezTo>
                <a:cubicBezTo>
                  <a:pt x="54" y="32"/>
                  <a:pt x="52" y="29"/>
                  <a:pt x="51" y="25"/>
                </a:cubicBezTo>
                <a:cubicBezTo>
                  <a:pt x="49" y="22"/>
                  <a:pt x="48" y="18"/>
                  <a:pt x="46" y="15"/>
                </a:cubicBezTo>
                <a:cubicBezTo>
                  <a:pt x="46" y="14"/>
                  <a:pt x="46" y="14"/>
                  <a:pt x="46" y="14"/>
                </a:cubicBezTo>
                <a:cubicBezTo>
                  <a:pt x="45" y="14"/>
                  <a:pt x="46" y="15"/>
                  <a:pt x="46" y="15"/>
                </a:cubicBezTo>
                <a:cubicBezTo>
                  <a:pt x="47" y="17"/>
                  <a:pt x="48" y="18"/>
                  <a:pt x="48" y="20"/>
                </a:cubicBezTo>
                <a:cubicBezTo>
                  <a:pt x="50" y="25"/>
                  <a:pt x="53" y="30"/>
                  <a:pt x="56" y="36"/>
                </a:cubicBezTo>
                <a:cubicBezTo>
                  <a:pt x="56" y="36"/>
                  <a:pt x="56" y="36"/>
                  <a:pt x="56" y="36"/>
                </a:cubicBezTo>
                <a:cubicBezTo>
                  <a:pt x="56" y="37"/>
                  <a:pt x="56" y="37"/>
                  <a:pt x="56" y="37"/>
                </a:cubicBezTo>
                <a:cubicBezTo>
                  <a:pt x="55" y="37"/>
                  <a:pt x="55" y="37"/>
                  <a:pt x="55" y="38"/>
                </a:cubicBezTo>
                <a:cubicBezTo>
                  <a:pt x="55" y="38"/>
                  <a:pt x="55" y="38"/>
                  <a:pt x="55" y="38"/>
                </a:cubicBezTo>
                <a:cubicBezTo>
                  <a:pt x="54" y="38"/>
                  <a:pt x="50" y="32"/>
                  <a:pt x="50" y="32"/>
                </a:cubicBezTo>
                <a:cubicBezTo>
                  <a:pt x="42" y="22"/>
                  <a:pt x="32" y="12"/>
                  <a:pt x="21" y="7"/>
                </a:cubicBezTo>
                <a:cubicBezTo>
                  <a:pt x="19" y="5"/>
                  <a:pt x="13" y="3"/>
                  <a:pt x="8" y="3"/>
                </a:cubicBezTo>
                <a:cubicBezTo>
                  <a:pt x="5" y="3"/>
                  <a:pt x="2" y="4"/>
                  <a:pt x="1" y="8"/>
                </a:cubicBezTo>
                <a:cubicBezTo>
                  <a:pt x="0" y="10"/>
                  <a:pt x="1" y="15"/>
                  <a:pt x="2" y="17"/>
                </a:cubicBezTo>
                <a:cubicBezTo>
                  <a:pt x="4" y="19"/>
                  <a:pt x="4" y="21"/>
                  <a:pt x="5" y="23"/>
                </a:cubicBezTo>
                <a:cubicBezTo>
                  <a:pt x="7" y="25"/>
                  <a:pt x="5" y="29"/>
                  <a:pt x="8" y="31"/>
                </a:cubicBezTo>
                <a:cubicBezTo>
                  <a:pt x="8" y="32"/>
                  <a:pt x="9" y="33"/>
                  <a:pt x="9" y="34"/>
                </a:cubicBezTo>
                <a:cubicBezTo>
                  <a:pt x="10" y="38"/>
                  <a:pt x="13" y="43"/>
                  <a:pt x="16" y="44"/>
                </a:cubicBezTo>
                <a:cubicBezTo>
                  <a:pt x="17" y="44"/>
                  <a:pt x="17" y="44"/>
                  <a:pt x="17" y="44"/>
                </a:cubicBezTo>
                <a:cubicBezTo>
                  <a:pt x="19" y="44"/>
                  <a:pt x="22" y="44"/>
                  <a:pt x="24" y="44"/>
                </a:cubicBezTo>
                <a:cubicBezTo>
                  <a:pt x="27" y="44"/>
                  <a:pt x="29" y="43"/>
                  <a:pt x="30" y="43"/>
                </a:cubicBezTo>
                <a:cubicBezTo>
                  <a:pt x="30" y="43"/>
                  <a:pt x="30" y="43"/>
                  <a:pt x="30" y="43"/>
                </a:cubicBezTo>
                <a:cubicBezTo>
                  <a:pt x="24" y="45"/>
                  <a:pt x="16" y="46"/>
                  <a:pt x="12" y="53"/>
                </a:cubicBezTo>
                <a:cubicBezTo>
                  <a:pt x="12" y="54"/>
                  <a:pt x="10" y="56"/>
                  <a:pt x="11" y="57"/>
                </a:cubicBezTo>
                <a:cubicBezTo>
                  <a:pt x="13" y="60"/>
                  <a:pt x="11" y="64"/>
                  <a:pt x="14" y="66"/>
                </a:cubicBezTo>
                <a:cubicBezTo>
                  <a:pt x="14" y="66"/>
                  <a:pt x="16" y="68"/>
                  <a:pt x="16" y="69"/>
                </a:cubicBezTo>
                <a:cubicBezTo>
                  <a:pt x="17" y="72"/>
                  <a:pt x="20" y="72"/>
                  <a:pt x="22" y="75"/>
                </a:cubicBezTo>
                <a:cubicBezTo>
                  <a:pt x="24" y="77"/>
                  <a:pt x="28" y="76"/>
                  <a:pt x="29" y="78"/>
                </a:cubicBezTo>
                <a:cubicBezTo>
                  <a:pt x="30" y="78"/>
                  <a:pt x="30" y="78"/>
                  <a:pt x="31" y="78"/>
                </a:cubicBezTo>
                <a:cubicBezTo>
                  <a:pt x="31" y="78"/>
                  <a:pt x="32" y="78"/>
                  <a:pt x="33" y="78"/>
                </a:cubicBezTo>
                <a:cubicBezTo>
                  <a:pt x="33" y="78"/>
                  <a:pt x="34" y="78"/>
                  <a:pt x="34" y="78"/>
                </a:cubicBezTo>
                <a:cubicBezTo>
                  <a:pt x="35" y="78"/>
                  <a:pt x="36" y="78"/>
                  <a:pt x="36" y="78"/>
                </a:cubicBezTo>
                <a:cubicBezTo>
                  <a:pt x="39" y="77"/>
                  <a:pt x="43" y="76"/>
                  <a:pt x="44" y="73"/>
                </a:cubicBezTo>
                <a:cubicBezTo>
                  <a:pt x="48" y="67"/>
                  <a:pt x="52" y="61"/>
                  <a:pt x="55" y="55"/>
                </a:cubicBezTo>
                <a:cubicBezTo>
                  <a:pt x="56" y="54"/>
                  <a:pt x="57" y="52"/>
                  <a:pt x="57" y="52"/>
                </a:cubicBezTo>
                <a:cubicBezTo>
                  <a:pt x="57" y="52"/>
                  <a:pt x="57" y="54"/>
                  <a:pt x="58" y="56"/>
                </a:cubicBezTo>
                <a:cubicBezTo>
                  <a:pt x="59" y="61"/>
                  <a:pt x="56" y="68"/>
                  <a:pt x="59" y="72"/>
                </a:cubicBezTo>
                <a:cubicBezTo>
                  <a:pt x="60" y="72"/>
                  <a:pt x="60" y="72"/>
                  <a:pt x="60" y="72"/>
                </a:cubicBezTo>
                <a:cubicBezTo>
                  <a:pt x="60" y="72"/>
                  <a:pt x="61" y="71"/>
                  <a:pt x="61" y="71"/>
                </a:cubicBezTo>
                <a:cubicBezTo>
                  <a:pt x="63" y="67"/>
                  <a:pt x="60" y="59"/>
                  <a:pt x="60" y="54"/>
                </a:cubicBezTo>
                <a:cubicBezTo>
                  <a:pt x="60" y="54"/>
                  <a:pt x="60" y="54"/>
                  <a:pt x="60" y="54"/>
                </a:cubicBezTo>
                <a:cubicBezTo>
                  <a:pt x="60" y="54"/>
                  <a:pt x="72" y="71"/>
                  <a:pt x="72" y="72"/>
                </a:cubicBezTo>
                <a:cubicBezTo>
                  <a:pt x="74" y="74"/>
                  <a:pt x="76" y="75"/>
                  <a:pt x="78" y="75"/>
                </a:cubicBezTo>
                <a:cubicBezTo>
                  <a:pt x="79" y="75"/>
                  <a:pt x="79" y="75"/>
                  <a:pt x="80" y="75"/>
                </a:cubicBezTo>
                <a:cubicBezTo>
                  <a:pt x="81" y="75"/>
                  <a:pt x="82" y="75"/>
                  <a:pt x="82" y="75"/>
                </a:cubicBezTo>
                <a:cubicBezTo>
                  <a:pt x="83" y="75"/>
                  <a:pt x="84" y="75"/>
                  <a:pt x="84" y="75"/>
                </a:cubicBezTo>
                <a:cubicBezTo>
                  <a:pt x="85" y="75"/>
                  <a:pt x="85" y="75"/>
                  <a:pt x="86" y="75"/>
                </a:cubicBezTo>
                <a:cubicBezTo>
                  <a:pt x="88" y="74"/>
                  <a:pt x="92" y="73"/>
                  <a:pt x="94" y="71"/>
                </a:cubicBezTo>
                <a:cubicBezTo>
                  <a:pt x="96" y="68"/>
                  <a:pt x="100" y="68"/>
                  <a:pt x="100" y="64"/>
                </a:cubicBezTo>
                <a:cubicBezTo>
                  <a:pt x="101" y="63"/>
                  <a:pt x="102" y="61"/>
                  <a:pt x="103" y="60"/>
                </a:cubicBezTo>
                <a:cubicBezTo>
                  <a:pt x="102" y="57"/>
                  <a:pt x="102" y="56"/>
                  <a:pt x="104" y="53"/>
                </a:cubicBezTo>
                <a:cubicBezTo>
                  <a:pt x="103" y="44"/>
                  <a:pt x="90" y="42"/>
                  <a:pt x="83" y="41"/>
                </a:cubicBezTo>
                <a:cubicBezTo>
                  <a:pt x="83" y="41"/>
                  <a:pt x="97" y="41"/>
                  <a:pt x="100" y="39"/>
                </a:cubicBezTo>
                <a:cubicBezTo>
                  <a:pt x="102" y="38"/>
                  <a:pt x="106" y="32"/>
                  <a:pt x="105" y="29"/>
                </a:cubicBezTo>
                <a:cubicBezTo>
                  <a:pt x="105" y="27"/>
                  <a:pt x="108" y="25"/>
                  <a:pt x="107" y="23"/>
                </a:cubicBezTo>
                <a:cubicBezTo>
                  <a:pt x="107" y="21"/>
                  <a:pt x="109" y="15"/>
                  <a:pt x="110" y="14"/>
                </a:cubicBezTo>
                <a:cubicBezTo>
                  <a:pt x="111" y="11"/>
                  <a:pt x="111" y="6"/>
                  <a:pt x="110" y="3"/>
                </a:cubicBezTo>
                <a:cubicBezTo>
                  <a:pt x="109" y="1"/>
                  <a:pt x="107" y="0"/>
                  <a:pt x="104" y="0"/>
                </a:cubicBezTo>
              </a:path>
            </a:pathLst>
          </a:custGeom>
          <a:solidFill>
            <a:srgbClr val="DCE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5425"/>
            <a:ext cx="12192000" cy="5353685"/>
          </a:xfrm>
          <a:prstGeom prst="rect">
            <a:avLst/>
          </a:prstGeom>
        </p:spPr>
      </p:pic>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flipH="1">
            <a:off x="5423873" y="3338830"/>
            <a:ext cx="6691630" cy="3525520"/>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97655"/>
            <a:ext cx="2018665" cy="2781935"/>
          </a:xfrm>
          <a:prstGeom prst="rect">
            <a:avLst/>
          </a:prstGeom>
        </p:spPr>
      </p:pic>
      <p:pic>
        <p:nvPicPr>
          <p:cNvPr id="6" name="图片 5"/>
          <p:cNvPicPr>
            <a:picLocks noChangeAspect="1"/>
          </p:cNvPicPr>
          <p:nvPr/>
        </p:nvPicPr>
        <p:blipFill rotWithShape="1">
          <a:blip r:embed="rId8" cstate="print">
            <a:extLst>
              <a:ext uri="{28A0092B-C50C-407E-A947-70E740481C1C}">
                <a14:useLocalDpi xmlns:a14="http://schemas.microsoft.com/office/drawing/2010/main" val="0"/>
              </a:ext>
            </a:extLst>
          </a:blip>
          <a:srcRect b="35060"/>
          <a:stretch>
            <a:fillRect/>
          </a:stretch>
        </p:blipFill>
        <p:spPr>
          <a:xfrm>
            <a:off x="6568440" y="0"/>
            <a:ext cx="5623560" cy="3331845"/>
          </a:xfrm>
          <a:prstGeom prst="rect">
            <a:avLst/>
          </a:prstGeom>
        </p:spPr>
      </p:pic>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346597"/>
              </a:xfrm>
              <a:prstGeom prst="rect">
                <a:avLst/>
              </a:prstGeom>
              <a:noFill/>
            </p:spPr>
            <p:txBody>
              <a:bodyPr wrap="square" lIns="91440" tIns="45720" rIns="91440" bIns="45720">
                <a:spAutoFit/>
              </a:bodyPr>
              <a:lstStyle/>
              <a:p>
                <a:pPr algn="ctr" fontAlgn="auto">
                  <a:lnSpc>
                    <a:spcPts val="2220"/>
                  </a:lnSpc>
                </a:pP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10"/>
            <a:stretch>
              <a:fillRect/>
            </a:stretch>
          </p:blipFill>
          <p:spPr>
            <a:xfrm>
              <a:off x="1397" y="200"/>
              <a:ext cx="2613" cy="400"/>
            </a:xfrm>
            <a:prstGeom prst="rect">
              <a:avLst/>
            </a:prstGeom>
          </p:spPr>
        </p:pic>
      </p:grpSp>
      <p:sp>
        <p:nvSpPr>
          <p:cNvPr id="5" name="文本框 4"/>
          <p:cNvSpPr txBox="1"/>
          <p:nvPr/>
        </p:nvSpPr>
        <p:spPr>
          <a:xfrm>
            <a:off x="2352334" y="2019742"/>
            <a:ext cx="7027886" cy="2221314"/>
          </a:xfrm>
          <a:prstGeom prst="rect">
            <a:avLst/>
          </a:prstGeom>
          <a:noFill/>
        </p:spPr>
        <p:txBody>
          <a:bodyPr wrap="none" rtlCol="0">
            <a:spAutoFit/>
          </a:bodyPr>
          <a:lstStyle/>
          <a:p>
            <a:pPr algn="ctr" fontAlgn="auto">
              <a:lnSpc>
                <a:spcPct val="150000"/>
              </a:lnSpc>
            </a:pPr>
            <a:r>
              <a:rPr lang="zh-CN" altLang="en-US" sz="3200" dirty="0">
                <a:ln w="0"/>
                <a:solidFill>
                  <a:srgbClr val="C00000"/>
                </a:solidFill>
                <a:effectLst>
                  <a:reflection blurRad="6350" stA="53000" endA="300" endPos="35500" dir="5400000" sy="-90000" algn="bl" rotWithShape="0"/>
                </a:effectLst>
              </a:rPr>
              <a:t>在青山绿水中学习  在自然风景里实践</a:t>
            </a:r>
            <a:endParaRPr lang="en-US" altLang="zh-CN" sz="3200" dirty="0">
              <a:ln w="0"/>
              <a:solidFill>
                <a:srgbClr val="C00000"/>
              </a:solidFill>
              <a:effectLst>
                <a:reflection blurRad="6350" stA="53000" endA="300" endPos="35500" dir="5400000" sy="-90000" algn="bl" rotWithShape="0"/>
              </a:effectLst>
            </a:endParaRPr>
          </a:p>
          <a:p>
            <a:pPr algn="ctr" fontAlgn="auto">
              <a:lnSpc>
                <a:spcPct val="150000"/>
              </a:lnSpc>
            </a:pPr>
            <a:r>
              <a:rPr lang="en-US" altLang="zh-CN" sz="3200" dirty="0">
                <a:ln w="0"/>
                <a:solidFill>
                  <a:srgbClr val="C00000"/>
                </a:solidFill>
                <a:effectLst>
                  <a:reflection blurRad="6350" stA="53000" endA="300" endPos="35500" dir="5400000" sy="-90000" algn="bl" rotWithShape="0"/>
                </a:effectLst>
              </a:rPr>
              <a:t>《</a:t>
            </a:r>
            <a:r>
              <a:rPr lang="zh-CN" altLang="en-US" sz="3200" dirty="0">
                <a:ln w="0"/>
                <a:solidFill>
                  <a:srgbClr val="C00000"/>
                </a:solidFill>
                <a:effectLst>
                  <a:reflection blurRad="6350" stA="53000" endA="300" endPos="35500" dir="5400000" sy="-90000" algn="bl" rotWithShape="0"/>
                </a:effectLst>
              </a:rPr>
              <a:t>环境保护法教程</a:t>
            </a:r>
            <a:r>
              <a:rPr lang="en-US" altLang="zh-CN" sz="3200" dirty="0">
                <a:ln w="0"/>
                <a:solidFill>
                  <a:srgbClr val="C00000"/>
                </a:solidFill>
                <a:effectLst>
                  <a:reflection blurRad="6350" stA="53000" endA="300" endPos="35500" dir="5400000" sy="-90000" algn="bl" rotWithShape="0"/>
                </a:effectLst>
              </a:rPr>
              <a:t>》</a:t>
            </a:r>
            <a:r>
              <a:rPr lang="zh-CN" altLang="en-US" sz="3200" dirty="0">
                <a:ln w="0"/>
                <a:solidFill>
                  <a:srgbClr val="C00000"/>
                </a:solidFill>
                <a:effectLst>
                  <a:reflection blurRad="6350" stA="53000" endA="300" endPos="35500" dir="5400000" sy="-90000" algn="bl" rotWithShape="0"/>
                </a:effectLst>
              </a:rPr>
              <a:t>课程思政</a:t>
            </a:r>
          </a:p>
          <a:p>
            <a:pPr>
              <a:lnSpc>
                <a:spcPct val="150000"/>
              </a:lnSpc>
            </a:pPr>
            <a:endParaRPr lang="zh-CN" altLang="en-US" sz="3200" dirty="0"/>
          </a:p>
        </p:txBody>
      </p:sp>
      <p:sp>
        <p:nvSpPr>
          <p:cNvPr id="7" name="文本框 6"/>
          <p:cNvSpPr txBox="1"/>
          <p:nvPr/>
        </p:nvSpPr>
        <p:spPr>
          <a:xfrm>
            <a:off x="4935584" y="4827270"/>
            <a:ext cx="2031325" cy="461665"/>
          </a:xfrm>
          <a:prstGeom prst="rect">
            <a:avLst/>
          </a:prstGeom>
          <a:noFill/>
        </p:spPr>
        <p:txBody>
          <a:bodyPr wrap="none" rtlCol="0">
            <a:spAutoFit/>
          </a:bodyPr>
          <a:lstStyle/>
          <a:p>
            <a:r>
              <a:rPr lang="zh-CN" altLang="en-US" sz="2400" dirty="0" smtClean="0"/>
              <a:t>主讲：李贵妃</a:t>
            </a:r>
            <a:endParaRPr lang="zh-CN" altLang="en-US" sz="2400" dirty="0"/>
          </a:p>
        </p:txBody>
      </p:sp>
    </p:spTree>
    <p:custDataLst>
      <p:tags r:id="rId1"/>
    </p:custDataLst>
  </p:cSld>
  <p:clrMapOvr>
    <a:masterClrMapping/>
  </p:clrMapOvr>
  <p:transition spd="med" advClick="0" advTm="34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0" presetClass="entr" presetSubtype="0" fill="hold" grpId="0" nodeType="withEffect">
                                  <p:stCondLst>
                                    <p:cond delay="30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childTnLst>
                          </p:cTn>
                        </p:par>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1000"/>
                            </p:stCondLst>
                            <p:childTnLst>
                              <p:par>
                                <p:cTn id="15" presetID="6"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p:stCondLst>
                              <p:cond delay="3000"/>
                            </p:stCondLst>
                            <p:childTnLst>
                              <p:par>
                                <p:cTn id="19" presetID="6"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66675"/>
            <a:ext cx="12192000" cy="6339840"/>
          </a:xfrm>
          <a:prstGeom prst="rect">
            <a:avLst/>
          </a:prstGeom>
        </p:spPr>
      </p:pic>
      <p:grpSp>
        <p:nvGrpSpPr>
          <p:cNvPr id="95" name="组合 94"/>
          <p:cNvGrpSpPr/>
          <p:nvPr/>
        </p:nvGrpSpPr>
        <p:grpSpPr>
          <a:xfrm>
            <a:off x="2365474" y="1148025"/>
            <a:ext cx="3155979" cy="1063707"/>
            <a:chOff x="112232" y="933832"/>
            <a:chExt cx="3155979" cy="1063707"/>
          </a:xfrm>
        </p:grpSpPr>
        <p:grpSp>
          <p:nvGrpSpPr>
            <p:cNvPr id="97" name="组合 96"/>
            <p:cNvGrpSpPr/>
            <p:nvPr/>
          </p:nvGrpSpPr>
          <p:grpSpPr>
            <a:xfrm>
              <a:off x="112232" y="933832"/>
              <a:ext cx="1233900" cy="1063707"/>
              <a:chOff x="2438399" y="1951920"/>
              <a:chExt cx="2743200" cy="2364830"/>
            </a:xfrm>
          </p:grpSpPr>
          <p:sp>
            <p:nvSpPr>
              <p:cNvPr id="127" name="等腰三角形 12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0" name="文本框 129"/>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26" name="文本框 125"/>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sp>
        <p:nvSpPr>
          <p:cNvPr id="12" name="文本框 11"/>
          <p:cNvSpPr txBox="1"/>
          <p:nvPr/>
        </p:nvSpPr>
        <p:spPr>
          <a:xfrm>
            <a:off x="3388827" y="5113292"/>
            <a:ext cx="6210095" cy="1015663"/>
          </a:xfrm>
          <a:prstGeom prst="rect">
            <a:avLst/>
          </a:prstGeom>
          <a:noFill/>
        </p:spPr>
        <p:txBody>
          <a:bodyPr wrap="square" rtlCol="0">
            <a:spAutoFit/>
          </a:bodyPr>
          <a:lstStyle/>
          <a:p>
            <a:r>
              <a:rPr lang="zh-CN" altLang="en-US" sz="2000" kern="0" dirty="0">
                <a:latin typeface="微软雅黑" panose="020B0503020204020204" pitchFamily="34" charset="-122"/>
                <a:ea typeface="微软雅黑" panose="020B0503020204020204" pitchFamily="34" charset="-122"/>
                <a:cs typeface="AdobeHeitiStd-Regular"/>
              </a:rPr>
              <a:t>习近平总书记的生态文明思想重点提出“绿水青山就是金山银山”的</a:t>
            </a:r>
            <a:r>
              <a:rPr lang="zh-CN" altLang="en-US" sz="2000" kern="0" dirty="0">
                <a:solidFill>
                  <a:srgbClr val="FF0000"/>
                </a:solidFill>
                <a:latin typeface="微软雅黑" panose="020B0503020204020204" pitchFamily="34" charset="-122"/>
                <a:ea typeface="微软雅黑" panose="020B0503020204020204" pitchFamily="34" charset="-122"/>
                <a:cs typeface="AdobeHeitiStd-Regular"/>
              </a:rPr>
              <a:t>两山理论</a:t>
            </a:r>
            <a:r>
              <a:rPr lang="zh-CN" altLang="en-US" sz="2000" kern="0" dirty="0">
                <a:latin typeface="微软雅黑" panose="020B0503020204020204" pitchFamily="34" charset="-122"/>
                <a:ea typeface="微软雅黑" panose="020B0503020204020204" pitchFamily="34" charset="-122"/>
                <a:cs typeface="AdobeHeitiStd-Regular"/>
              </a:rPr>
              <a:t>，提出</a:t>
            </a:r>
            <a:r>
              <a:rPr lang="zh-CN" altLang="en-US" sz="2000" kern="0" dirty="0">
                <a:solidFill>
                  <a:srgbClr val="FF0000"/>
                </a:solidFill>
                <a:latin typeface="微软雅黑" panose="020B0503020204020204" pitchFamily="34" charset="-122"/>
                <a:ea typeface="微软雅黑" panose="020B0503020204020204" pitchFamily="34" charset="-122"/>
                <a:cs typeface="AdobeHeitiStd-Regular"/>
              </a:rPr>
              <a:t>三个层次</a:t>
            </a:r>
            <a:r>
              <a:rPr lang="zh-CN" altLang="en-US" sz="2000" kern="0" dirty="0">
                <a:latin typeface="微软雅黑" panose="020B0503020204020204" pitchFamily="34" charset="-122"/>
                <a:ea typeface="微软雅黑" panose="020B0503020204020204" pitchFamily="34" charset="-122"/>
                <a:cs typeface="AdobeHeitiStd-Regular"/>
              </a:rPr>
              <a:t>，从不同角度诠释了经济发展与环境保护之间的</a:t>
            </a:r>
            <a:r>
              <a:rPr lang="zh-CN" altLang="en-US" sz="2000" kern="0" dirty="0">
                <a:solidFill>
                  <a:srgbClr val="FF0000"/>
                </a:solidFill>
                <a:latin typeface="微软雅黑" panose="020B0503020204020204" pitchFamily="34" charset="-122"/>
                <a:ea typeface="微软雅黑" panose="020B0503020204020204" pitchFamily="34" charset="-122"/>
                <a:cs typeface="AdobeHeitiStd-Regular"/>
              </a:rPr>
              <a:t>辩证统一</a:t>
            </a:r>
            <a:r>
              <a:rPr lang="zh-CN" altLang="en-US" sz="2000" kern="0" dirty="0">
                <a:latin typeface="微软雅黑" panose="020B0503020204020204" pitchFamily="34" charset="-122"/>
                <a:ea typeface="微软雅黑" panose="020B0503020204020204" pitchFamily="34" charset="-122"/>
                <a:cs typeface="AdobeHeitiStd-Regular"/>
              </a:rPr>
              <a:t>关系。</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7"/>
          <a:stretch>
            <a:fillRect/>
          </a:stretch>
        </p:blipFill>
        <p:spPr>
          <a:xfrm>
            <a:off x="3952819" y="2191583"/>
            <a:ext cx="4911725" cy="2720340"/>
          </a:xfrm>
          <a:prstGeom prst="rect">
            <a:avLst/>
          </a:prstGeom>
        </p:spPr>
      </p:pic>
      <p:sp>
        <p:nvSpPr>
          <p:cNvPr id="4" name="文本框 3"/>
          <p:cNvSpPr txBox="1"/>
          <p:nvPr/>
        </p:nvSpPr>
        <p:spPr>
          <a:xfrm>
            <a:off x="4910701" y="1311915"/>
            <a:ext cx="1935145" cy="523220"/>
          </a:xfrm>
          <a:prstGeom prst="rect">
            <a:avLst/>
          </a:prstGeom>
          <a:noFill/>
        </p:spPr>
        <p:txBody>
          <a:bodyPr wrap="none" rtlCol="0">
            <a:spAutoFit/>
          </a:bodyPr>
          <a:lstStyle/>
          <a:p>
            <a:r>
              <a:rPr lang="en-US" altLang="zh-CN" sz="2800" b="1" dirty="0"/>
              <a:t>--</a:t>
            </a:r>
            <a:r>
              <a:rPr lang="zh-CN" altLang="en-US" sz="2800" b="1" dirty="0"/>
              <a:t>指导思想</a:t>
            </a:r>
          </a:p>
        </p:txBody>
      </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9"/>
            <a:stretch>
              <a:fillRect/>
            </a:stretch>
          </p:blipFill>
          <p:spPr>
            <a:xfrm>
              <a:off x="1397" y="200"/>
              <a:ext cx="2613" cy="400"/>
            </a:xfrm>
            <a:prstGeom prst="rect">
              <a:avLst/>
            </a:prstGeom>
          </p:spPr>
        </p:pic>
      </p:grpSp>
    </p:spTree>
    <p:custDataLst>
      <p:tags r:id="rId1"/>
    </p:custDataLst>
  </p:cSld>
  <p:clrMapOvr>
    <a:masterClrMapping/>
  </p:clrMapOvr>
  <p:transition spd="med" advClick="0" advTm="14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000"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66040"/>
            <a:ext cx="12192000" cy="6339840"/>
          </a:xfrm>
          <a:prstGeom prst="rect">
            <a:avLst/>
          </a:prstGeom>
        </p:spPr>
      </p:pic>
      <p:grpSp>
        <p:nvGrpSpPr>
          <p:cNvPr id="42" name="组合 41"/>
          <p:cNvGrpSpPr/>
          <p:nvPr/>
        </p:nvGrpSpPr>
        <p:grpSpPr>
          <a:xfrm>
            <a:off x="2171204" y="952500"/>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pic>
        <p:nvPicPr>
          <p:cNvPr id="2050" name="Picture 2" descr="http://www.gov.cn/xinwen/2019-03/18/5374831/images/77ec22c199864fb893521c9f986bffd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506" y="1691464"/>
            <a:ext cx="4063675" cy="293092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576904" y="4663030"/>
            <a:ext cx="5827236" cy="1323439"/>
          </a:xfrm>
          <a:prstGeom prst="rect">
            <a:avLst/>
          </a:prstGeom>
          <a:noFill/>
        </p:spPr>
        <p:txBody>
          <a:bodyPr wrap="none" rtlCol="0">
            <a:spAutoFit/>
          </a:bodyPr>
          <a:lstStyle/>
          <a:p>
            <a:r>
              <a:rPr lang="en-US" altLang="zh-CN" sz="2000" dirty="0">
                <a:latin typeface="微软雅黑" panose="020B0503020204020204" pitchFamily="34" charset="-122"/>
                <a:ea typeface="微软雅黑" panose="020B0503020204020204" pitchFamily="34" charset="-122"/>
                <a:cs typeface="黑体" panose="02010609060101010101" charset="-122"/>
              </a:rPr>
              <a:t>2019</a:t>
            </a:r>
            <a:r>
              <a:rPr lang="zh-CN" altLang="zh-CN" sz="2000" dirty="0">
                <a:latin typeface="微软雅黑" panose="020B0503020204020204" pitchFamily="34" charset="-122"/>
                <a:ea typeface="微软雅黑" panose="020B0503020204020204" pitchFamily="34" charset="-122"/>
                <a:cs typeface="黑体" panose="02010609060101010101" charset="-122"/>
              </a:rPr>
              <a:t>年</a:t>
            </a:r>
            <a:r>
              <a:rPr lang="en-US" altLang="zh-CN" sz="2000" dirty="0">
                <a:latin typeface="微软雅黑" panose="020B0503020204020204" pitchFamily="34" charset="-122"/>
                <a:ea typeface="微软雅黑" panose="020B0503020204020204" pitchFamily="34" charset="-122"/>
                <a:cs typeface="黑体" panose="02010609060101010101" charset="-122"/>
              </a:rPr>
              <a:t>3</a:t>
            </a:r>
            <a:r>
              <a:rPr lang="zh-CN" altLang="zh-CN" sz="2000" dirty="0">
                <a:latin typeface="微软雅黑" panose="020B0503020204020204" pitchFamily="34" charset="-122"/>
                <a:ea typeface="微软雅黑" panose="020B0503020204020204" pitchFamily="34" charset="-122"/>
                <a:cs typeface="黑体" panose="02010609060101010101" charset="-122"/>
              </a:rPr>
              <a:t>月，习近平总书记在学校思想政治理论课</a:t>
            </a:r>
            <a:endParaRPr lang="en-US" altLang="zh-CN" sz="2000" dirty="0">
              <a:latin typeface="微软雅黑" panose="020B0503020204020204" pitchFamily="34" charset="-122"/>
              <a:ea typeface="微软雅黑" panose="020B0503020204020204" pitchFamily="34" charset="-122"/>
              <a:cs typeface="黑体" panose="02010609060101010101" charset="-122"/>
            </a:endParaRPr>
          </a:p>
          <a:p>
            <a:r>
              <a:rPr lang="zh-CN" altLang="zh-CN" sz="2000" dirty="0">
                <a:latin typeface="微软雅黑" panose="020B0503020204020204" pitchFamily="34" charset="-122"/>
                <a:ea typeface="微软雅黑" panose="020B0503020204020204" pitchFamily="34" charset="-122"/>
                <a:cs typeface="黑体" panose="02010609060101010101" charset="-122"/>
              </a:rPr>
              <a:t>教师座谈会上指出</a:t>
            </a:r>
            <a:r>
              <a:rPr lang="zh-CN" altLang="en-US" sz="2000" dirty="0">
                <a:latin typeface="微软雅黑" panose="020B0503020204020204" pitchFamily="34" charset="-122"/>
                <a:ea typeface="微软雅黑" panose="020B0503020204020204" pitchFamily="34" charset="-122"/>
                <a:cs typeface="黑体" panose="02010609060101010101" charset="-122"/>
              </a:rPr>
              <a:t>：“</a:t>
            </a:r>
            <a:r>
              <a:rPr lang="zh-CN" altLang="zh-CN" sz="2000" dirty="0">
                <a:latin typeface="微软雅黑" panose="020B0503020204020204" pitchFamily="34" charset="-122"/>
                <a:ea typeface="微软雅黑" panose="020B0503020204020204" pitchFamily="34" charset="-122"/>
                <a:cs typeface="黑体" panose="02010609060101010101" charset="-122"/>
              </a:rPr>
              <a:t>要坚持</a:t>
            </a:r>
            <a:r>
              <a:rPr lang="zh-CN"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rPr>
              <a:t>显性教育</a:t>
            </a:r>
            <a:r>
              <a:rPr lang="zh-CN" altLang="zh-CN" sz="2000" dirty="0">
                <a:latin typeface="微软雅黑" panose="020B0503020204020204" pitchFamily="34" charset="-122"/>
                <a:ea typeface="微软雅黑" panose="020B0503020204020204" pitchFamily="34" charset="-122"/>
                <a:cs typeface="黑体" panose="02010609060101010101" charset="-122"/>
              </a:rPr>
              <a:t>和</a:t>
            </a:r>
            <a:r>
              <a:rPr lang="zh-CN"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rPr>
              <a:t>隐性教育</a:t>
            </a:r>
            <a:endParaRPr lang="en-US"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endParaRPr>
          </a:p>
          <a:p>
            <a:r>
              <a:rPr lang="zh-CN" altLang="zh-CN" sz="2000" dirty="0">
                <a:latin typeface="微软雅黑" panose="020B0503020204020204" pitchFamily="34" charset="-122"/>
                <a:ea typeface="微软雅黑" panose="020B0503020204020204" pitchFamily="34" charset="-122"/>
                <a:cs typeface="黑体" panose="02010609060101010101" charset="-122"/>
              </a:rPr>
              <a:t>相统一，挖掘其他课程和教学方式中蕴含的</a:t>
            </a:r>
            <a:r>
              <a:rPr lang="zh-CN"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rPr>
              <a:t>思想政</a:t>
            </a:r>
            <a:endParaRPr lang="en-US"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endParaRPr>
          </a:p>
          <a:p>
            <a:r>
              <a:rPr lang="zh-CN"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rPr>
              <a:t>治教育资源</a:t>
            </a:r>
            <a:r>
              <a:rPr lang="zh-CN" altLang="zh-CN" sz="2000" dirty="0">
                <a:latin typeface="微软雅黑" panose="020B0503020204020204" pitchFamily="34" charset="-122"/>
                <a:ea typeface="微软雅黑" panose="020B0503020204020204" pitchFamily="34" charset="-122"/>
                <a:cs typeface="黑体" panose="02010609060101010101" charset="-122"/>
              </a:rPr>
              <a:t>，实现</a:t>
            </a:r>
            <a:r>
              <a:rPr lang="zh-CN" altLang="zh-CN" sz="2000" dirty="0">
                <a:solidFill>
                  <a:srgbClr val="FF0000"/>
                </a:solidFill>
                <a:latin typeface="微软雅黑" panose="020B0503020204020204" pitchFamily="34" charset="-122"/>
                <a:ea typeface="微软雅黑" panose="020B0503020204020204" pitchFamily="34" charset="-122"/>
                <a:cs typeface="黑体" panose="02010609060101010101" charset="-122"/>
              </a:rPr>
              <a:t>全员全程全方位育人</a:t>
            </a:r>
            <a:r>
              <a:rPr lang="zh-CN" altLang="zh-CN" sz="2000" dirty="0">
                <a:latin typeface="微软雅黑" panose="020B0503020204020204" pitchFamily="34" charset="-122"/>
                <a:ea typeface="微软雅黑" panose="020B0503020204020204" pitchFamily="34" charset="-122"/>
                <a:cs typeface="黑体" panose="02010609060101010101" charset="-122"/>
              </a:rPr>
              <a:t>。</a:t>
            </a:r>
            <a:r>
              <a:rPr lang="en-US" altLang="zh-CN" sz="2000" dirty="0">
                <a:latin typeface="微软雅黑" panose="020B0503020204020204" pitchFamily="34" charset="-122"/>
                <a:ea typeface="微软雅黑" panose="020B0503020204020204" pitchFamily="34" charset="-122"/>
                <a:cs typeface="黑体" panose="02010609060101010101" charset="-122"/>
              </a:rPr>
              <a:t>”</a:t>
            </a:r>
            <a:endParaRPr lang="zh-CN" altLang="en-US" sz="2000" dirty="0">
              <a:latin typeface="微软雅黑" panose="020B0503020204020204" pitchFamily="34" charset="-122"/>
              <a:ea typeface="微软雅黑" panose="020B0503020204020204" pitchFamily="34" charset="-122"/>
              <a:cs typeface="黑体" panose="02010609060101010101" charset="-122"/>
            </a:endParaRPr>
          </a:p>
        </p:txBody>
      </p:sp>
      <p:sp>
        <p:nvSpPr>
          <p:cNvPr id="15" name="文本框 14"/>
          <p:cNvSpPr txBox="1"/>
          <p:nvPr/>
        </p:nvSpPr>
        <p:spPr>
          <a:xfrm>
            <a:off x="4777391" y="1106230"/>
            <a:ext cx="1935145" cy="523220"/>
          </a:xfrm>
          <a:prstGeom prst="rect">
            <a:avLst/>
          </a:prstGeom>
          <a:noFill/>
        </p:spPr>
        <p:txBody>
          <a:bodyPr wrap="none" rtlCol="0">
            <a:spAutoFit/>
          </a:bodyPr>
          <a:lstStyle/>
          <a:p>
            <a:r>
              <a:rPr lang="en-US" altLang="zh-CN" sz="2800" b="1" dirty="0"/>
              <a:t>--</a:t>
            </a:r>
            <a:r>
              <a:rPr lang="zh-CN" altLang="en-US" sz="2800" b="1" dirty="0"/>
              <a:t>指导思想</a:t>
            </a:r>
          </a:p>
        </p:txBody>
      </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Tm="23800"/>
    </mc:Choice>
    <mc:Fallback xmlns="">
      <p:transition spd="slow" advTm="2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animEffect transition="in" filter="fade">
                                      <p:cBhvr>
                                        <p:cTn id="11" dur="500"/>
                                        <p:tgtEl>
                                          <p:spTgt spid="4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xEl>
                                              <p:pRg st="2" end="2"/>
                                            </p:txEl>
                                          </p:spTgt>
                                        </p:tgtEl>
                                        <p:attrNameLst>
                                          <p:attrName>style.visibility</p:attrName>
                                        </p:attrNameLst>
                                      </p:cBhvr>
                                      <p:to>
                                        <p:strVal val="visible"/>
                                      </p:to>
                                    </p:set>
                                    <p:animEffect transition="in" filter="fade">
                                      <p:cBhvr>
                                        <p:cTn id="15" dur="500"/>
                                        <p:tgtEl>
                                          <p:spTgt spid="47">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
                                            <p:txEl>
                                              <p:pRg st="3" end="3"/>
                                            </p:txEl>
                                          </p:spTgt>
                                        </p:tgtEl>
                                        <p:attrNameLst>
                                          <p:attrName>style.visibility</p:attrName>
                                        </p:attrNameLst>
                                      </p:cBhvr>
                                      <p:to>
                                        <p:strVal val="visible"/>
                                      </p:to>
                                    </p:set>
                                    <p:animEffect transition="in" filter="fade">
                                      <p:cBhvr>
                                        <p:cTn id="19"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96520"/>
            <a:ext cx="12192000" cy="6339840"/>
          </a:xfrm>
          <a:prstGeom prst="rect">
            <a:avLst/>
          </a:prstGeom>
        </p:spPr>
      </p:pic>
      <p:sp>
        <p:nvSpPr>
          <p:cNvPr id="16" name="Text Placeholder 3"/>
          <p:cNvSpPr txBox="1"/>
          <p:nvPr/>
        </p:nvSpPr>
        <p:spPr>
          <a:xfrm>
            <a:off x="7306574" y="2927886"/>
            <a:ext cx="1680078"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综合治理</a:t>
            </a:r>
            <a:endParaRPr lang="en-US" altLang="zh-CN" sz="2000" kern="0" dirty="0">
              <a:effectLst/>
              <a:latin typeface="微软雅黑" panose="020B0503020204020204" pitchFamily="34" charset="-122"/>
              <a:ea typeface="微软雅黑" panose="020B0503020204020204" pitchFamily="34" charset="-122"/>
              <a:cs typeface="AdobeHeitiStd-Regular"/>
            </a:endParaRPr>
          </a:p>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原则</a:t>
            </a:r>
            <a:endParaRPr lang="en-US" sz="20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19" name="Text Placeholder 3"/>
          <p:cNvSpPr txBox="1"/>
          <p:nvPr/>
        </p:nvSpPr>
        <p:spPr>
          <a:xfrm>
            <a:off x="3536543" y="2923820"/>
            <a:ext cx="1599761"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预防为主</a:t>
            </a:r>
            <a:endParaRPr lang="en-US" altLang="zh-CN" sz="2000" kern="0" dirty="0">
              <a:effectLst/>
              <a:latin typeface="微软雅黑" panose="020B0503020204020204" pitchFamily="34" charset="-122"/>
              <a:ea typeface="微软雅黑" panose="020B0503020204020204" pitchFamily="34" charset="-122"/>
              <a:cs typeface="AdobeHeitiStd-Regular"/>
            </a:endParaRPr>
          </a:p>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原则</a:t>
            </a:r>
            <a:endParaRPr lang="en-US" sz="20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2" name="Text Placeholder 3"/>
          <p:cNvSpPr txBox="1"/>
          <p:nvPr/>
        </p:nvSpPr>
        <p:spPr>
          <a:xfrm>
            <a:off x="7985917" y="4267911"/>
            <a:ext cx="1791292"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环境责任</a:t>
            </a:r>
            <a:endParaRPr lang="en-US" altLang="zh-CN" sz="2000" kern="0" dirty="0">
              <a:effectLst/>
              <a:latin typeface="微软雅黑" panose="020B0503020204020204" pitchFamily="34" charset="-122"/>
              <a:ea typeface="微软雅黑" panose="020B0503020204020204" pitchFamily="34" charset="-122"/>
              <a:cs typeface="AdobeHeitiStd-Regular"/>
            </a:endParaRPr>
          </a:p>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原则</a:t>
            </a:r>
            <a:endParaRPr lang="en-US" sz="20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5" name="Text Placeholder 3"/>
          <p:cNvSpPr txBox="1"/>
          <p:nvPr/>
        </p:nvSpPr>
        <p:spPr>
          <a:xfrm>
            <a:off x="2934345" y="4322050"/>
            <a:ext cx="1672302" cy="67710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zh-CN" altLang="en-US" sz="2000" kern="0" dirty="0">
                <a:latin typeface="微软雅黑" panose="020B0503020204020204" pitchFamily="34" charset="-122"/>
                <a:ea typeface="微软雅黑" panose="020B0503020204020204" pitchFamily="34" charset="-122"/>
                <a:cs typeface="AdobeHeitiStd-Regular"/>
              </a:rPr>
              <a:t>保护优先</a:t>
            </a:r>
            <a:endParaRPr lang="en-US" altLang="zh-CN" sz="2000" kern="0" dirty="0">
              <a:effectLst/>
              <a:latin typeface="微软雅黑" panose="020B0503020204020204" pitchFamily="34" charset="-122"/>
              <a:ea typeface="微软雅黑" panose="020B0503020204020204" pitchFamily="34" charset="-122"/>
              <a:cs typeface="AdobeHeitiStd-Regular"/>
            </a:endParaRPr>
          </a:p>
          <a:p>
            <a:pPr defTabSz="1219200">
              <a:spcBef>
                <a:spcPct val="20000"/>
              </a:spcBef>
              <a:defRPr/>
            </a:pPr>
            <a:r>
              <a:rPr lang="zh-CN" altLang="zh-CN" sz="2000" kern="0" dirty="0">
                <a:effectLst/>
                <a:latin typeface="微软雅黑" panose="020B0503020204020204" pitchFamily="34" charset="-122"/>
                <a:ea typeface="微软雅黑" panose="020B0503020204020204" pitchFamily="34" charset="-122"/>
                <a:cs typeface="AdobeHeitiStd-Regular"/>
              </a:rPr>
              <a:t>原则</a:t>
            </a:r>
            <a:endParaRPr lang="en-US" sz="20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8" name="Text Placeholder 3"/>
          <p:cNvSpPr txBox="1"/>
          <p:nvPr/>
        </p:nvSpPr>
        <p:spPr>
          <a:xfrm>
            <a:off x="5327479" y="2075394"/>
            <a:ext cx="187328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r>
              <a:rPr lang="zh-CN" altLang="en-US" sz="2000" kern="0" dirty="0">
                <a:effectLst/>
                <a:latin typeface="微软雅黑" panose="020B0503020204020204" pitchFamily="34" charset="-122"/>
                <a:ea typeface="微软雅黑" panose="020B0503020204020204" pitchFamily="34" charset="-122"/>
                <a:cs typeface="AdobeHeitiStd-Regular"/>
              </a:rPr>
              <a:t>公众参与</a:t>
            </a:r>
            <a:r>
              <a:rPr lang="zh-CN" altLang="zh-CN" sz="2000" kern="0" dirty="0">
                <a:effectLst/>
                <a:latin typeface="微软雅黑" panose="020B0503020204020204" pitchFamily="34" charset="-122"/>
                <a:ea typeface="微软雅黑" panose="020B0503020204020204" pitchFamily="34" charset="-122"/>
                <a:cs typeface="AdobeHeitiStd-Regular"/>
              </a:rPr>
              <a:t>原则</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nvGrpSpPr>
          <p:cNvPr id="2" name="组合 1"/>
          <p:cNvGrpSpPr/>
          <p:nvPr/>
        </p:nvGrpSpPr>
        <p:grpSpPr>
          <a:xfrm>
            <a:off x="4437422" y="2586268"/>
            <a:ext cx="3717720" cy="2289942"/>
            <a:chOff x="2391592" y="2490837"/>
            <a:chExt cx="3717720" cy="2289942"/>
          </a:xfrm>
        </p:grpSpPr>
        <p:sp>
          <p:nvSpPr>
            <p:cNvPr id="29" name="Freeform 5"/>
            <p:cNvSpPr/>
            <p:nvPr/>
          </p:nvSpPr>
          <p:spPr bwMode="auto">
            <a:xfrm>
              <a:off x="2391592" y="3918973"/>
              <a:ext cx="1599761" cy="861806"/>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0" name="Freeform 6"/>
            <p:cNvSpPr/>
            <p:nvPr/>
          </p:nvSpPr>
          <p:spPr bwMode="auto">
            <a:xfrm>
              <a:off x="2947715" y="2989939"/>
              <a:ext cx="1159377" cy="1381129"/>
            </a:xfrm>
            <a:custGeom>
              <a:avLst/>
              <a:gdLst/>
              <a:ahLst/>
              <a:cxnLst>
                <a:cxn ang="0">
                  <a:pos x="8" y="0"/>
                </a:cxn>
                <a:cxn ang="0">
                  <a:pos x="0" y="0"/>
                </a:cxn>
                <a:cxn ang="0">
                  <a:pos x="446" y="444"/>
                </a:cxn>
                <a:cxn ang="0">
                  <a:pos x="464" y="443"/>
                </a:cxn>
                <a:cxn ang="0">
                  <a:pos x="8" y="0"/>
                </a:cxn>
              </a:cxnLst>
              <a:rect l="0" t="0" r="r" b="b"/>
              <a:pathLst>
                <a:path w="464" h="444">
                  <a:moveTo>
                    <a:pt x="8" y="0"/>
                  </a:moveTo>
                  <a:cubicBezTo>
                    <a:pt x="3" y="0"/>
                    <a:pt x="0" y="0"/>
                    <a:pt x="0" y="0"/>
                  </a:cubicBezTo>
                  <a:cubicBezTo>
                    <a:pt x="39" y="418"/>
                    <a:pt x="365" y="444"/>
                    <a:pt x="446" y="444"/>
                  </a:cubicBezTo>
                  <a:cubicBezTo>
                    <a:pt x="457" y="444"/>
                    <a:pt x="464" y="443"/>
                    <a:pt x="464" y="443"/>
                  </a:cubicBezTo>
                  <a:cubicBezTo>
                    <a:pt x="430" y="18"/>
                    <a:pt x="68" y="0"/>
                    <a:pt x="8" y="0"/>
                  </a:cubicBezTo>
                </a:path>
              </a:pathLst>
            </a:custGeom>
            <a:solidFill>
              <a:schemeClr val="accent2"/>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1" name="Freeform 7"/>
            <p:cNvSpPr/>
            <p:nvPr/>
          </p:nvSpPr>
          <p:spPr bwMode="auto">
            <a:xfrm>
              <a:off x="3430222" y="2490837"/>
              <a:ext cx="1549433" cy="1994466"/>
            </a:xfrm>
            <a:custGeom>
              <a:avLst/>
              <a:gdLst/>
              <a:ahLst/>
              <a:cxnLst>
                <a:cxn ang="0">
                  <a:pos x="303" y="0"/>
                </a:cxn>
                <a:cxn ang="0">
                  <a:pos x="322" y="641"/>
                </a:cxn>
                <a:cxn ang="0">
                  <a:pos x="303" y="0"/>
                </a:cxn>
              </a:cxnLst>
              <a:rect l="0" t="0" r="r" b="b"/>
              <a:pathLst>
                <a:path w="621" h="641">
                  <a:moveTo>
                    <a:pt x="303" y="0"/>
                  </a:moveTo>
                  <a:cubicBezTo>
                    <a:pt x="0" y="371"/>
                    <a:pt x="322" y="641"/>
                    <a:pt x="322" y="641"/>
                  </a:cubicBezTo>
                  <a:cubicBezTo>
                    <a:pt x="621" y="285"/>
                    <a:pt x="303" y="0"/>
                    <a:pt x="303" y="0"/>
                  </a:cubicBezTo>
                </a:path>
              </a:pathLst>
            </a:custGeom>
            <a:solidFill>
              <a:schemeClr val="accent3"/>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2" name="Freeform 8"/>
            <p:cNvSpPr/>
            <p:nvPr/>
          </p:nvSpPr>
          <p:spPr bwMode="auto">
            <a:xfrm>
              <a:off x="4230302" y="2973510"/>
              <a:ext cx="1256443" cy="1463950"/>
            </a:xfrm>
            <a:custGeom>
              <a:avLst/>
              <a:gdLst/>
              <a:ahLst/>
              <a:cxnLst>
                <a:cxn ang="0">
                  <a:pos x="476" y="0"/>
                </a:cxn>
                <a:cxn ang="0">
                  <a:pos x="40" y="470"/>
                </a:cxn>
                <a:cxn ang="0">
                  <a:pos x="476" y="0"/>
                </a:cxn>
              </a:cxnLst>
              <a:rect l="0" t="0" r="r" b="b"/>
              <a:pathLst>
                <a:path w="503" h="470">
                  <a:moveTo>
                    <a:pt x="476" y="0"/>
                  </a:moveTo>
                  <a:cubicBezTo>
                    <a:pt x="0" y="51"/>
                    <a:pt x="40" y="470"/>
                    <a:pt x="40" y="470"/>
                  </a:cubicBezTo>
                  <a:cubicBezTo>
                    <a:pt x="503" y="427"/>
                    <a:pt x="476" y="0"/>
                    <a:pt x="476" y="0"/>
                  </a:cubicBezTo>
                </a:path>
              </a:pathLst>
            </a:custGeom>
            <a:solidFill>
              <a:schemeClr val="accent4"/>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3" name="Freeform 9"/>
            <p:cNvSpPr/>
            <p:nvPr/>
          </p:nvSpPr>
          <p:spPr bwMode="auto">
            <a:xfrm>
              <a:off x="4507753" y="3918973"/>
              <a:ext cx="1601559" cy="861806"/>
            </a:xfrm>
            <a:custGeom>
              <a:avLst/>
              <a:gdLst/>
              <a:ahLst/>
              <a:cxnLst>
                <a:cxn ang="0">
                  <a:pos x="325" y="0"/>
                </a:cxn>
                <a:cxn ang="0">
                  <a:pos x="0" y="153"/>
                </a:cxn>
                <a:cxn ang="0">
                  <a:pos x="310" y="277"/>
                </a:cxn>
                <a:cxn ang="0">
                  <a:pos x="641" y="125"/>
                </a:cxn>
                <a:cxn ang="0">
                  <a:pos x="325" y="0"/>
                </a:cxn>
              </a:cxnLst>
              <a:rect l="0" t="0" r="r" b="b"/>
              <a:pathLst>
                <a:path w="641" h="277">
                  <a:moveTo>
                    <a:pt x="325" y="0"/>
                  </a:moveTo>
                  <a:cubicBezTo>
                    <a:pt x="126" y="0"/>
                    <a:pt x="0" y="153"/>
                    <a:pt x="0" y="153"/>
                  </a:cubicBezTo>
                  <a:cubicBezTo>
                    <a:pt x="113" y="245"/>
                    <a:pt x="218" y="277"/>
                    <a:pt x="310" y="277"/>
                  </a:cubicBezTo>
                  <a:cubicBezTo>
                    <a:pt x="509" y="277"/>
                    <a:pt x="641" y="125"/>
                    <a:pt x="641" y="125"/>
                  </a:cubicBezTo>
                  <a:cubicBezTo>
                    <a:pt x="524" y="32"/>
                    <a:pt x="417" y="0"/>
                    <a:pt x="325" y="0"/>
                  </a:cubicBezTo>
                </a:path>
              </a:pathLst>
            </a:custGeom>
            <a:solidFill>
              <a:schemeClr val="accent5"/>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grpSp>
      <p:sp>
        <p:nvSpPr>
          <p:cNvPr id="35" name="Freeform 245"/>
          <p:cNvSpPr/>
          <p:nvPr/>
        </p:nvSpPr>
        <p:spPr bwMode="auto">
          <a:xfrm>
            <a:off x="6766036" y="3568381"/>
            <a:ext cx="297840" cy="370909"/>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6" name="Freeform 5"/>
          <p:cNvSpPr>
            <a:spLocks noEditPoints="1"/>
          </p:cNvSpPr>
          <p:nvPr/>
        </p:nvSpPr>
        <p:spPr bwMode="auto">
          <a:xfrm>
            <a:off x="6095572" y="3324580"/>
            <a:ext cx="332652" cy="414261"/>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7" name="Freeform 217"/>
          <p:cNvSpPr>
            <a:spLocks noEditPoints="1"/>
          </p:cNvSpPr>
          <p:nvPr/>
        </p:nvSpPr>
        <p:spPr bwMode="auto">
          <a:xfrm>
            <a:off x="5040906" y="4288630"/>
            <a:ext cx="340295" cy="317835"/>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chemeClr val="bg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8" name="Freeform 216"/>
          <p:cNvSpPr>
            <a:spLocks noEditPoints="1"/>
          </p:cNvSpPr>
          <p:nvPr/>
        </p:nvSpPr>
        <p:spPr bwMode="auto">
          <a:xfrm>
            <a:off x="5430142" y="3598622"/>
            <a:ext cx="304562" cy="381857"/>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chemeClr val="bg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sp>
        <p:nvSpPr>
          <p:cNvPr id="39" name="Freeform 135"/>
          <p:cNvSpPr>
            <a:spLocks noEditPoints="1"/>
          </p:cNvSpPr>
          <p:nvPr/>
        </p:nvSpPr>
        <p:spPr bwMode="auto">
          <a:xfrm>
            <a:off x="7200759" y="4265178"/>
            <a:ext cx="272466" cy="317835"/>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20" tIns="60960" rIns="121920" bIns="60960" numCol="1" anchor="t" anchorCtr="0" compatLnSpc="1"/>
          <a:lstStyle/>
          <a:p>
            <a:endParaRPr lang="en-US" sz="3555" dirty="0">
              <a:latin typeface="字魂59号-创粗黑" panose="00000500000000000000" pitchFamily="2" charset="-122"/>
              <a:ea typeface="字魂59号-创粗黑" panose="00000500000000000000" pitchFamily="2" charset="-122"/>
              <a:cs typeface="+mn-ea"/>
              <a:sym typeface="+mn-lt"/>
            </a:endParaRPr>
          </a:p>
        </p:txBody>
      </p:sp>
      <p:grpSp>
        <p:nvGrpSpPr>
          <p:cNvPr id="44" name="组合 43"/>
          <p:cNvGrpSpPr/>
          <p:nvPr/>
        </p:nvGrpSpPr>
        <p:grpSpPr>
          <a:xfrm>
            <a:off x="2171204" y="1110773"/>
            <a:ext cx="3155979" cy="1063707"/>
            <a:chOff x="112232" y="933832"/>
            <a:chExt cx="3155979" cy="1063707"/>
          </a:xfrm>
        </p:grpSpPr>
        <p:grpSp>
          <p:nvGrpSpPr>
            <p:cNvPr id="45" name="组合 44"/>
            <p:cNvGrpSpPr/>
            <p:nvPr/>
          </p:nvGrpSpPr>
          <p:grpSpPr>
            <a:xfrm>
              <a:off x="112232" y="933832"/>
              <a:ext cx="1233900" cy="1063707"/>
              <a:chOff x="2438399" y="1951920"/>
              <a:chExt cx="2743200" cy="2364830"/>
            </a:xfrm>
          </p:grpSpPr>
          <p:sp>
            <p:nvSpPr>
              <p:cNvPr id="47" name="等腰三角形 4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50" name="文本框 49"/>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6" name="文本框 45"/>
            <p:cNvSpPr txBox="1"/>
            <p:nvPr/>
          </p:nvSpPr>
          <p:spPr>
            <a:xfrm>
              <a:off x="941385" y="1089006"/>
              <a:ext cx="2326826" cy="52197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cs typeface="+mn-ea"/>
                  <a:sym typeface="+mn-lt"/>
                </a:rPr>
                <a:t>     </a:t>
              </a:r>
              <a:r>
                <a:rPr lang="en-US" altLang="zh-CN" sz="2000" b="1" dirty="0">
                  <a:latin typeface="微软雅黑" panose="020B0503020204020204" pitchFamily="34" charset="-122"/>
                  <a:ea typeface="微软雅黑" panose="020B0503020204020204" pitchFamily="34"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grpSp>
        <p:nvGrpSpPr>
          <p:cNvPr id="51" name="组合 50"/>
          <p:cNvGrpSpPr/>
          <p:nvPr/>
        </p:nvGrpSpPr>
        <p:grpSpPr>
          <a:xfrm>
            <a:off x="5040906" y="5059612"/>
            <a:ext cx="2718435" cy="914823"/>
            <a:chOff x="391607" y="2125396"/>
            <a:chExt cx="1560821" cy="620609"/>
          </a:xfrm>
        </p:grpSpPr>
        <p:sp>
          <p:nvSpPr>
            <p:cNvPr id="52" name="矩形: 圆角 51"/>
            <p:cNvSpPr/>
            <p:nvPr/>
          </p:nvSpPr>
          <p:spPr>
            <a:xfrm>
              <a:off x="391607" y="2125396"/>
              <a:ext cx="1560625" cy="620609"/>
            </a:xfrm>
            <a:prstGeom prst="roundRect">
              <a:avLst>
                <a:gd name="adj" fmla="val 10000"/>
              </a:avLst>
            </a:prstGeom>
            <a:solidFill>
              <a:schemeClr val="accent2"/>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3" name="矩形: 圆角 4"/>
            <p:cNvSpPr txBox="1"/>
            <p:nvPr/>
          </p:nvSpPr>
          <p:spPr>
            <a:xfrm>
              <a:off x="391607" y="2256353"/>
              <a:ext cx="1560821" cy="454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algn="ctr" defTabSz="1289050">
                <a:lnSpc>
                  <a:spcPct val="90000"/>
                </a:lnSpc>
                <a:spcBef>
                  <a:spcPct val="0"/>
                </a:spcBef>
                <a:spcAft>
                  <a:spcPct val="35000"/>
                </a:spcAft>
              </a:pPr>
              <a:r>
                <a:rPr lang="en-US" altLang="zh-CN" sz="2000" dirty="0">
                  <a:solidFill>
                    <a:schemeClr val="tx1"/>
                  </a:solidFill>
                  <a:latin typeface="微软雅黑" panose="020B0503020204020204" pitchFamily="34" charset="-122"/>
                  <a:ea typeface="微软雅黑" panose="020B0503020204020204" pitchFamily="34" charset="-122"/>
                  <a:cs typeface="+mn-ea"/>
                  <a:sym typeface="+mn-lt"/>
                </a:rPr>
                <a:t>《</a:t>
              </a: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环境保护法</a:t>
              </a:r>
              <a:r>
                <a:rPr lang="en-US" altLang="zh-CN" sz="2000" dirty="0">
                  <a:solidFill>
                    <a:schemeClr val="tx1"/>
                  </a:solidFill>
                  <a:latin typeface="微软雅黑" panose="020B0503020204020204" pitchFamily="34" charset="-122"/>
                  <a:ea typeface="微软雅黑" panose="020B0503020204020204" pitchFamily="34" charset="-122"/>
                  <a:cs typeface="+mn-ea"/>
                  <a:sym typeface="+mn-lt"/>
                </a:rPr>
                <a:t>》        </a:t>
              </a:r>
              <a:r>
                <a:rPr lang="zh-CN" altLang="en-US" sz="2000" dirty="0">
                  <a:solidFill>
                    <a:schemeClr val="tx1"/>
                  </a:solidFill>
                  <a:latin typeface="微软雅黑" panose="020B0503020204020204" pitchFamily="34" charset="-122"/>
                  <a:ea typeface="微软雅黑" panose="020B0503020204020204" pitchFamily="34" charset="-122"/>
                  <a:cs typeface="+mn-ea"/>
                  <a:sym typeface="+mn-lt"/>
                </a:rPr>
                <a:t>基本原则</a:t>
              </a:r>
              <a:endParaRPr lang="en-US" altLang="zh-CN" sz="2000"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3" name="组合 2"/>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5" name="图片 4"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39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5" name="图片 24"/>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84455"/>
            <a:ext cx="12192000" cy="6339840"/>
          </a:xfrm>
          <a:prstGeom prst="rect">
            <a:avLst/>
          </a:prstGeom>
        </p:spPr>
      </p:pic>
      <p:grpSp>
        <p:nvGrpSpPr>
          <p:cNvPr id="12" name="组合 11"/>
          <p:cNvGrpSpPr/>
          <p:nvPr/>
        </p:nvGrpSpPr>
        <p:grpSpPr>
          <a:xfrm>
            <a:off x="2365474" y="1067865"/>
            <a:ext cx="3155979" cy="1063707"/>
            <a:chOff x="112232" y="933832"/>
            <a:chExt cx="3155979" cy="1063707"/>
          </a:xfrm>
        </p:grpSpPr>
        <p:grpSp>
          <p:nvGrpSpPr>
            <p:cNvPr id="2" name="组合 1"/>
            <p:cNvGrpSpPr/>
            <p:nvPr/>
          </p:nvGrpSpPr>
          <p:grpSpPr>
            <a:xfrm>
              <a:off x="112232" y="933832"/>
              <a:ext cx="1233900" cy="1063707"/>
              <a:chOff x="2438399" y="1951920"/>
              <a:chExt cx="2743200" cy="2364830"/>
            </a:xfrm>
          </p:grpSpPr>
          <p:sp>
            <p:nvSpPr>
              <p:cNvPr id="3" name="等腰三角形 2"/>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 name="文本框 5"/>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7" name="文本框 6"/>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pic>
        <p:nvPicPr>
          <p:cNvPr id="15" name="图片 14"/>
          <p:cNvPicPr>
            <a:picLocks noChangeAspect="1"/>
          </p:cNvPicPr>
          <p:nvPr/>
        </p:nvPicPr>
        <p:blipFill>
          <a:blip r:embed="rId7">
            <a:duotone>
              <a:prstClr val="black"/>
              <a:schemeClr val="accent1">
                <a:tint val="45000"/>
                <a:satMod val="400000"/>
              </a:schemeClr>
            </a:duotone>
          </a:blip>
          <a:stretch>
            <a:fillRect/>
          </a:stretch>
        </p:blipFill>
        <p:spPr>
          <a:xfrm>
            <a:off x="4053368" y="2088748"/>
            <a:ext cx="737192" cy="670174"/>
          </a:xfrm>
          <a:prstGeom prst="rect">
            <a:avLst/>
          </a:prstGeom>
        </p:spPr>
      </p:pic>
      <p:pic>
        <p:nvPicPr>
          <p:cNvPr id="20" name="图片 19"/>
          <p:cNvPicPr>
            <a:picLocks noChangeAspect="1"/>
          </p:cNvPicPr>
          <p:nvPr/>
        </p:nvPicPr>
        <p:blipFill>
          <a:blip r:embed="rId8"/>
          <a:stretch>
            <a:fillRect/>
          </a:stretch>
        </p:blipFill>
        <p:spPr>
          <a:xfrm>
            <a:off x="7254248" y="2088304"/>
            <a:ext cx="737680" cy="670618"/>
          </a:xfrm>
          <a:prstGeom prst="rect">
            <a:avLst/>
          </a:prstGeom>
        </p:spPr>
      </p:pic>
      <p:grpSp>
        <p:nvGrpSpPr>
          <p:cNvPr id="11" name="组合 10"/>
          <p:cNvGrpSpPr/>
          <p:nvPr/>
        </p:nvGrpSpPr>
        <p:grpSpPr>
          <a:xfrm>
            <a:off x="3166260" y="2902568"/>
            <a:ext cx="2621507" cy="3115326"/>
            <a:chOff x="913018" y="2849815"/>
            <a:chExt cx="2621507" cy="3115326"/>
          </a:xfrm>
        </p:grpSpPr>
        <p:pic>
          <p:nvPicPr>
            <p:cNvPr id="5" name="图片 4"/>
            <p:cNvPicPr>
              <a:picLocks noChangeAspect="1"/>
            </p:cNvPicPr>
            <p:nvPr/>
          </p:nvPicPr>
          <p:blipFill>
            <a:blip r:embed="rId9">
              <a:duotone>
                <a:schemeClr val="accent1">
                  <a:shade val="45000"/>
                  <a:satMod val="135000"/>
                </a:schemeClr>
                <a:prstClr val="white"/>
              </a:duotone>
            </a:blip>
            <a:stretch>
              <a:fillRect/>
            </a:stretch>
          </p:blipFill>
          <p:spPr>
            <a:xfrm>
              <a:off x="913018" y="2849815"/>
              <a:ext cx="2621507" cy="3115326"/>
            </a:xfrm>
            <a:prstGeom prst="rect">
              <a:avLst/>
            </a:prstGeom>
          </p:spPr>
        </p:pic>
        <p:sp>
          <p:nvSpPr>
            <p:cNvPr id="8" name="文本框 7"/>
            <p:cNvSpPr txBox="1"/>
            <p:nvPr/>
          </p:nvSpPr>
          <p:spPr>
            <a:xfrm>
              <a:off x="1647331" y="2925998"/>
              <a:ext cx="1742800" cy="677108"/>
            </a:xfrm>
            <a:prstGeom prst="rect">
              <a:avLst/>
            </a:prstGeom>
            <a:noFill/>
          </p:spPr>
          <p:txBody>
            <a:bodyPr wrap="square" rtlCol="0">
              <a:spAutoFit/>
            </a:bodyPr>
            <a:lstStyle/>
            <a:p>
              <a:r>
                <a:rPr lang="zh-CN" altLang="en-US" sz="2000" kern="100" dirty="0">
                  <a:solidFill>
                    <a:schemeClr val="tx1"/>
                  </a:solidFill>
                  <a:effectLst/>
                  <a:latin typeface="+mn-ea"/>
                  <a:cs typeface="Times New Roman" panose="02020603050405020304" pitchFamily="18" charset="0"/>
                </a:rPr>
                <a:t>学习</a:t>
              </a:r>
              <a:r>
                <a:rPr lang="zh-CN" altLang="zh-CN" sz="2000" kern="100" dirty="0">
                  <a:solidFill>
                    <a:schemeClr val="tx1"/>
                  </a:solidFill>
                  <a:effectLst/>
                  <a:latin typeface="+mn-ea"/>
                  <a:cs typeface="Times New Roman" panose="02020603050405020304" pitchFamily="18" charset="0"/>
                </a:rPr>
                <a:t>重点</a:t>
              </a:r>
              <a:endParaRPr lang="en-US" altLang="zh-CN" sz="2000" kern="100" dirty="0">
                <a:solidFill>
                  <a:schemeClr val="tx1"/>
                </a:solidFill>
                <a:effectLst/>
                <a:latin typeface="+mn-ea"/>
                <a:cs typeface="Times New Roman" panose="02020603050405020304" pitchFamily="18" charset="0"/>
              </a:endParaRPr>
            </a:p>
            <a:p>
              <a:endParaRPr lang="zh-CN" altLang="en-US" dirty="0"/>
            </a:p>
          </p:txBody>
        </p:sp>
        <p:sp>
          <p:nvSpPr>
            <p:cNvPr id="9" name="文本框 8"/>
            <p:cNvSpPr txBox="1"/>
            <p:nvPr/>
          </p:nvSpPr>
          <p:spPr>
            <a:xfrm>
              <a:off x="1135585" y="3583381"/>
              <a:ext cx="2246741" cy="1600438"/>
            </a:xfrm>
            <a:prstGeom prst="rect">
              <a:avLst/>
            </a:prstGeom>
            <a:noFill/>
          </p:spPr>
          <p:txBody>
            <a:bodyPr wrap="square" rtlCol="0">
              <a:spAutoFit/>
            </a:bodyPr>
            <a:lstStyle/>
            <a:p>
              <a:r>
                <a:rPr lang="zh-CN" altLang="zh-CN" sz="2000" kern="100" dirty="0">
                  <a:solidFill>
                    <a:schemeClr val="tx1"/>
                  </a:solidFill>
                  <a:effectLst/>
                  <a:latin typeface="+mn-ea"/>
                  <a:cs typeface="Times New Roman" panose="02020603050405020304" pitchFamily="18" charset="0"/>
                </a:rPr>
                <a:t>掌握和理解公众参与原则概念、内容、特征、意义和贯彻与实施</a:t>
              </a:r>
              <a:endParaRPr lang="zh-CN" altLang="en-US" sz="2000" dirty="0">
                <a:solidFill>
                  <a:schemeClr val="tx1"/>
                </a:solidFill>
              </a:endParaRPr>
            </a:p>
            <a:p>
              <a:endParaRPr lang="zh-CN" altLang="en-US" dirty="0"/>
            </a:p>
          </p:txBody>
        </p:sp>
      </p:grpSp>
      <p:grpSp>
        <p:nvGrpSpPr>
          <p:cNvPr id="14" name="组合 13"/>
          <p:cNvGrpSpPr/>
          <p:nvPr/>
        </p:nvGrpSpPr>
        <p:grpSpPr>
          <a:xfrm>
            <a:off x="6450664" y="2896471"/>
            <a:ext cx="2621507" cy="3121423"/>
            <a:chOff x="4197422" y="2843718"/>
            <a:chExt cx="2621507" cy="3121423"/>
          </a:xfrm>
        </p:grpSpPr>
        <p:pic>
          <p:nvPicPr>
            <p:cNvPr id="10" name="图片 9"/>
            <p:cNvPicPr>
              <a:picLocks noChangeAspect="1"/>
            </p:cNvPicPr>
            <p:nvPr/>
          </p:nvPicPr>
          <p:blipFill>
            <a:blip r:embed="rId10">
              <a:duotone>
                <a:schemeClr val="accent1">
                  <a:shade val="45000"/>
                  <a:satMod val="135000"/>
                </a:schemeClr>
                <a:prstClr val="white"/>
              </a:duotone>
            </a:blip>
            <a:stretch>
              <a:fillRect/>
            </a:stretch>
          </p:blipFill>
          <p:spPr>
            <a:xfrm>
              <a:off x="4197422" y="2843718"/>
              <a:ext cx="2621507" cy="3121423"/>
            </a:xfrm>
            <a:prstGeom prst="rect">
              <a:avLst/>
            </a:prstGeom>
          </p:spPr>
        </p:pic>
        <p:sp>
          <p:nvSpPr>
            <p:cNvPr id="23" name="文本框 22"/>
            <p:cNvSpPr txBox="1"/>
            <p:nvPr/>
          </p:nvSpPr>
          <p:spPr>
            <a:xfrm>
              <a:off x="4915542" y="2915838"/>
              <a:ext cx="1742800" cy="677108"/>
            </a:xfrm>
            <a:prstGeom prst="rect">
              <a:avLst/>
            </a:prstGeom>
            <a:noFill/>
          </p:spPr>
          <p:txBody>
            <a:bodyPr wrap="square" rtlCol="0">
              <a:spAutoFit/>
            </a:bodyPr>
            <a:lstStyle/>
            <a:p>
              <a:r>
                <a:rPr lang="zh-CN" altLang="en-US" sz="2000" kern="100" dirty="0">
                  <a:solidFill>
                    <a:schemeClr val="tx1"/>
                  </a:solidFill>
                  <a:effectLst/>
                  <a:latin typeface="+mn-ea"/>
                  <a:cs typeface="Times New Roman" panose="02020603050405020304" pitchFamily="18" charset="0"/>
                </a:rPr>
                <a:t>学习难</a:t>
              </a:r>
              <a:r>
                <a:rPr lang="zh-CN" altLang="zh-CN" sz="2000" kern="100" dirty="0">
                  <a:solidFill>
                    <a:schemeClr val="tx1"/>
                  </a:solidFill>
                  <a:effectLst/>
                  <a:latin typeface="+mn-ea"/>
                  <a:cs typeface="Times New Roman" panose="02020603050405020304" pitchFamily="18" charset="0"/>
                </a:rPr>
                <a:t>点</a:t>
              </a:r>
              <a:endParaRPr lang="en-US" altLang="zh-CN" sz="2000" kern="100" dirty="0">
                <a:solidFill>
                  <a:schemeClr val="tx1"/>
                </a:solidFill>
                <a:effectLst/>
                <a:latin typeface="+mn-ea"/>
                <a:cs typeface="Times New Roman" panose="02020603050405020304" pitchFamily="18" charset="0"/>
              </a:endParaRPr>
            </a:p>
            <a:p>
              <a:endParaRPr lang="zh-CN" altLang="en-US" dirty="0"/>
            </a:p>
          </p:txBody>
        </p:sp>
        <p:sp>
          <p:nvSpPr>
            <p:cNvPr id="24" name="文本框 23"/>
            <p:cNvSpPr txBox="1"/>
            <p:nvPr/>
          </p:nvSpPr>
          <p:spPr>
            <a:xfrm>
              <a:off x="4447543" y="3610762"/>
              <a:ext cx="2371386" cy="1908215"/>
            </a:xfrm>
            <a:prstGeom prst="rect">
              <a:avLst/>
            </a:prstGeom>
            <a:noFill/>
          </p:spPr>
          <p:txBody>
            <a:bodyPr wrap="square" rtlCol="0">
              <a:spAutoFit/>
            </a:bodyPr>
            <a:lstStyle/>
            <a:p>
              <a:r>
                <a:rPr lang="zh-CN" altLang="en-US" sz="2000" kern="100" dirty="0">
                  <a:solidFill>
                    <a:schemeClr val="tx1"/>
                  </a:solidFill>
                  <a:effectLst/>
                  <a:latin typeface="+mn-ea"/>
                  <a:cs typeface="Times New Roman" panose="02020603050405020304" pitchFamily="18" charset="0"/>
                </a:rPr>
                <a:t>公众参与原则如何实施与贯彻，如何通过案例触发学生情感，做到学以致用、 知行合一</a:t>
              </a:r>
            </a:p>
            <a:p>
              <a:endParaRPr lang="zh-CN" altLang="en-US" dirty="0"/>
            </a:p>
          </p:txBody>
        </p:sp>
      </p:grpSp>
      <p:grpSp>
        <p:nvGrpSpPr>
          <p:cNvPr id="4" name="组合 3"/>
          <p:cNvGrpSpPr/>
          <p:nvPr/>
        </p:nvGrpSpPr>
        <p:grpSpPr>
          <a:xfrm>
            <a:off x="670064" y="163195"/>
            <a:ext cx="5968226" cy="681355"/>
            <a:chOff x="1340" y="150"/>
            <a:chExt cx="9399" cy="1073"/>
          </a:xfrm>
        </p:grpSpPr>
        <p:grpSp>
          <p:nvGrpSpPr>
            <p:cNvPr id="13" name="组合 12"/>
            <p:cNvGrpSpPr/>
            <p:nvPr/>
          </p:nvGrpSpPr>
          <p:grpSpPr>
            <a:xfrm>
              <a:off x="1340" y="150"/>
              <a:ext cx="9399" cy="1073"/>
              <a:chOff x="850811" y="114498"/>
              <a:chExt cx="5968118" cy="681285"/>
            </a:xfrm>
          </p:grpSpPr>
          <p:pic>
            <p:nvPicPr>
              <p:cNvPr id="1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12"/>
            <a:stretch>
              <a:fillRect/>
            </a:stretch>
          </p:blipFill>
          <p:spPr>
            <a:xfrm>
              <a:off x="1397" y="200"/>
              <a:ext cx="2613" cy="400"/>
            </a:xfrm>
            <a:prstGeom prst="rect">
              <a:avLst/>
            </a:prstGeom>
          </p:spPr>
        </p:pic>
      </p:grpSp>
    </p:spTree>
    <p:custDataLst>
      <p:tags r:id="rId1"/>
    </p:custDataLst>
  </p:cSld>
  <p:clrMapOvr>
    <a:masterClrMapping/>
  </p:clrMapOvr>
  <p:transition spd="med" advClick="0" advTm="24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3" name="图片 72"/>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16840"/>
            <a:ext cx="12192000" cy="6339840"/>
          </a:xfrm>
          <a:prstGeom prst="rect">
            <a:avLst/>
          </a:prstGeom>
        </p:spPr>
      </p:pic>
      <p:sp>
        <p:nvSpPr>
          <p:cNvPr id="3" name="矩形 2"/>
          <p:cNvSpPr/>
          <p:nvPr/>
        </p:nvSpPr>
        <p:spPr>
          <a:xfrm>
            <a:off x="2850353" y="2603567"/>
            <a:ext cx="6647586" cy="3745578"/>
          </a:xfrm>
          <a:prstGeom prst="rect">
            <a:avLst/>
          </a:prstGeom>
          <a:noFill/>
          <a:ln w="254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Oval 14"/>
          <p:cNvSpPr/>
          <p:nvPr/>
        </p:nvSpPr>
        <p:spPr>
          <a:xfrm>
            <a:off x="5025432" y="3431731"/>
            <a:ext cx="2434434" cy="1223556"/>
          </a:xfrm>
          <a:prstGeom prst="ellipse">
            <a:avLst/>
          </a:prstGeom>
          <a:noFill/>
          <a:ln>
            <a:solidFill>
              <a:schemeClr val="bg1">
                <a:lumMod val="8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44" name="Oval 109"/>
          <p:cNvSpPr/>
          <p:nvPr/>
        </p:nvSpPr>
        <p:spPr>
          <a:xfrm>
            <a:off x="5948280" y="3896213"/>
            <a:ext cx="581042" cy="292034"/>
          </a:xfrm>
          <a:prstGeom prst="ellipse">
            <a:avLst/>
          </a:prstGeom>
          <a:solidFill>
            <a:schemeClr val="bg1">
              <a:lumMod val="95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grpSp>
        <p:nvGrpSpPr>
          <p:cNvPr id="45" name="Group 4"/>
          <p:cNvGrpSpPr>
            <a:grpSpLocks noChangeAspect="1"/>
          </p:cNvGrpSpPr>
          <p:nvPr/>
        </p:nvGrpSpPr>
        <p:grpSpPr bwMode="auto">
          <a:xfrm>
            <a:off x="5955974" y="2789222"/>
            <a:ext cx="573344" cy="1285019"/>
            <a:chOff x="3523" y="1453"/>
            <a:chExt cx="630" cy="1412"/>
          </a:xfrm>
          <a:solidFill>
            <a:srgbClr val="5DB510"/>
          </a:solidFill>
        </p:grpSpPr>
        <p:sp>
          <p:nvSpPr>
            <p:cNvPr id="46" name="Freeform 5"/>
            <p:cNvSpPr/>
            <p:nvPr/>
          </p:nvSpPr>
          <p:spPr bwMode="auto">
            <a:xfrm>
              <a:off x="3523" y="1749"/>
              <a:ext cx="630" cy="1116"/>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47" name="Oval 6"/>
            <p:cNvSpPr>
              <a:spLocks noChangeArrowheads="1"/>
            </p:cNvSpPr>
            <p:nvPr/>
          </p:nvSpPr>
          <p:spPr bwMode="auto">
            <a:xfrm>
              <a:off x="3711" y="1453"/>
              <a:ext cx="253" cy="2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48" name="Group 4"/>
          <p:cNvGrpSpPr>
            <a:grpSpLocks noChangeAspect="1"/>
          </p:cNvGrpSpPr>
          <p:nvPr/>
        </p:nvGrpSpPr>
        <p:grpSpPr bwMode="auto">
          <a:xfrm>
            <a:off x="7502410" y="3246077"/>
            <a:ext cx="369508" cy="828165"/>
            <a:chOff x="3591" y="1453"/>
            <a:chExt cx="630" cy="1412"/>
          </a:xfrm>
          <a:solidFill>
            <a:srgbClr val="99AEBA"/>
          </a:solidFill>
        </p:grpSpPr>
        <p:sp>
          <p:nvSpPr>
            <p:cNvPr id="49" name="Freeform 5"/>
            <p:cNvSpPr/>
            <p:nvPr/>
          </p:nvSpPr>
          <p:spPr bwMode="auto">
            <a:xfrm>
              <a:off x="3591" y="1749"/>
              <a:ext cx="630" cy="1116"/>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50" name="Oval 6"/>
            <p:cNvSpPr>
              <a:spLocks noChangeArrowheads="1"/>
            </p:cNvSpPr>
            <p:nvPr/>
          </p:nvSpPr>
          <p:spPr bwMode="auto">
            <a:xfrm>
              <a:off x="3779" y="1453"/>
              <a:ext cx="253" cy="2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51" name="Group 4"/>
          <p:cNvGrpSpPr>
            <a:grpSpLocks noChangeAspect="1"/>
          </p:cNvGrpSpPr>
          <p:nvPr/>
        </p:nvGrpSpPr>
        <p:grpSpPr bwMode="auto">
          <a:xfrm flipH="1">
            <a:off x="4619186" y="3246077"/>
            <a:ext cx="369508" cy="828165"/>
            <a:chOff x="3591" y="1453"/>
            <a:chExt cx="630" cy="1412"/>
          </a:xfrm>
          <a:solidFill>
            <a:srgbClr val="495D6B"/>
          </a:solidFill>
        </p:grpSpPr>
        <p:sp>
          <p:nvSpPr>
            <p:cNvPr id="52" name="Freeform 5"/>
            <p:cNvSpPr/>
            <p:nvPr/>
          </p:nvSpPr>
          <p:spPr bwMode="auto">
            <a:xfrm>
              <a:off x="3591" y="1749"/>
              <a:ext cx="630" cy="1116"/>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53" name="Oval 6"/>
            <p:cNvSpPr>
              <a:spLocks noChangeArrowheads="1"/>
            </p:cNvSpPr>
            <p:nvPr/>
          </p:nvSpPr>
          <p:spPr bwMode="auto">
            <a:xfrm>
              <a:off x="3779" y="1453"/>
              <a:ext cx="253" cy="2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54" name="Group 18"/>
          <p:cNvGrpSpPr/>
          <p:nvPr/>
        </p:nvGrpSpPr>
        <p:grpSpPr>
          <a:xfrm>
            <a:off x="6857555" y="3916974"/>
            <a:ext cx="369508" cy="828164"/>
            <a:chOff x="4827971" y="4686673"/>
            <a:chExt cx="532958" cy="1194500"/>
          </a:xfrm>
          <a:solidFill>
            <a:srgbClr val="7C95A5"/>
          </a:solidFill>
        </p:grpSpPr>
        <p:sp>
          <p:nvSpPr>
            <p:cNvPr id="55" name="Freeform 5"/>
            <p:cNvSpPr/>
            <p:nvPr/>
          </p:nvSpPr>
          <p:spPr bwMode="auto">
            <a:xfrm>
              <a:off x="4827971" y="4937078"/>
              <a:ext cx="532958" cy="944095"/>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56" name="Oval 6"/>
            <p:cNvSpPr>
              <a:spLocks noChangeArrowheads="1"/>
            </p:cNvSpPr>
            <p:nvPr/>
          </p:nvSpPr>
          <p:spPr bwMode="auto">
            <a:xfrm>
              <a:off x="4987012" y="4686673"/>
              <a:ext cx="214029" cy="212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57" name="Group 4"/>
          <p:cNvGrpSpPr>
            <a:grpSpLocks noChangeAspect="1"/>
          </p:cNvGrpSpPr>
          <p:nvPr/>
        </p:nvGrpSpPr>
        <p:grpSpPr bwMode="auto">
          <a:xfrm flipH="1">
            <a:off x="5270381" y="3916975"/>
            <a:ext cx="369508" cy="828165"/>
            <a:chOff x="3523" y="1453"/>
            <a:chExt cx="630" cy="1412"/>
          </a:xfrm>
          <a:solidFill>
            <a:srgbClr val="637C90"/>
          </a:solidFill>
        </p:grpSpPr>
        <p:sp>
          <p:nvSpPr>
            <p:cNvPr id="58" name="Freeform 5"/>
            <p:cNvSpPr/>
            <p:nvPr/>
          </p:nvSpPr>
          <p:spPr bwMode="auto">
            <a:xfrm>
              <a:off x="3523" y="1749"/>
              <a:ext cx="630" cy="1116"/>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59" name="Oval 6"/>
            <p:cNvSpPr>
              <a:spLocks noChangeArrowheads="1"/>
            </p:cNvSpPr>
            <p:nvPr/>
          </p:nvSpPr>
          <p:spPr bwMode="auto">
            <a:xfrm>
              <a:off x="3711" y="1453"/>
              <a:ext cx="253" cy="2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60" name="Group 17"/>
          <p:cNvGrpSpPr/>
          <p:nvPr/>
        </p:nvGrpSpPr>
        <p:grpSpPr>
          <a:xfrm>
            <a:off x="6718083" y="2603567"/>
            <a:ext cx="369508" cy="828164"/>
            <a:chOff x="4827971" y="2792284"/>
            <a:chExt cx="532958" cy="1194500"/>
          </a:xfrm>
          <a:solidFill>
            <a:srgbClr val="B8CBD3"/>
          </a:solidFill>
        </p:grpSpPr>
        <p:sp>
          <p:nvSpPr>
            <p:cNvPr id="61" name="Freeform 5"/>
            <p:cNvSpPr/>
            <p:nvPr/>
          </p:nvSpPr>
          <p:spPr bwMode="auto">
            <a:xfrm>
              <a:off x="4827971" y="3042689"/>
              <a:ext cx="532958" cy="944095"/>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62" name="Oval 6"/>
            <p:cNvSpPr>
              <a:spLocks noChangeArrowheads="1"/>
            </p:cNvSpPr>
            <p:nvPr/>
          </p:nvSpPr>
          <p:spPr bwMode="auto">
            <a:xfrm>
              <a:off x="4987012" y="2792284"/>
              <a:ext cx="214029" cy="212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grpSp>
        <p:nvGrpSpPr>
          <p:cNvPr id="63" name="Group 4"/>
          <p:cNvGrpSpPr>
            <a:grpSpLocks noChangeAspect="1"/>
          </p:cNvGrpSpPr>
          <p:nvPr/>
        </p:nvGrpSpPr>
        <p:grpSpPr bwMode="auto">
          <a:xfrm flipH="1">
            <a:off x="5409853" y="2603567"/>
            <a:ext cx="369508" cy="828165"/>
            <a:chOff x="3523" y="1453"/>
            <a:chExt cx="630" cy="1412"/>
          </a:xfrm>
          <a:solidFill>
            <a:srgbClr val="32424F"/>
          </a:solidFill>
        </p:grpSpPr>
        <p:sp>
          <p:nvSpPr>
            <p:cNvPr id="64" name="Freeform 5"/>
            <p:cNvSpPr/>
            <p:nvPr/>
          </p:nvSpPr>
          <p:spPr bwMode="auto">
            <a:xfrm>
              <a:off x="3523" y="1749"/>
              <a:ext cx="630" cy="1116"/>
            </a:xfrm>
            <a:custGeom>
              <a:avLst/>
              <a:gdLst>
                <a:gd name="T0" fmla="*/ 264 w 264"/>
                <a:gd name="T1" fmla="*/ 90 h 470"/>
                <a:gd name="T2" fmla="*/ 174 w 264"/>
                <a:gd name="T3" fmla="*/ 0 h 470"/>
                <a:gd name="T4" fmla="*/ 91 w 264"/>
                <a:gd name="T5" fmla="*/ 0 h 470"/>
                <a:gd name="T6" fmla="*/ 0 w 264"/>
                <a:gd name="T7" fmla="*/ 90 h 470"/>
                <a:gd name="T8" fmla="*/ 0 w 264"/>
                <a:gd name="T9" fmla="*/ 91 h 470"/>
                <a:gd name="T10" fmla="*/ 0 w 264"/>
                <a:gd name="T11" fmla="*/ 216 h 470"/>
                <a:gd name="T12" fmla="*/ 23 w 264"/>
                <a:gd name="T13" fmla="*/ 238 h 470"/>
                <a:gd name="T14" fmla="*/ 45 w 264"/>
                <a:gd name="T15" fmla="*/ 216 h 470"/>
                <a:gd name="T16" fmla="*/ 45 w 264"/>
                <a:gd name="T17" fmla="*/ 190 h 470"/>
                <a:gd name="T18" fmla="*/ 45 w 264"/>
                <a:gd name="T19" fmla="*/ 169 h 470"/>
                <a:gd name="T20" fmla="*/ 45 w 264"/>
                <a:gd name="T21" fmla="*/ 100 h 470"/>
                <a:gd name="T22" fmla="*/ 53 w 264"/>
                <a:gd name="T23" fmla="*/ 91 h 470"/>
                <a:gd name="T24" fmla="*/ 62 w 264"/>
                <a:gd name="T25" fmla="*/ 100 h 470"/>
                <a:gd name="T26" fmla="*/ 62 w 264"/>
                <a:gd name="T27" fmla="*/ 177 h 470"/>
                <a:gd name="T28" fmla="*/ 62 w 264"/>
                <a:gd name="T29" fmla="*/ 190 h 470"/>
                <a:gd name="T30" fmla="*/ 62 w 264"/>
                <a:gd name="T31" fmla="*/ 236 h 470"/>
                <a:gd name="T32" fmla="*/ 62 w 264"/>
                <a:gd name="T33" fmla="*/ 253 h 470"/>
                <a:gd name="T34" fmla="*/ 62 w 264"/>
                <a:gd name="T35" fmla="*/ 442 h 470"/>
                <a:gd name="T36" fmla="*/ 90 w 264"/>
                <a:gd name="T37" fmla="*/ 470 h 470"/>
                <a:gd name="T38" fmla="*/ 118 w 264"/>
                <a:gd name="T39" fmla="*/ 442 h 470"/>
                <a:gd name="T40" fmla="*/ 118 w 264"/>
                <a:gd name="T41" fmla="*/ 253 h 470"/>
                <a:gd name="T42" fmla="*/ 147 w 264"/>
                <a:gd name="T43" fmla="*/ 253 h 470"/>
                <a:gd name="T44" fmla="*/ 147 w 264"/>
                <a:gd name="T45" fmla="*/ 442 h 470"/>
                <a:gd name="T46" fmla="*/ 175 w 264"/>
                <a:gd name="T47" fmla="*/ 470 h 470"/>
                <a:gd name="T48" fmla="*/ 203 w 264"/>
                <a:gd name="T49" fmla="*/ 442 h 470"/>
                <a:gd name="T50" fmla="*/ 203 w 264"/>
                <a:gd name="T51" fmla="*/ 253 h 470"/>
                <a:gd name="T52" fmla="*/ 203 w 264"/>
                <a:gd name="T53" fmla="*/ 236 h 470"/>
                <a:gd name="T54" fmla="*/ 203 w 264"/>
                <a:gd name="T55" fmla="*/ 190 h 470"/>
                <a:gd name="T56" fmla="*/ 203 w 264"/>
                <a:gd name="T57" fmla="*/ 177 h 470"/>
                <a:gd name="T58" fmla="*/ 203 w 264"/>
                <a:gd name="T59" fmla="*/ 100 h 470"/>
                <a:gd name="T60" fmla="*/ 211 w 264"/>
                <a:gd name="T61" fmla="*/ 91 h 470"/>
                <a:gd name="T62" fmla="*/ 220 w 264"/>
                <a:gd name="T63" fmla="*/ 100 h 470"/>
                <a:gd name="T64" fmla="*/ 220 w 264"/>
                <a:gd name="T65" fmla="*/ 169 h 470"/>
                <a:gd name="T66" fmla="*/ 220 w 264"/>
                <a:gd name="T67" fmla="*/ 190 h 470"/>
                <a:gd name="T68" fmla="*/ 220 w 264"/>
                <a:gd name="T69" fmla="*/ 216 h 470"/>
                <a:gd name="T70" fmla="*/ 242 w 264"/>
                <a:gd name="T71" fmla="*/ 238 h 470"/>
                <a:gd name="T72" fmla="*/ 264 w 264"/>
                <a:gd name="T73" fmla="*/ 216 h 470"/>
                <a:gd name="T74" fmla="*/ 264 w 264"/>
                <a:gd name="T75" fmla="*/ 91 h 470"/>
                <a:gd name="T76" fmla="*/ 264 w 264"/>
                <a:gd name="T77" fmla="*/ 9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470">
                  <a:moveTo>
                    <a:pt x="264" y="90"/>
                  </a:moveTo>
                  <a:cubicBezTo>
                    <a:pt x="264" y="40"/>
                    <a:pt x="223" y="0"/>
                    <a:pt x="174" y="0"/>
                  </a:cubicBezTo>
                  <a:cubicBezTo>
                    <a:pt x="91" y="0"/>
                    <a:pt x="91" y="0"/>
                    <a:pt x="91" y="0"/>
                  </a:cubicBezTo>
                  <a:cubicBezTo>
                    <a:pt x="41" y="0"/>
                    <a:pt x="1" y="40"/>
                    <a:pt x="0" y="90"/>
                  </a:cubicBezTo>
                  <a:cubicBezTo>
                    <a:pt x="0" y="90"/>
                    <a:pt x="0" y="90"/>
                    <a:pt x="0" y="91"/>
                  </a:cubicBezTo>
                  <a:cubicBezTo>
                    <a:pt x="0" y="216"/>
                    <a:pt x="0" y="216"/>
                    <a:pt x="0" y="216"/>
                  </a:cubicBezTo>
                  <a:cubicBezTo>
                    <a:pt x="0" y="228"/>
                    <a:pt x="10" y="238"/>
                    <a:pt x="23" y="238"/>
                  </a:cubicBezTo>
                  <a:cubicBezTo>
                    <a:pt x="35" y="238"/>
                    <a:pt x="45" y="228"/>
                    <a:pt x="45" y="216"/>
                  </a:cubicBezTo>
                  <a:cubicBezTo>
                    <a:pt x="45" y="190"/>
                    <a:pt x="45" y="190"/>
                    <a:pt x="45" y="190"/>
                  </a:cubicBezTo>
                  <a:cubicBezTo>
                    <a:pt x="45" y="169"/>
                    <a:pt x="45" y="169"/>
                    <a:pt x="45" y="169"/>
                  </a:cubicBezTo>
                  <a:cubicBezTo>
                    <a:pt x="45" y="100"/>
                    <a:pt x="45" y="100"/>
                    <a:pt x="45" y="100"/>
                  </a:cubicBezTo>
                  <a:cubicBezTo>
                    <a:pt x="45" y="95"/>
                    <a:pt x="49" y="91"/>
                    <a:pt x="53" y="91"/>
                  </a:cubicBezTo>
                  <a:cubicBezTo>
                    <a:pt x="58" y="91"/>
                    <a:pt x="62" y="95"/>
                    <a:pt x="62" y="100"/>
                  </a:cubicBezTo>
                  <a:cubicBezTo>
                    <a:pt x="62" y="177"/>
                    <a:pt x="62" y="177"/>
                    <a:pt x="62" y="177"/>
                  </a:cubicBezTo>
                  <a:cubicBezTo>
                    <a:pt x="62" y="190"/>
                    <a:pt x="62" y="190"/>
                    <a:pt x="62" y="190"/>
                  </a:cubicBezTo>
                  <a:cubicBezTo>
                    <a:pt x="62" y="236"/>
                    <a:pt x="62" y="236"/>
                    <a:pt x="62" y="236"/>
                  </a:cubicBezTo>
                  <a:cubicBezTo>
                    <a:pt x="62" y="253"/>
                    <a:pt x="62" y="253"/>
                    <a:pt x="62" y="253"/>
                  </a:cubicBezTo>
                  <a:cubicBezTo>
                    <a:pt x="62" y="442"/>
                    <a:pt x="62" y="442"/>
                    <a:pt x="62" y="442"/>
                  </a:cubicBezTo>
                  <a:cubicBezTo>
                    <a:pt x="62" y="458"/>
                    <a:pt x="74" y="470"/>
                    <a:pt x="90" y="470"/>
                  </a:cubicBezTo>
                  <a:cubicBezTo>
                    <a:pt x="105" y="470"/>
                    <a:pt x="118" y="458"/>
                    <a:pt x="118" y="442"/>
                  </a:cubicBezTo>
                  <a:cubicBezTo>
                    <a:pt x="118" y="253"/>
                    <a:pt x="118" y="253"/>
                    <a:pt x="118" y="253"/>
                  </a:cubicBezTo>
                  <a:cubicBezTo>
                    <a:pt x="147" y="253"/>
                    <a:pt x="147" y="253"/>
                    <a:pt x="147" y="253"/>
                  </a:cubicBezTo>
                  <a:cubicBezTo>
                    <a:pt x="147" y="442"/>
                    <a:pt x="147" y="442"/>
                    <a:pt x="147" y="442"/>
                  </a:cubicBezTo>
                  <a:cubicBezTo>
                    <a:pt x="147" y="458"/>
                    <a:pt x="159" y="470"/>
                    <a:pt x="175" y="470"/>
                  </a:cubicBezTo>
                  <a:cubicBezTo>
                    <a:pt x="190" y="470"/>
                    <a:pt x="203" y="458"/>
                    <a:pt x="203" y="442"/>
                  </a:cubicBezTo>
                  <a:cubicBezTo>
                    <a:pt x="203" y="253"/>
                    <a:pt x="203" y="253"/>
                    <a:pt x="203" y="253"/>
                  </a:cubicBezTo>
                  <a:cubicBezTo>
                    <a:pt x="203" y="236"/>
                    <a:pt x="203" y="236"/>
                    <a:pt x="203" y="236"/>
                  </a:cubicBezTo>
                  <a:cubicBezTo>
                    <a:pt x="203" y="190"/>
                    <a:pt x="203" y="190"/>
                    <a:pt x="203" y="190"/>
                  </a:cubicBezTo>
                  <a:cubicBezTo>
                    <a:pt x="203" y="177"/>
                    <a:pt x="203" y="177"/>
                    <a:pt x="203" y="177"/>
                  </a:cubicBezTo>
                  <a:cubicBezTo>
                    <a:pt x="203" y="100"/>
                    <a:pt x="203" y="100"/>
                    <a:pt x="203" y="100"/>
                  </a:cubicBezTo>
                  <a:cubicBezTo>
                    <a:pt x="203" y="95"/>
                    <a:pt x="207" y="91"/>
                    <a:pt x="211" y="91"/>
                  </a:cubicBezTo>
                  <a:cubicBezTo>
                    <a:pt x="216" y="91"/>
                    <a:pt x="220" y="95"/>
                    <a:pt x="220" y="100"/>
                  </a:cubicBezTo>
                  <a:cubicBezTo>
                    <a:pt x="220" y="169"/>
                    <a:pt x="220" y="169"/>
                    <a:pt x="220" y="169"/>
                  </a:cubicBezTo>
                  <a:cubicBezTo>
                    <a:pt x="220" y="190"/>
                    <a:pt x="220" y="190"/>
                    <a:pt x="220" y="190"/>
                  </a:cubicBezTo>
                  <a:cubicBezTo>
                    <a:pt x="220" y="216"/>
                    <a:pt x="220" y="216"/>
                    <a:pt x="220" y="216"/>
                  </a:cubicBezTo>
                  <a:cubicBezTo>
                    <a:pt x="220" y="228"/>
                    <a:pt x="230" y="238"/>
                    <a:pt x="242" y="238"/>
                  </a:cubicBezTo>
                  <a:cubicBezTo>
                    <a:pt x="254" y="238"/>
                    <a:pt x="264" y="228"/>
                    <a:pt x="264" y="216"/>
                  </a:cubicBezTo>
                  <a:cubicBezTo>
                    <a:pt x="264" y="91"/>
                    <a:pt x="264" y="91"/>
                    <a:pt x="264" y="91"/>
                  </a:cubicBezTo>
                  <a:cubicBezTo>
                    <a:pt x="264" y="90"/>
                    <a:pt x="264" y="90"/>
                    <a:pt x="264"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sp>
          <p:nvSpPr>
            <p:cNvPr id="65" name="Oval 6"/>
            <p:cNvSpPr>
              <a:spLocks noChangeArrowheads="1"/>
            </p:cNvSpPr>
            <p:nvPr/>
          </p:nvSpPr>
          <p:spPr bwMode="auto">
            <a:xfrm>
              <a:off x="3711" y="1453"/>
              <a:ext cx="253" cy="25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印品黑体" panose="00000500000000000000" pitchFamily="2" charset="-122"/>
              </a:endParaRPr>
            </a:p>
          </p:txBody>
        </p:sp>
      </p:grpSp>
      <p:sp>
        <p:nvSpPr>
          <p:cNvPr id="66" name="Oval 20"/>
          <p:cNvSpPr/>
          <p:nvPr/>
        </p:nvSpPr>
        <p:spPr>
          <a:xfrm>
            <a:off x="4979189" y="4016237"/>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67" name="Oval 111"/>
          <p:cNvSpPr/>
          <p:nvPr/>
        </p:nvSpPr>
        <p:spPr>
          <a:xfrm>
            <a:off x="7414774" y="4016237"/>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68" name="Oval 112"/>
          <p:cNvSpPr/>
          <p:nvPr/>
        </p:nvSpPr>
        <p:spPr>
          <a:xfrm>
            <a:off x="6801107" y="3485028"/>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69" name="Oval 113"/>
          <p:cNvSpPr/>
          <p:nvPr/>
        </p:nvSpPr>
        <p:spPr>
          <a:xfrm>
            <a:off x="5593554" y="3485028"/>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70" name="Oval 114"/>
          <p:cNvSpPr/>
          <p:nvPr/>
        </p:nvSpPr>
        <p:spPr>
          <a:xfrm>
            <a:off x="6801107" y="4548230"/>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71" name="Oval 115"/>
          <p:cNvSpPr/>
          <p:nvPr/>
        </p:nvSpPr>
        <p:spPr>
          <a:xfrm>
            <a:off x="5593554" y="4548230"/>
            <a:ext cx="101435" cy="58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dirty="0">
              <a:latin typeface="印品黑体" panose="00000500000000000000" pitchFamily="2" charset="-122"/>
            </a:endParaRPr>
          </a:p>
        </p:txBody>
      </p:sp>
      <p:sp>
        <p:nvSpPr>
          <p:cNvPr id="72" name="Oval Callout 23"/>
          <p:cNvSpPr/>
          <p:nvPr/>
        </p:nvSpPr>
        <p:spPr>
          <a:xfrm>
            <a:off x="5948280" y="2048606"/>
            <a:ext cx="580779" cy="580592"/>
          </a:xfrm>
          <a:prstGeom prst="wedgeEllipseCallout">
            <a:avLst>
              <a:gd name="adj1" fmla="val -93"/>
              <a:gd name="adj2" fmla="val 60176"/>
            </a:avLst>
          </a:prstGeom>
          <a:solidFill>
            <a:srgbClr val="5DB51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AU" sz="1500" dirty="0">
                <a:solidFill>
                  <a:schemeClr val="bg1"/>
                </a:solidFill>
                <a:latin typeface="Abadi" panose="020B0604020104020204" pitchFamily="34" charset="0"/>
              </a:rPr>
              <a:t></a:t>
            </a:r>
            <a:endParaRPr lang="en-US" sz="1500" dirty="0">
              <a:solidFill>
                <a:schemeClr val="bg1"/>
              </a:solidFill>
              <a:latin typeface="Abadi" panose="020B0604020104020204" pitchFamily="34" charset="0"/>
            </a:endParaRPr>
          </a:p>
        </p:txBody>
      </p:sp>
      <p:sp>
        <p:nvSpPr>
          <p:cNvPr id="2" name="文本框 1"/>
          <p:cNvSpPr txBox="1"/>
          <p:nvPr/>
        </p:nvSpPr>
        <p:spPr>
          <a:xfrm>
            <a:off x="2891336" y="4805963"/>
            <a:ext cx="6694665" cy="1477328"/>
          </a:xfrm>
          <a:prstGeom prst="rect">
            <a:avLst/>
          </a:prstGeom>
          <a:noFill/>
        </p:spPr>
        <p:txBody>
          <a:bodyPr wrap="square" rtlCol="0">
            <a:spAutoFit/>
          </a:bodyPr>
          <a:lstStyle/>
          <a:p>
            <a:r>
              <a:rPr lang="zh-CN" altLang="zh-CN" kern="0" dirty="0">
                <a:effectLst/>
                <a:latin typeface="微软雅黑" panose="020B0503020204020204" pitchFamily="34" charset="-122"/>
                <a:ea typeface="微软雅黑" panose="020B0503020204020204" pitchFamily="34" charset="-122"/>
                <a:cs typeface="AdobeHeitiStd-Regular"/>
              </a:rPr>
              <a:t>公众参与原则</a:t>
            </a:r>
            <a:r>
              <a:rPr lang="zh-CN" altLang="en-US" kern="0" dirty="0">
                <a:effectLst/>
                <a:latin typeface="微软雅黑" panose="020B0503020204020204" pitchFamily="34" charset="-122"/>
                <a:ea typeface="微软雅黑" panose="020B0503020204020204" pitchFamily="34" charset="-122"/>
                <a:cs typeface="AdobeHeitiStd-Regular"/>
              </a:rPr>
              <a:t>：</a:t>
            </a:r>
            <a:r>
              <a:rPr lang="zh-CN" altLang="zh-CN" kern="0" dirty="0">
                <a:effectLst/>
                <a:latin typeface="微软雅黑" panose="020B0503020204020204" pitchFamily="34" charset="-122"/>
                <a:ea typeface="微软雅黑" panose="020B0503020204020204" pitchFamily="34" charset="-122"/>
                <a:cs typeface="AdobeHeitiStd-Regular"/>
              </a:rPr>
              <a:t>也称依靠群众保护环境原则或环境民主原则，是指生态环境的保护与自然资源的开发利用必须依靠公众的广泛参与，环境保护法通过各种</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法定的形式和途径</a:t>
            </a:r>
            <a:r>
              <a:rPr lang="zh-CN" altLang="zh-CN" kern="0" dirty="0">
                <a:effectLst/>
                <a:latin typeface="微软雅黑" panose="020B0503020204020204" pitchFamily="34" charset="-122"/>
                <a:ea typeface="微软雅黑" panose="020B0503020204020204" pitchFamily="34" charset="-122"/>
                <a:cs typeface="AdobeHeitiStd-Regular"/>
              </a:rPr>
              <a:t>确立公众在参与环境</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管理</a:t>
            </a:r>
            <a:r>
              <a:rPr lang="zh-CN" altLang="zh-CN" kern="0" dirty="0">
                <a:effectLst/>
                <a:latin typeface="微软雅黑" panose="020B0503020204020204" pitchFamily="34" charset="-122"/>
                <a:ea typeface="微软雅黑" panose="020B0503020204020204" pitchFamily="34" charset="-122"/>
                <a:cs typeface="AdobeHeitiStd-Regular"/>
              </a:rPr>
              <a:t>与</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保护</a:t>
            </a:r>
            <a:r>
              <a:rPr lang="zh-CN" altLang="zh-CN" kern="0" dirty="0">
                <a:effectLst/>
                <a:latin typeface="微软雅黑" panose="020B0503020204020204" pitchFamily="34" charset="-122"/>
                <a:ea typeface="微软雅黑" panose="020B0503020204020204" pitchFamily="34" charset="-122"/>
                <a:cs typeface="AdobeHeitiStd-Regular"/>
              </a:rPr>
              <a:t>中的</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资格</a:t>
            </a:r>
            <a:r>
              <a:rPr lang="zh-CN" altLang="zh-CN" kern="0" dirty="0">
                <a:effectLst/>
                <a:latin typeface="微软雅黑" panose="020B0503020204020204" pitchFamily="34" charset="-122"/>
                <a:ea typeface="微软雅黑" panose="020B0503020204020204" pitchFamily="34" charset="-122"/>
                <a:cs typeface="AdobeHeitiStd-Regular"/>
              </a:rPr>
              <a:t>，</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鼓励</a:t>
            </a:r>
            <a:r>
              <a:rPr lang="zh-CN" altLang="zh-CN" kern="0" dirty="0">
                <a:effectLst/>
                <a:latin typeface="微软雅黑" panose="020B0503020204020204" pitchFamily="34" charset="-122"/>
                <a:ea typeface="微软雅黑" panose="020B0503020204020204" pitchFamily="34" charset="-122"/>
                <a:cs typeface="AdobeHeitiStd-Regular"/>
              </a:rPr>
              <a:t>公众积极参与环境保护事业，</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保护</a:t>
            </a:r>
            <a:r>
              <a:rPr lang="zh-CN" altLang="zh-CN" kern="0" dirty="0">
                <a:effectLst/>
                <a:latin typeface="微软雅黑" panose="020B0503020204020204" pitchFamily="34" charset="-122"/>
                <a:ea typeface="微软雅黑" panose="020B0503020204020204" pitchFamily="34" charset="-122"/>
                <a:cs typeface="AdobeHeitiStd-Regular"/>
              </a:rPr>
              <a:t>他们对污染环境和破坏环境行为</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依法</a:t>
            </a:r>
            <a:r>
              <a:rPr lang="zh-CN" altLang="zh-CN" kern="0" dirty="0">
                <a:effectLst/>
                <a:latin typeface="微软雅黑" panose="020B0503020204020204" pitchFamily="34" charset="-122"/>
                <a:ea typeface="微软雅黑" panose="020B0503020204020204" pitchFamily="34" charset="-122"/>
                <a:cs typeface="AdobeHeitiStd-Regular"/>
              </a:rPr>
              <a:t>进行</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监督</a:t>
            </a:r>
            <a:r>
              <a:rPr lang="zh-CN" altLang="zh-CN" kern="0" dirty="0">
                <a:effectLst/>
                <a:latin typeface="微软雅黑" panose="020B0503020204020204" pitchFamily="34" charset="-122"/>
                <a:ea typeface="微软雅黑" panose="020B0503020204020204" pitchFamily="34" charset="-122"/>
                <a:cs typeface="AdobeHeitiStd-Regular"/>
              </a:rPr>
              <a:t>的</a:t>
            </a:r>
            <a:r>
              <a:rPr lang="zh-CN" altLang="zh-CN" kern="0" dirty="0">
                <a:solidFill>
                  <a:srgbClr val="FF0000"/>
                </a:solidFill>
                <a:effectLst/>
                <a:latin typeface="微软雅黑" panose="020B0503020204020204" pitchFamily="34" charset="-122"/>
                <a:ea typeface="微软雅黑" panose="020B0503020204020204" pitchFamily="34" charset="-122"/>
                <a:cs typeface="AdobeHeitiStd-Regular"/>
              </a:rPr>
              <a:t>权利</a:t>
            </a:r>
            <a:r>
              <a:rPr lang="zh-CN" altLang="zh-CN" kern="0" dirty="0">
                <a:effectLst/>
                <a:latin typeface="微软雅黑" panose="020B0503020204020204" pitchFamily="34" charset="-122"/>
                <a:ea typeface="微软雅黑" panose="020B0503020204020204" pitchFamily="34" charset="-122"/>
                <a:cs typeface="AdobeHeitiStd-Regular"/>
              </a:rPr>
              <a:t>。</a:t>
            </a:r>
            <a:endParaRPr lang="zh-CN" altLang="en-US" dirty="0">
              <a:latin typeface="微软雅黑" panose="020B0503020204020204" pitchFamily="34" charset="-122"/>
              <a:ea typeface="微软雅黑" panose="020B0503020204020204" pitchFamily="34" charset="-122"/>
            </a:endParaRPr>
          </a:p>
        </p:txBody>
      </p:sp>
      <p:grpSp>
        <p:nvGrpSpPr>
          <p:cNvPr id="83" name="组合 82"/>
          <p:cNvGrpSpPr/>
          <p:nvPr/>
        </p:nvGrpSpPr>
        <p:grpSpPr>
          <a:xfrm>
            <a:off x="2312256" y="998734"/>
            <a:ext cx="3155979" cy="1063707"/>
            <a:chOff x="112232" y="933832"/>
            <a:chExt cx="3155979" cy="1063707"/>
          </a:xfrm>
        </p:grpSpPr>
        <p:grpSp>
          <p:nvGrpSpPr>
            <p:cNvPr id="84" name="组合 83"/>
            <p:cNvGrpSpPr/>
            <p:nvPr/>
          </p:nvGrpSpPr>
          <p:grpSpPr>
            <a:xfrm>
              <a:off x="112232" y="933832"/>
              <a:ext cx="1233900" cy="1063707"/>
              <a:chOff x="2438399" y="1951920"/>
              <a:chExt cx="2743200" cy="2364830"/>
            </a:xfrm>
          </p:grpSpPr>
          <p:sp>
            <p:nvSpPr>
              <p:cNvPr id="86" name="等腰三角形 85"/>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7"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85"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   </a:t>
              </a:r>
            </a:p>
          </p:txBody>
        </p:sp>
      </p:grpSp>
      <p:sp>
        <p:nvSpPr>
          <p:cNvPr id="4" name="文本框 3"/>
          <p:cNvSpPr txBox="1"/>
          <p:nvPr/>
        </p:nvSpPr>
        <p:spPr>
          <a:xfrm>
            <a:off x="4817995" y="1152257"/>
            <a:ext cx="3640589" cy="523220"/>
          </a:xfrm>
          <a:prstGeom prst="rect">
            <a:avLst/>
          </a:prstGeom>
          <a:noFill/>
        </p:spPr>
        <p:txBody>
          <a:bodyPr wrap="square" rtlCol="0">
            <a:spAutoFit/>
          </a:bodyPr>
          <a:lstStyle/>
          <a:p>
            <a:r>
              <a:rPr lang="en-US" altLang="zh-CN" sz="2800" b="1" dirty="0"/>
              <a:t>--</a:t>
            </a:r>
            <a:r>
              <a:rPr lang="zh-CN" altLang="en-US" sz="2800" b="1" dirty="0"/>
              <a:t>公众参与原则概念</a:t>
            </a:r>
          </a:p>
        </p:txBody>
      </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31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par>
                                <p:cTn id="16" presetID="22" presetClass="entr" presetSubtype="4"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down)">
                                      <p:cBhvr>
                                        <p:cTn id="29" dur="500"/>
                                        <p:tgtEl>
                                          <p:spTgt spid="70"/>
                                        </p:tgtEl>
                                      </p:cBhvr>
                                    </p:animEffect>
                                  </p:childTnLst>
                                </p:cTn>
                              </p:par>
                              <p:par>
                                <p:cTn id="30" presetID="22" presetClass="entr" presetSubtype="4"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down)">
                                      <p:cBhvr>
                                        <p:cTn id="32" dur="500"/>
                                        <p:tgtEl>
                                          <p:spTgt spid="54"/>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down)">
                                      <p:cBhvr>
                                        <p:cTn id="36" dur="500"/>
                                        <p:tgtEl>
                                          <p:spTgt spid="71"/>
                                        </p:tgtEl>
                                      </p:cBhvr>
                                    </p:animEffect>
                                  </p:childTnLst>
                                </p:cTn>
                              </p:par>
                              <p:par>
                                <p:cTn id="37" presetID="22" presetClass="entr" presetSubtype="4"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down)">
                                      <p:cBhvr>
                                        <p:cTn id="39" dur="500"/>
                                        <p:tgtEl>
                                          <p:spTgt spid="57"/>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down)">
                                      <p:cBhvr>
                                        <p:cTn id="43" dur="500"/>
                                        <p:tgtEl>
                                          <p:spTgt spid="66"/>
                                        </p:tgtEl>
                                      </p:cBhvr>
                                    </p:animEffect>
                                  </p:childTnLst>
                                </p:cTn>
                              </p:par>
                              <p:par>
                                <p:cTn id="44" presetID="22" presetClass="entr" presetSubtype="4"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down)">
                                      <p:cBhvr>
                                        <p:cTn id="46" dur="500"/>
                                        <p:tgtEl>
                                          <p:spTgt spid="51"/>
                                        </p:tgtEl>
                                      </p:cBhvr>
                                    </p:animEffect>
                                  </p:childTnLst>
                                </p:cTn>
                              </p:par>
                            </p:childTnLst>
                          </p:cTn>
                        </p:par>
                        <p:par>
                          <p:cTn id="47" fill="hold">
                            <p:stCondLst>
                              <p:cond delay="4000"/>
                            </p:stCondLst>
                            <p:childTnLst>
                              <p:par>
                                <p:cTn id="48" presetID="22" presetClass="entr" presetSubtype="4"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wipe(down)">
                                      <p:cBhvr>
                                        <p:cTn id="53" dur="500"/>
                                        <p:tgtEl>
                                          <p:spTgt spid="69"/>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0"/>
                            </p:stCondLst>
                            <p:childTnLst>
                              <p:par>
                                <p:cTn id="59" presetID="10" presetClass="entr" presetSubtype="0" fill="hold"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par>
                          <p:cTn id="62" fill="hold">
                            <p:stCondLst>
                              <p:cond delay="5500"/>
                            </p:stCondLst>
                            <p:childTnLst>
                              <p:par>
                                <p:cTn id="63" presetID="47" presetClass="entr" presetSubtype="0" fill="hold" grpId="0" nodeType="after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anim calcmode="lin" valueType="num">
                                      <p:cBhvr>
                                        <p:cTn id="66" dur="1000" fill="hold"/>
                                        <p:tgtEl>
                                          <p:spTgt spid="72"/>
                                        </p:tgtEl>
                                        <p:attrNameLst>
                                          <p:attrName>ppt_x</p:attrName>
                                        </p:attrNameLst>
                                      </p:cBhvr>
                                      <p:tavLst>
                                        <p:tav tm="0">
                                          <p:val>
                                            <p:strVal val="#ppt_x"/>
                                          </p:val>
                                        </p:tav>
                                        <p:tav tm="100000">
                                          <p:val>
                                            <p:strVal val="#ppt_x"/>
                                          </p:val>
                                        </p:tav>
                                      </p:tavLst>
                                    </p:anim>
                                    <p:anim calcmode="lin" valueType="num">
                                      <p:cBhvr>
                                        <p:cTn id="67"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66" grpId="0" animBg="1"/>
      <p:bldP spid="67" grpId="0" animBg="1"/>
      <p:bldP spid="68" grpId="0" animBg="1"/>
      <p:bldP spid="69" grpId="0" animBg="1"/>
      <p:bldP spid="70" grpId="0" animBg="1"/>
      <p:bldP spid="71" grpId="0" animBg="1"/>
      <p:bldP spid="7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96520"/>
            <a:ext cx="12192000" cy="6339840"/>
          </a:xfrm>
          <a:prstGeom prst="rect">
            <a:avLst/>
          </a:prstGeom>
        </p:spPr>
      </p:pic>
      <p:grpSp>
        <p:nvGrpSpPr>
          <p:cNvPr id="57" name="组合 56"/>
          <p:cNvGrpSpPr/>
          <p:nvPr/>
        </p:nvGrpSpPr>
        <p:grpSpPr>
          <a:xfrm>
            <a:off x="2283932" y="1128474"/>
            <a:ext cx="3155979" cy="1063707"/>
            <a:chOff x="112232" y="933832"/>
            <a:chExt cx="3155979" cy="1063707"/>
          </a:xfrm>
        </p:grpSpPr>
        <p:grpSp>
          <p:nvGrpSpPr>
            <p:cNvPr id="58" name="组合 57"/>
            <p:cNvGrpSpPr/>
            <p:nvPr/>
          </p:nvGrpSpPr>
          <p:grpSpPr>
            <a:xfrm>
              <a:off x="112232" y="933832"/>
              <a:ext cx="1233900" cy="1063707"/>
              <a:chOff x="2438399" y="1951920"/>
              <a:chExt cx="2743200" cy="2364830"/>
            </a:xfrm>
          </p:grpSpPr>
          <p:sp>
            <p:nvSpPr>
              <p:cNvPr id="60" name="等腰三角形 5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3"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59"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sp>
        <p:nvSpPr>
          <p:cNvPr id="15" name="文本框 14"/>
          <p:cNvSpPr txBox="1"/>
          <p:nvPr/>
        </p:nvSpPr>
        <p:spPr>
          <a:xfrm>
            <a:off x="4832277" y="1292558"/>
            <a:ext cx="4089581" cy="523220"/>
          </a:xfrm>
          <a:prstGeom prst="rect">
            <a:avLst/>
          </a:prstGeom>
          <a:noFill/>
        </p:spPr>
        <p:txBody>
          <a:bodyPr wrap="none" rtlCol="0">
            <a:spAutoFit/>
          </a:bodyPr>
          <a:lstStyle/>
          <a:p>
            <a:r>
              <a:rPr lang="en-US" altLang="zh-CN" sz="2800" b="1" dirty="0"/>
              <a:t>--</a:t>
            </a:r>
            <a:r>
              <a:rPr lang="zh-CN" altLang="en-US" sz="2800" b="1" dirty="0"/>
              <a:t>公众参与原则主要内容</a:t>
            </a:r>
          </a:p>
        </p:txBody>
      </p:sp>
      <p:grpSp>
        <p:nvGrpSpPr>
          <p:cNvPr id="2" name="组合 1"/>
          <p:cNvGrpSpPr/>
          <p:nvPr/>
        </p:nvGrpSpPr>
        <p:grpSpPr>
          <a:xfrm>
            <a:off x="2473378" y="1659614"/>
            <a:ext cx="1540985" cy="4518349"/>
            <a:chOff x="262250" y="2339652"/>
            <a:chExt cx="1540985" cy="4518349"/>
          </a:xfrm>
        </p:grpSpPr>
        <p:pic>
          <p:nvPicPr>
            <p:cNvPr id="18" name="图片 17"/>
            <p:cNvPicPr>
              <a:picLocks noChangeAspect="1"/>
            </p:cNvPicPr>
            <p:nvPr/>
          </p:nvPicPr>
          <p:blipFill>
            <a:blip r:embed="rId7">
              <a:duotone>
                <a:schemeClr val="accent1">
                  <a:shade val="45000"/>
                  <a:satMod val="135000"/>
                </a:schemeClr>
                <a:prstClr val="white"/>
              </a:duotone>
            </a:blip>
            <a:stretch>
              <a:fillRect/>
            </a:stretch>
          </p:blipFill>
          <p:spPr>
            <a:xfrm>
              <a:off x="262250" y="2339652"/>
              <a:ext cx="1540985" cy="4518349"/>
            </a:xfrm>
            <a:prstGeom prst="rect">
              <a:avLst/>
            </a:prstGeom>
          </p:spPr>
        </p:pic>
        <p:sp>
          <p:nvSpPr>
            <p:cNvPr id="22" name="文本框 21"/>
            <p:cNvSpPr txBox="1"/>
            <p:nvPr/>
          </p:nvSpPr>
          <p:spPr>
            <a:xfrm>
              <a:off x="791734" y="4260584"/>
              <a:ext cx="553998" cy="1631216"/>
            </a:xfrm>
            <a:prstGeom prst="rect">
              <a:avLst/>
            </a:prstGeom>
            <a:noFill/>
          </p:spPr>
          <p:txBody>
            <a:bodyPr vert="eaVert" wrap="none" rtlCol="0">
              <a:spAutoFit/>
            </a:bodyPr>
            <a:lstStyle/>
            <a:p>
              <a:r>
                <a:rPr lang="zh-CN" altLang="en-US" sz="2400" dirty="0"/>
                <a:t>环境知情权</a:t>
              </a:r>
            </a:p>
          </p:txBody>
        </p:sp>
      </p:grpSp>
      <p:grpSp>
        <p:nvGrpSpPr>
          <p:cNvPr id="3" name="组合 2"/>
          <p:cNvGrpSpPr/>
          <p:nvPr/>
        </p:nvGrpSpPr>
        <p:grpSpPr>
          <a:xfrm>
            <a:off x="4229639" y="2748963"/>
            <a:ext cx="1540985" cy="3429000"/>
            <a:chOff x="2104798" y="3429001"/>
            <a:chExt cx="1540985" cy="3429000"/>
          </a:xfrm>
        </p:grpSpPr>
        <p:pic>
          <p:nvPicPr>
            <p:cNvPr id="19" name="图片 18"/>
            <p:cNvPicPr>
              <a:picLocks noChangeAspect="1"/>
            </p:cNvPicPr>
            <p:nvPr/>
          </p:nvPicPr>
          <p:blipFill>
            <a:blip r:embed="rId8">
              <a:duotone>
                <a:schemeClr val="accent2">
                  <a:shade val="45000"/>
                  <a:satMod val="135000"/>
                </a:schemeClr>
                <a:prstClr val="white"/>
              </a:duotone>
            </a:blip>
            <a:stretch>
              <a:fillRect/>
            </a:stretch>
          </p:blipFill>
          <p:spPr>
            <a:xfrm>
              <a:off x="2104798" y="3429001"/>
              <a:ext cx="1540985" cy="3429000"/>
            </a:xfrm>
            <a:prstGeom prst="rect">
              <a:avLst/>
            </a:prstGeom>
          </p:spPr>
        </p:pic>
        <p:sp>
          <p:nvSpPr>
            <p:cNvPr id="23" name="文本框 22"/>
            <p:cNvSpPr txBox="1"/>
            <p:nvPr/>
          </p:nvSpPr>
          <p:spPr>
            <a:xfrm>
              <a:off x="2598291" y="4214222"/>
              <a:ext cx="553998" cy="2246769"/>
            </a:xfrm>
            <a:prstGeom prst="rect">
              <a:avLst/>
            </a:prstGeom>
            <a:noFill/>
          </p:spPr>
          <p:txBody>
            <a:bodyPr vert="eaVert" wrap="none" rtlCol="0">
              <a:spAutoFit/>
            </a:bodyPr>
            <a:lstStyle/>
            <a:p>
              <a:r>
                <a:rPr lang="zh-CN" altLang="en-US" sz="2400" dirty="0"/>
                <a:t>环境参与决策权</a:t>
              </a:r>
            </a:p>
          </p:txBody>
        </p:sp>
      </p:grpSp>
      <p:grpSp>
        <p:nvGrpSpPr>
          <p:cNvPr id="4" name="组合 3"/>
          <p:cNvGrpSpPr/>
          <p:nvPr/>
        </p:nvGrpSpPr>
        <p:grpSpPr>
          <a:xfrm>
            <a:off x="6095615" y="2151060"/>
            <a:ext cx="1540985" cy="4024606"/>
            <a:chOff x="3947345" y="2913321"/>
            <a:chExt cx="1540985" cy="3914195"/>
          </a:xfrm>
        </p:grpSpPr>
        <p:pic>
          <p:nvPicPr>
            <p:cNvPr id="20" name="图片 19"/>
            <p:cNvPicPr>
              <a:picLocks noChangeAspect="1"/>
            </p:cNvPicPr>
            <p:nvPr/>
          </p:nvPicPr>
          <p:blipFill>
            <a:blip r:embed="rId9">
              <a:duotone>
                <a:schemeClr val="accent3">
                  <a:shade val="45000"/>
                  <a:satMod val="135000"/>
                </a:schemeClr>
                <a:prstClr val="white"/>
              </a:duotone>
            </a:blip>
            <a:stretch>
              <a:fillRect/>
            </a:stretch>
          </p:blipFill>
          <p:spPr>
            <a:xfrm>
              <a:off x="3947345" y="2913321"/>
              <a:ext cx="1540985" cy="3914195"/>
            </a:xfrm>
            <a:prstGeom prst="rect">
              <a:avLst/>
            </a:prstGeom>
          </p:spPr>
        </p:pic>
        <p:sp>
          <p:nvSpPr>
            <p:cNvPr id="24" name="文本框 23"/>
            <p:cNvSpPr txBox="1"/>
            <p:nvPr/>
          </p:nvSpPr>
          <p:spPr>
            <a:xfrm>
              <a:off x="4462913" y="4295553"/>
              <a:ext cx="553998" cy="1631216"/>
            </a:xfrm>
            <a:prstGeom prst="rect">
              <a:avLst/>
            </a:prstGeom>
            <a:noFill/>
          </p:spPr>
          <p:txBody>
            <a:bodyPr vert="eaVert" wrap="none" rtlCol="0">
              <a:spAutoFit/>
            </a:bodyPr>
            <a:lstStyle/>
            <a:p>
              <a:r>
                <a:rPr lang="zh-CN" altLang="en-US" sz="2400" dirty="0"/>
                <a:t>环境监督权</a:t>
              </a:r>
            </a:p>
          </p:txBody>
        </p:sp>
      </p:grpSp>
      <p:grpSp>
        <p:nvGrpSpPr>
          <p:cNvPr id="5" name="组合 4"/>
          <p:cNvGrpSpPr/>
          <p:nvPr/>
        </p:nvGrpSpPr>
        <p:grpSpPr>
          <a:xfrm>
            <a:off x="7961591" y="2641075"/>
            <a:ext cx="1540985" cy="3510157"/>
            <a:chOff x="5789892" y="3317358"/>
            <a:chExt cx="1540985" cy="3510157"/>
          </a:xfrm>
        </p:grpSpPr>
        <p:pic>
          <p:nvPicPr>
            <p:cNvPr id="21" name="图片 20"/>
            <p:cNvPicPr>
              <a:picLocks noChangeAspect="1"/>
            </p:cNvPicPr>
            <p:nvPr/>
          </p:nvPicPr>
          <p:blipFill>
            <a:blip r:embed="rId10">
              <a:duotone>
                <a:schemeClr val="accent6">
                  <a:shade val="45000"/>
                  <a:satMod val="135000"/>
                </a:schemeClr>
                <a:prstClr val="white"/>
              </a:duotone>
            </a:blip>
            <a:stretch>
              <a:fillRect/>
            </a:stretch>
          </p:blipFill>
          <p:spPr>
            <a:xfrm>
              <a:off x="5789892" y="3317358"/>
              <a:ext cx="1540985" cy="3510157"/>
            </a:xfrm>
            <a:prstGeom prst="rect">
              <a:avLst/>
            </a:prstGeom>
          </p:spPr>
        </p:pic>
        <p:sp>
          <p:nvSpPr>
            <p:cNvPr id="25" name="文本框 24"/>
            <p:cNvSpPr txBox="1"/>
            <p:nvPr/>
          </p:nvSpPr>
          <p:spPr>
            <a:xfrm>
              <a:off x="6314162" y="4254913"/>
              <a:ext cx="553998" cy="1631216"/>
            </a:xfrm>
            <a:prstGeom prst="rect">
              <a:avLst/>
            </a:prstGeom>
            <a:noFill/>
          </p:spPr>
          <p:txBody>
            <a:bodyPr vert="eaVert" wrap="none" rtlCol="0">
              <a:spAutoFit/>
            </a:bodyPr>
            <a:lstStyle/>
            <a:p>
              <a:r>
                <a:rPr lang="zh-CN" altLang="en-US" sz="2400" dirty="0"/>
                <a:t>司法救济权</a:t>
              </a:r>
            </a:p>
          </p:txBody>
        </p:sp>
      </p:grpSp>
      <p:grpSp>
        <p:nvGrpSpPr>
          <p:cNvPr id="6" name="组合 5"/>
          <p:cNvGrpSpPr/>
          <p:nvPr/>
        </p:nvGrpSpPr>
        <p:grpSpPr>
          <a:xfrm>
            <a:off x="670064" y="163195"/>
            <a:ext cx="5968226" cy="681355"/>
            <a:chOff x="1340" y="150"/>
            <a:chExt cx="9399" cy="1073"/>
          </a:xfrm>
        </p:grpSpPr>
        <p:grpSp>
          <p:nvGrpSpPr>
            <p:cNvPr id="7" name="组合 6"/>
            <p:cNvGrpSpPr/>
            <p:nvPr/>
          </p:nvGrpSpPr>
          <p:grpSpPr>
            <a:xfrm>
              <a:off x="1340" y="150"/>
              <a:ext cx="9399" cy="1073"/>
              <a:chOff x="850811" y="114498"/>
              <a:chExt cx="5968118" cy="681285"/>
            </a:xfrm>
          </p:grpSpPr>
          <p:pic>
            <p:nvPicPr>
              <p:cNvPr id="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9" name="图片 8" descr="图片1"/>
            <p:cNvPicPr>
              <a:picLocks noChangeAspect="1"/>
            </p:cNvPicPr>
            <p:nvPr/>
          </p:nvPicPr>
          <p:blipFill>
            <a:blip r:embed="rId12"/>
            <a:stretch>
              <a:fillRect/>
            </a:stretch>
          </p:blipFill>
          <p:spPr>
            <a:xfrm>
              <a:off x="1397" y="200"/>
              <a:ext cx="2613" cy="400"/>
            </a:xfrm>
            <a:prstGeom prst="rect">
              <a:avLst/>
            </a:prstGeom>
          </p:spPr>
        </p:pic>
      </p:grpSp>
    </p:spTree>
    <p:custDataLst>
      <p:tags r:id="rId1"/>
    </p:custDataLst>
  </p:cSld>
  <p:clrMapOvr>
    <a:masterClrMapping/>
  </p:clrMapOvr>
  <p:transition spd="med" advTm="36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06680"/>
            <a:ext cx="12192000" cy="6339840"/>
          </a:xfrm>
          <a:prstGeom prst="rect">
            <a:avLst/>
          </a:prstGeom>
        </p:spPr>
      </p:pic>
      <p:grpSp>
        <p:nvGrpSpPr>
          <p:cNvPr id="57" name="组合 56"/>
          <p:cNvGrpSpPr/>
          <p:nvPr/>
        </p:nvGrpSpPr>
        <p:grpSpPr>
          <a:xfrm>
            <a:off x="2365474" y="1064516"/>
            <a:ext cx="3155979" cy="1063707"/>
            <a:chOff x="112232" y="933832"/>
            <a:chExt cx="3155979" cy="1063707"/>
          </a:xfrm>
        </p:grpSpPr>
        <p:grpSp>
          <p:nvGrpSpPr>
            <p:cNvPr id="58" name="组合 57"/>
            <p:cNvGrpSpPr/>
            <p:nvPr/>
          </p:nvGrpSpPr>
          <p:grpSpPr>
            <a:xfrm>
              <a:off x="112232" y="933832"/>
              <a:ext cx="1233900" cy="1063707"/>
              <a:chOff x="2438399" y="1951920"/>
              <a:chExt cx="2743200" cy="2364830"/>
            </a:xfrm>
          </p:grpSpPr>
          <p:sp>
            <p:nvSpPr>
              <p:cNvPr id="60" name="等腰三角形 5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3"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59"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sp>
        <p:nvSpPr>
          <p:cNvPr id="15" name="文本框 14"/>
          <p:cNvSpPr txBox="1"/>
          <p:nvPr/>
        </p:nvSpPr>
        <p:spPr>
          <a:xfrm>
            <a:off x="4934139" y="1228600"/>
            <a:ext cx="3730508" cy="523220"/>
          </a:xfrm>
          <a:prstGeom prst="rect">
            <a:avLst/>
          </a:prstGeom>
          <a:noFill/>
        </p:spPr>
        <p:txBody>
          <a:bodyPr wrap="none" rtlCol="0">
            <a:spAutoFit/>
          </a:bodyPr>
          <a:lstStyle/>
          <a:p>
            <a:r>
              <a:rPr lang="en-US" altLang="zh-CN" sz="2800" b="1" dirty="0"/>
              <a:t>--</a:t>
            </a:r>
            <a:r>
              <a:rPr lang="zh-CN" altLang="en-US" sz="2800" b="1" dirty="0"/>
              <a:t>公众参与原则的意义</a:t>
            </a:r>
          </a:p>
        </p:txBody>
      </p:sp>
      <p:grpSp>
        <p:nvGrpSpPr>
          <p:cNvPr id="3" name="组合 2"/>
          <p:cNvGrpSpPr/>
          <p:nvPr/>
        </p:nvGrpSpPr>
        <p:grpSpPr>
          <a:xfrm>
            <a:off x="3975610" y="2274498"/>
            <a:ext cx="4027292" cy="765060"/>
            <a:chOff x="1722368" y="2204774"/>
            <a:chExt cx="4027292" cy="765060"/>
          </a:xfrm>
        </p:grpSpPr>
        <p:grpSp>
          <p:nvGrpSpPr>
            <p:cNvPr id="26" name="组合 25"/>
            <p:cNvGrpSpPr/>
            <p:nvPr/>
          </p:nvGrpSpPr>
          <p:grpSpPr>
            <a:xfrm>
              <a:off x="1722368" y="2204774"/>
              <a:ext cx="764860" cy="765060"/>
              <a:chOff x="1787095" y="1712921"/>
              <a:chExt cx="764860" cy="765060"/>
            </a:xfrm>
          </p:grpSpPr>
          <p:sp>
            <p:nvSpPr>
              <p:cNvPr id="27" name="Oval 84"/>
              <p:cNvSpPr/>
              <p:nvPr/>
            </p:nvSpPr>
            <p:spPr bwMode="auto">
              <a:xfrm>
                <a:off x="1787095" y="1712921"/>
                <a:ext cx="764860" cy="7650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8565">
                  <a:defRPr/>
                </a:pPr>
                <a:endParaRPr lang="en-US" sz="1800" dirty="0">
                  <a:latin typeface="印品黑体" panose="00000500000000000000" pitchFamily="2" charset="-122"/>
                  <a:ea typeface="印品黑体" panose="00000500000000000000" pitchFamily="2" charset="-122"/>
                </a:endParaRPr>
              </a:p>
            </p:txBody>
          </p:sp>
          <p:sp>
            <p:nvSpPr>
              <p:cNvPr id="28" name="Freeform 36"/>
              <p:cNvSpPr>
                <a:spLocks noChangeArrowheads="1"/>
              </p:cNvSpPr>
              <p:nvPr/>
            </p:nvSpPr>
            <p:spPr bwMode="auto">
              <a:xfrm>
                <a:off x="2035511" y="1918380"/>
                <a:ext cx="272695" cy="354873"/>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wrap="none" anchor="ctr"/>
              <a:lstStyle/>
              <a:p>
                <a:endParaRPr lang="en-US" sz="1800" dirty="0">
                  <a:latin typeface="印品黑体" panose="00000500000000000000" pitchFamily="2" charset="-122"/>
                  <a:ea typeface="印品黑体" panose="00000500000000000000" pitchFamily="2" charset="-122"/>
                </a:endParaRPr>
              </a:p>
            </p:txBody>
          </p:sp>
        </p:grpSp>
        <p:sp>
          <p:nvSpPr>
            <p:cNvPr id="7" name="文本框 6"/>
            <p:cNvSpPr txBox="1"/>
            <p:nvPr/>
          </p:nvSpPr>
          <p:spPr>
            <a:xfrm>
              <a:off x="2487228" y="2364565"/>
              <a:ext cx="3262432" cy="400110"/>
            </a:xfrm>
            <a:prstGeom prst="rect">
              <a:avLst/>
            </a:prstGeom>
            <a:noFill/>
          </p:spPr>
          <p:txBody>
            <a:bodyPr wrap="none" rtlCol="0">
              <a:spAutoFit/>
            </a:bodyPr>
            <a:lstStyle/>
            <a:p>
              <a:r>
                <a:rPr lang="zh-CN" altLang="en-US" sz="2000" u="sng" dirty="0"/>
                <a:t>有利于决策民主化和科学化</a:t>
              </a:r>
            </a:p>
          </p:txBody>
        </p:sp>
      </p:grpSp>
      <p:grpSp>
        <p:nvGrpSpPr>
          <p:cNvPr id="4" name="组合 3"/>
          <p:cNvGrpSpPr/>
          <p:nvPr/>
        </p:nvGrpSpPr>
        <p:grpSpPr>
          <a:xfrm>
            <a:off x="4811344" y="3217190"/>
            <a:ext cx="3976097" cy="788804"/>
            <a:chOff x="2506145" y="3579819"/>
            <a:chExt cx="3976097" cy="788804"/>
          </a:xfrm>
        </p:grpSpPr>
        <p:pic>
          <p:nvPicPr>
            <p:cNvPr id="5" name="图片 4"/>
            <p:cNvPicPr>
              <a:picLocks noChangeAspect="1"/>
            </p:cNvPicPr>
            <p:nvPr/>
          </p:nvPicPr>
          <p:blipFill>
            <a:blip r:embed="rId7">
              <a:duotone>
                <a:prstClr val="black"/>
                <a:schemeClr val="accent1">
                  <a:tint val="45000"/>
                  <a:satMod val="400000"/>
                </a:schemeClr>
              </a:duotone>
            </a:blip>
            <a:stretch>
              <a:fillRect/>
            </a:stretch>
          </p:blipFill>
          <p:spPr>
            <a:xfrm>
              <a:off x="2506145" y="3579819"/>
              <a:ext cx="762066" cy="768163"/>
            </a:xfrm>
            <a:prstGeom prst="rect">
              <a:avLst/>
            </a:prstGeom>
          </p:spPr>
        </p:pic>
        <p:sp>
          <p:nvSpPr>
            <p:cNvPr id="8" name="文本框 7"/>
            <p:cNvSpPr txBox="1"/>
            <p:nvPr/>
          </p:nvSpPr>
          <p:spPr>
            <a:xfrm>
              <a:off x="3219810" y="3691515"/>
              <a:ext cx="3262432" cy="677108"/>
            </a:xfrm>
            <a:prstGeom prst="rect">
              <a:avLst/>
            </a:prstGeom>
            <a:noFill/>
          </p:spPr>
          <p:txBody>
            <a:bodyPr wrap="none" rtlCol="0">
              <a:spAutoFit/>
            </a:bodyPr>
            <a:lstStyle/>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有利于维护公民的环境权益</a:t>
              </a:r>
            </a:p>
            <a:p>
              <a:endParaRPr lang="zh-CN" altLang="en-US" dirty="0"/>
            </a:p>
          </p:txBody>
        </p:sp>
      </p:grpSp>
      <p:grpSp>
        <p:nvGrpSpPr>
          <p:cNvPr id="11" name="组合 10"/>
          <p:cNvGrpSpPr/>
          <p:nvPr/>
        </p:nvGrpSpPr>
        <p:grpSpPr>
          <a:xfrm>
            <a:off x="5573410" y="4276993"/>
            <a:ext cx="3511537" cy="1600438"/>
            <a:chOff x="3408647" y="4971457"/>
            <a:chExt cx="3511537" cy="1600438"/>
          </a:xfrm>
        </p:grpSpPr>
        <p:pic>
          <p:nvPicPr>
            <p:cNvPr id="6" name="图片 5"/>
            <p:cNvPicPr>
              <a:picLocks noChangeAspect="1"/>
            </p:cNvPicPr>
            <p:nvPr/>
          </p:nvPicPr>
          <p:blipFill>
            <a:blip r:embed="rId8">
              <a:duotone>
                <a:schemeClr val="accent2">
                  <a:shade val="45000"/>
                  <a:satMod val="135000"/>
                </a:schemeClr>
                <a:prstClr val="white"/>
              </a:duotone>
            </a:blip>
            <a:stretch>
              <a:fillRect/>
            </a:stretch>
          </p:blipFill>
          <p:spPr>
            <a:xfrm>
              <a:off x="3408647" y="5002081"/>
              <a:ext cx="762066" cy="768163"/>
            </a:xfrm>
            <a:prstGeom prst="rect">
              <a:avLst/>
            </a:prstGeom>
          </p:spPr>
        </p:pic>
        <p:sp>
          <p:nvSpPr>
            <p:cNvPr id="9" name="文本框 8"/>
            <p:cNvSpPr txBox="1"/>
            <p:nvPr/>
          </p:nvSpPr>
          <p:spPr>
            <a:xfrm>
              <a:off x="4170713" y="4971457"/>
              <a:ext cx="2749471" cy="1600438"/>
            </a:xfrm>
            <a:prstGeom prst="rect">
              <a:avLst/>
            </a:prstGeom>
            <a:noFill/>
          </p:spPr>
          <p:txBody>
            <a:bodyPr wrap="none" rtlCol="0">
              <a:spAutoFit/>
            </a:bodyPr>
            <a:lstStyle/>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有利于增强公众的权利</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意识和责任意识，激发</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公众参与环境保护的主</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动性和积极性</a:t>
              </a:r>
            </a:p>
            <a:p>
              <a:endParaRPr lang="zh-CN" altLang="en-US" dirty="0"/>
            </a:p>
          </p:txBody>
        </p:sp>
      </p:grpSp>
      <p:pic>
        <p:nvPicPr>
          <p:cNvPr id="10" name="图片 9"/>
          <p:cNvPicPr>
            <a:picLocks noChangeAspect="1"/>
          </p:cNvPicPr>
          <p:nvPr/>
        </p:nvPicPr>
        <p:blipFill>
          <a:blip r:embed="rId9">
            <a:duotone>
              <a:prstClr val="black"/>
              <a:schemeClr val="accent1">
                <a:tint val="45000"/>
                <a:satMod val="400000"/>
              </a:schemeClr>
            </a:duotone>
          </a:blip>
          <a:stretch>
            <a:fillRect/>
          </a:stretch>
        </p:blipFill>
        <p:spPr>
          <a:xfrm>
            <a:off x="2989366" y="3910968"/>
            <a:ext cx="1399319" cy="1916516"/>
          </a:xfrm>
          <a:prstGeom prst="rect">
            <a:avLst/>
          </a:prstGeom>
        </p:spPr>
      </p:pic>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13" name="图片 12" descr="图片1"/>
            <p:cNvPicPr>
              <a:picLocks noChangeAspect="1"/>
            </p:cNvPicPr>
            <p:nvPr/>
          </p:nvPicPr>
          <p:blipFill>
            <a:blip r:embed="rId11"/>
            <a:stretch>
              <a:fillRect/>
            </a:stretch>
          </p:blipFill>
          <p:spPr>
            <a:xfrm>
              <a:off x="1397" y="200"/>
              <a:ext cx="2613" cy="400"/>
            </a:xfrm>
            <a:prstGeom prst="rect">
              <a:avLst/>
            </a:prstGeom>
          </p:spPr>
        </p:pic>
      </p:grpSp>
    </p:spTree>
    <p:custDataLst>
      <p:tags r:id="rId1"/>
    </p:custDataLst>
  </p:cSld>
  <p:clrMapOvr>
    <a:masterClrMapping/>
  </p:clrMapOvr>
  <p:transition spd="med" advTm="19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7" name="图片 26"/>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96520"/>
            <a:ext cx="12192000" cy="6339840"/>
          </a:xfrm>
          <a:prstGeom prst="rect">
            <a:avLst/>
          </a:prstGeom>
        </p:spPr>
      </p:pic>
      <p:grpSp>
        <p:nvGrpSpPr>
          <p:cNvPr id="57" name="组合 56"/>
          <p:cNvGrpSpPr/>
          <p:nvPr/>
        </p:nvGrpSpPr>
        <p:grpSpPr>
          <a:xfrm>
            <a:off x="1984994" y="964882"/>
            <a:ext cx="3155979" cy="1063707"/>
            <a:chOff x="112232" y="933832"/>
            <a:chExt cx="3155979" cy="1063707"/>
          </a:xfrm>
        </p:grpSpPr>
        <p:grpSp>
          <p:nvGrpSpPr>
            <p:cNvPr id="58" name="组合 57"/>
            <p:cNvGrpSpPr/>
            <p:nvPr/>
          </p:nvGrpSpPr>
          <p:grpSpPr>
            <a:xfrm>
              <a:off x="112232" y="933832"/>
              <a:ext cx="1233900" cy="1063707"/>
              <a:chOff x="2438399" y="1951920"/>
              <a:chExt cx="2743200" cy="2364830"/>
            </a:xfrm>
          </p:grpSpPr>
          <p:sp>
            <p:nvSpPr>
              <p:cNvPr id="60" name="等腰三角形 5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3"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59"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教学内容</a:t>
              </a:r>
            </a:p>
          </p:txBody>
        </p:sp>
      </p:grpSp>
      <p:sp>
        <p:nvSpPr>
          <p:cNvPr id="15" name="文本框 14"/>
          <p:cNvSpPr txBox="1"/>
          <p:nvPr/>
        </p:nvSpPr>
        <p:spPr>
          <a:xfrm>
            <a:off x="4563819" y="1128966"/>
            <a:ext cx="4807726" cy="523220"/>
          </a:xfrm>
          <a:prstGeom prst="rect">
            <a:avLst/>
          </a:prstGeom>
          <a:noFill/>
        </p:spPr>
        <p:txBody>
          <a:bodyPr wrap="none" rtlCol="0">
            <a:spAutoFit/>
          </a:bodyPr>
          <a:lstStyle/>
          <a:p>
            <a:r>
              <a:rPr lang="en-US" altLang="zh-CN" sz="2800" b="1" dirty="0"/>
              <a:t>--</a:t>
            </a:r>
            <a:r>
              <a:rPr lang="zh-CN" altLang="en-US" sz="2800" b="1" dirty="0"/>
              <a:t>公众参与原则的贯彻与实施</a:t>
            </a:r>
          </a:p>
        </p:txBody>
      </p:sp>
      <p:grpSp>
        <p:nvGrpSpPr>
          <p:cNvPr id="3" name="组合 2"/>
          <p:cNvGrpSpPr/>
          <p:nvPr/>
        </p:nvGrpSpPr>
        <p:grpSpPr>
          <a:xfrm>
            <a:off x="4300865" y="1623518"/>
            <a:ext cx="6640376" cy="5046205"/>
            <a:chOff x="2471600" y="1985748"/>
            <a:chExt cx="6640376" cy="5046205"/>
          </a:xfrm>
        </p:grpSpPr>
        <p:sp>
          <p:nvSpPr>
            <p:cNvPr id="11" name="文本框 10"/>
            <p:cNvSpPr txBox="1"/>
            <p:nvPr/>
          </p:nvSpPr>
          <p:spPr>
            <a:xfrm>
              <a:off x="2861290" y="2083072"/>
              <a:ext cx="3594254" cy="984885"/>
            </a:xfrm>
            <a:prstGeom prst="rect">
              <a:avLst/>
            </a:prstGeom>
            <a:noFill/>
          </p:spPr>
          <p:txBody>
            <a:bodyPr wrap="none" rtlCol="0">
              <a:spAutoFit/>
            </a:bodyPr>
            <a:lstStyle/>
            <a:p>
              <a:r>
                <a:rPr lang="en-US" altLang="zh-CN" sz="1800" b="0" kern="100" dirty="0">
                  <a:effectLst/>
                  <a:latin typeface="微软雅黑" panose="020B0503020204020204" pitchFamily="34" charset="-122"/>
                  <a:ea typeface="微软雅黑" panose="020B0503020204020204" pitchFamily="34" charset="-122"/>
                  <a:cs typeface="Times New Roman" panose="02020603050405020304"/>
                </a:rPr>
                <a:t> </a:t>
              </a:r>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加强环境保护宣传教育，</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en-US" altLang="zh-CN" sz="2000" u="sng" kern="100" dirty="0">
                  <a:effectLst/>
                  <a:latin typeface="微软雅黑" panose="020B0503020204020204" pitchFamily="34" charset="-122"/>
                  <a:ea typeface="微软雅黑" panose="020B0503020204020204" pitchFamily="34" charset="-122"/>
                  <a:cs typeface="Times New Roman" panose="02020603050405020304"/>
                </a:rPr>
                <a:t> </a:t>
              </a:r>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提高全民环境意识和法制观念</a:t>
              </a:r>
            </a:p>
            <a:p>
              <a:endParaRPr lang="zh-CN" altLang="en-US" dirty="0"/>
            </a:p>
          </p:txBody>
        </p:sp>
        <p:sp>
          <p:nvSpPr>
            <p:cNvPr id="16" name="文本框 15"/>
            <p:cNvSpPr txBox="1"/>
            <p:nvPr/>
          </p:nvSpPr>
          <p:spPr>
            <a:xfrm>
              <a:off x="2907880" y="3169920"/>
              <a:ext cx="3005951" cy="984885"/>
            </a:xfrm>
            <a:prstGeom prst="rect">
              <a:avLst/>
            </a:prstGeom>
            <a:noFill/>
          </p:spPr>
          <p:txBody>
            <a:bodyPr wrap="none" rtlCol="0">
              <a:spAutoFit/>
            </a:bodyPr>
            <a:lstStyle/>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完善环境信息公开制度，</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扩大公民的环境知情权</a:t>
              </a:r>
            </a:p>
            <a:p>
              <a:endParaRPr lang="zh-CN" altLang="en-US" dirty="0"/>
            </a:p>
          </p:txBody>
        </p:sp>
        <p:sp>
          <p:nvSpPr>
            <p:cNvPr id="29" name="文本框 28"/>
            <p:cNvSpPr txBox="1"/>
            <p:nvPr/>
          </p:nvSpPr>
          <p:spPr>
            <a:xfrm>
              <a:off x="2907880" y="4256768"/>
              <a:ext cx="6204096" cy="707886"/>
            </a:xfrm>
            <a:prstGeom prst="rect">
              <a:avLst/>
            </a:prstGeom>
            <a:noFill/>
          </p:spPr>
          <p:txBody>
            <a:bodyPr wrap="square">
              <a:spAutoFit/>
            </a:bodyPr>
            <a:lstStyle/>
            <a:p>
              <a:r>
                <a:rPr lang="zh-CN" altLang="en-US" sz="2000" u="sng" dirty="0"/>
                <a:t>实行环境违法举报制度</a:t>
              </a:r>
              <a:endParaRPr lang="en-US" altLang="zh-CN" sz="2000" u="sng" dirty="0"/>
            </a:p>
            <a:p>
              <a:r>
                <a:rPr lang="zh-CN" altLang="en-US" sz="2000" u="sng" dirty="0"/>
                <a:t>（</a:t>
              </a:r>
              <a:r>
                <a:rPr lang="zh-CN" altLang="en-US" sz="2000" u="sng" dirty="0">
                  <a:solidFill>
                    <a:srgbClr val="FF0000"/>
                  </a:solidFill>
                </a:rPr>
                <a:t>生态环境举报热线</a:t>
              </a:r>
              <a:r>
                <a:rPr lang="en-US" altLang="zh-CN" sz="2000" u="sng" dirty="0">
                  <a:solidFill>
                    <a:srgbClr val="FF0000"/>
                  </a:solidFill>
                </a:rPr>
                <a:t>"12369"</a:t>
              </a:r>
              <a:r>
                <a:rPr lang="zh-CN" altLang="en-US" sz="2000" u="sng" dirty="0"/>
                <a:t>）</a:t>
              </a:r>
            </a:p>
          </p:txBody>
        </p:sp>
        <p:sp>
          <p:nvSpPr>
            <p:cNvPr id="19" name="文本框 18"/>
            <p:cNvSpPr txBox="1"/>
            <p:nvPr/>
          </p:nvSpPr>
          <p:spPr>
            <a:xfrm>
              <a:off x="2861290" y="5015675"/>
              <a:ext cx="3262432" cy="400110"/>
            </a:xfrm>
            <a:prstGeom prst="rect">
              <a:avLst/>
            </a:prstGeom>
            <a:noFill/>
          </p:spPr>
          <p:txBody>
            <a:bodyPr wrap="none" rtlCol="0">
              <a:spAutoFit/>
            </a:bodyPr>
            <a:lstStyle/>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依法实施环境公益诉讼制度</a:t>
              </a:r>
            </a:p>
          </p:txBody>
        </p:sp>
        <p:sp>
          <p:nvSpPr>
            <p:cNvPr id="21" name="文本框 20"/>
            <p:cNvSpPr txBox="1"/>
            <p:nvPr/>
          </p:nvSpPr>
          <p:spPr>
            <a:xfrm>
              <a:off x="2866706" y="5800847"/>
              <a:ext cx="4108817" cy="1231106"/>
            </a:xfrm>
            <a:prstGeom prst="rect">
              <a:avLst/>
            </a:prstGeom>
            <a:noFill/>
          </p:spPr>
          <p:txBody>
            <a:bodyPr wrap="none" rtlCol="0">
              <a:spAutoFit/>
            </a:bodyPr>
            <a:lstStyle/>
            <a:p>
              <a:r>
                <a:rPr lang="zh-CN" altLang="zh-CN" sz="2000" u="sng" kern="100" dirty="0">
                  <a:effectLst/>
                  <a:latin typeface="微软雅黑" panose="020B0503020204020204" pitchFamily="34" charset="-122"/>
                  <a:ea typeface="微软雅黑" panose="020B0503020204020204" pitchFamily="34" charset="-122"/>
                  <a:cs typeface="Times New Roman" panose="02020603050405020304"/>
                </a:rPr>
                <a:t>发展民间环保组织，加强社会监督</a:t>
              </a:r>
              <a:endParaRPr lang="en-US" altLang="zh-CN" sz="2000" u="sng" kern="100" dirty="0">
                <a:effectLst/>
                <a:latin typeface="微软雅黑" panose="020B0503020204020204" pitchFamily="34" charset="-122"/>
                <a:ea typeface="微软雅黑" panose="020B0503020204020204" pitchFamily="34" charset="-122"/>
                <a:cs typeface="Times New Roman" panose="02020603050405020304"/>
              </a:endParaRPr>
            </a:p>
            <a:p>
              <a:r>
                <a:rPr lang="zh-CN" altLang="zh-CN" sz="1800" kern="100" dirty="0">
                  <a:solidFill>
                    <a:srgbClr val="FF0000"/>
                  </a:solidFill>
                  <a:effectLst/>
                  <a:latin typeface="+mn-ea"/>
                  <a:cs typeface="Times New Roman" panose="02020603050405020304" pitchFamily="18" charset="0"/>
                </a:rPr>
                <a:t>（</a:t>
              </a:r>
              <a:r>
                <a:rPr lang="zh-CN" altLang="en-US" sz="1800" kern="100" dirty="0">
                  <a:solidFill>
                    <a:srgbClr val="FF0000"/>
                  </a:solidFill>
                  <a:effectLst/>
                  <a:latin typeface="+mn-ea"/>
                  <a:cs typeface="Times New Roman" panose="02020603050405020304" pitchFamily="18" charset="0"/>
                </a:rPr>
                <a:t>民间环保组织：中华环保联合会、</a:t>
              </a:r>
              <a:endParaRPr lang="en-US" altLang="zh-CN" sz="1800" kern="100" dirty="0">
                <a:solidFill>
                  <a:srgbClr val="FF0000"/>
                </a:solidFill>
                <a:effectLst/>
                <a:latin typeface="+mn-ea"/>
                <a:cs typeface="Times New Roman" panose="02020603050405020304" pitchFamily="18" charset="0"/>
              </a:endParaRPr>
            </a:p>
            <a:p>
              <a:r>
                <a:rPr lang="zh-CN" altLang="en-US" sz="1800" kern="100" dirty="0">
                  <a:solidFill>
                    <a:srgbClr val="FF0000"/>
                  </a:solidFill>
                  <a:effectLst/>
                  <a:latin typeface="+mn-ea"/>
                  <a:cs typeface="Times New Roman" panose="02020603050405020304" pitchFamily="18" charset="0"/>
                </a:rPr>
                <a:t>自然之友、学生环保社团及其联合体、</a:t>
              </a:r>
              <a:endParaRPr lang="en-US" altLang="zh-CN" sz="1800" kern="100" dirty="0">
                <a:solidFill>
                  <a:srgbClr val="FF0000"/>
                </a:solidFill>
                <a:effectLst/>
                <a:latin typeface="+mn-ea"/>
                <a:cs typeface="Times New Roman" panose="02020603050405020304" pitchFamily="18" charset="0"/>
              </a:endParaRPr>
            </a:p>
            <a:p>
              <a:r>
                <a:rPr lang="zh-CN" altLang="en-US" sz="1800" kern="100" dirty="0">
                  <a:solidFill>
                    <a:srgbClr val="FF0000"/>
                  </a:solidFill>
                  <a:effectLst/>
                  <a:latin typeface="+mn-ea"/>
                  <a:cs typeface="Times New Roman" panose="02020603050405020304" pitchFamily="18" charset="0"/>
                </a:rPr>
                <a:t>国际环保民间组织驻华机构）</a:t>
              </a:r>
              <a:endParaRPr lang="zh-CN" altLang="zh-CN" sz="2000" u="sng" kern="100" dirty="0">
                <a:solidFill>
                  <a:srgbClr val="FF0000"/>
                </a:solidFill>
                <a:effectLst/>
                <a:latin typeface="+mn-ea"/>
                <a:cs typeface="Times New Roman" panose="02020603050405020304"/>
              </a:endParaRPr>
            </a:p>
          </p:txBody>
        </p:sp>
        <p:pic>
          <p:nvPicPr>
            <p:cNvPr id="22" name="图片 21"/>
            <p:cNvPicPr>
              <a:picLocks noChangeAspect="1"/>
            </p:cNvPicPr>
            <p:nvPr/>
          </p:nvPicPr>
          <p:blipFill>
            <a:blip r:embed="rId7">
              <a:duotone>
                <a:prstClr val="black"/>
                <a:schemeClr val="accent1">
                  <a:tint val="45000"/>
                  <a:satMod val="400000"/>
                </a:schemeClr>
              </a:duotone>
            </a:blip>
            <a:stretch>
              <a:fillRect/>
            </a:stretch>
          </p:blipFill>
          <p:spPr>
            <a:xfrm rot="5400000">
              <a:off x="523174" y="3934174"/>
              <a:ext cx="4354092" cy="457240"/>
            </a:xfrm>
            <a:prstGeom prst="rect">
              <a:avLst/>
            </a:prstGeom>
          </p:spPr>
        </p:pic>
      </p:grpSp>
      <p:grpSp>
        <p:nvGrpSpPr>
          <p:cNvPr id="2" name="组合 1"/>
          <p:cNvGrpSpPr/>
          <p:nvPr/>
        </p:nvGrpSpPr>
        <p:grpSpPr>
          <a:xfrm>
            <a:off x="670064" y="163195"/>
            <a:ext cx="5968226" cy="681355"/>
            <a:chOff x="1340" y="150"/>
            <a:chExt cx="9399" cy="1073"/>
          </a:xfrm>
        </p:grpSpPr>
        <p:grpSp>
          <p:nvGrpSpPr>
            <p:cNvPr id="4" name="组合 3"/>
            <p:cNvGrpSpPr/>
            <p:nvPr/>
          </p:nvGrpSpPr>
          <p:grpSpPr>
            <a:xfrm>
              <a:off x="1340" y="150"/>
              <a:ext cx="9399" cy="1073"/>
              <a:chOff x="850811" y="114498"/>
              <a:chExt cx="5968118" cy="681285"/>
            </a:xfrm>
          </p:grpSpPr>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9"/>
            <a:stretch>
              <a:fillRect/>
            </a:stretch>
          </p:blipFill>
          <p:spPr>
            <a:xfrm>
              <a:off x="1397" y="200"/>
              <a:ext cx="2613" cy="400"/>
            </a:xfrm>
            <a:prstGeom prst="rect">
              <a:avLst/>
            </a:prstGeom>
          </p:spPr>
        </p:pic>
      </p:grpSp>
      <p:pic>
        <p:nvPicPr>
          <p:cNvPr id="7" name="图片 6"/>
          <p:cNvPicPr>
            <a:picLocks noChangeAspect="1"/>
          </p:cNvPicPr>
          <p:nvPr/>
        </p:nvPicPr>
        <p:blipFill>
          <a:blip r:embed="rId10"/>
          <a:stretch>
            <a:fillRect/>
          </a:stretch>
        </p:blipFill>
        <p:spPr>
          <a:xfrm>
            <a:off x="2912588" y="3077887"/>
            <a:ext cx="1042506" cy="1420491"/>
          </a:xfrm>
          <a:prstGeom prst="rect">
            <a:avLst/>
          </a:prstGeom>
        </p:spPr>
      </p:pic>
    </p:spTree>
    <p:custDataLst>
      <p:tags r:id="rId1"/>
    </p:custDataLst>
  </p:cSld>
  <p:clrMapOvr>
    <a:masterClrMapping/>
  </p:clrMapOvr>
  <p:transition spd="med" advTm="31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0" name="图片 29"/>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38557"/>
            <a:ext cx="12192000" cy="6339840"/>
          </a:xfrm>
          <a:prstGeom prst="rect">
            <a:avLst/>
          </a:prstGeom>
        </p:spPr>
      </p:pic>
      <p:grpSp>
        <p:nvGrpSpPr>
          <p:cNvPr id="57" name="组合 56"/>
          <p:cNvGrpSpPr/>
          <p:nvPr/>
        </p:nvGrpSpPr>
        <p:grpSpPr>
          <a:xfrm>
            <a:off x="2171204" y="979983"/>
            <a:ext cx="3155979" cy="1063707"/>
            <a:chOff x="112232" y="933832"/>
            <a:chExt cx="3155979" cy="1063707"/>
          </a:xfrm>
        </p:grpSpPr>
        <p:grpSp>
          <p:nvGrpSpPr>
            <p:cNvPr id="58" name="组合 57"/>
            <p:cNvGrpSpPr/>
            <p:nvPr/>
          </p:nvGrpSpPr>
          <p:grpSpPr>
            <a:xfrm>
              <a:off x="112232" y="933832"/>
              <a:ext cx="1233900" cy="1063707"/>
              <a:chOff x="2438399" y="1951920"/>
              <a:chExt cx="2743200" cy="2364830"/>
            </a:xfrm>
          </p:grpSpPr>
          <p:sp>
            <p:nvSpPr>
              <p:cNvPr id="60" name="等腰三角形 5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3"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59"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6" name="TextBox 5"/>
          <p:cNvSpPr txBox="1"/>
          <p:nvPr/>
        </p:nvSpPr>
        <p:spPr>
          <a:xfrm>
            <a:off x="4078107" y="5564433"/>
            <a:ext cx="4279265"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图：</a:t>
            </a:r>
            <a:r>
              <a:rPr lang="zh-CN" altLang="zh-CN" sz="2000" dirty="0">
                <a:latin typeface="微软雅黑" panose="020B0503020204020204" pitchFamily="34" charset="-122"/>
                <a:ea typeface="微软雅黑" panose="020B0503020204020204" pitchFamily="34" charset="-122"/>
              </a:rPr>
              <a:t>公众参与原则课程思政案例设计</a:t>
            </a:r>
          </a:p>
        </p:txBody>
      </p:sp>
      <p:grpSp>
        <p:nvGrpSpPr>
          <p:cNvPr id="13" name="组合 12"/>
          <p:cNvGrpSpPr/>
          <p:nvPr/>
        </p:nvGrpSpPr>
        <p:grpSpPr>
          <a:xfrm>
            <a:off x="3000357" y="1765021"/>
            <a:ext cx="6447585" cy="3560894"/>
            <a:chOff x="-447652" y="-107949"/>
            <a:chExt cx="5898130" cy="2914649"/>
          </a:xfrm>
        </p:grpSpPr>
        <p:cxnSp>
          <p:nvCxnSpPr>
            <p:cNvPr id="14" name="直接箭头连接符 13"/>
            <p:cNvCxnSpPr/>
            <p:nvPr/>
          </p:nvCxnSpPr>
          <p:spPr>
            <a:xfrm>
              <a:off x="2501900" y="1155700"/>
              <a:ext cx="6350" cy="203200"/>
            </a:xfrm>
            <a:prstGeom prst="straightConnector1">
              <a:avLst/>
            </a:prstGeom>
            <a:noFill/>
            <a:ln w="6350" cap="flat" cmpd="sng" algn="ctr">
              <a:solidFill>
                <a:sysClr val="windowText" lastClr="000000"/>
              </a:solidFill>
              <a:prstDash val="solid"/>
              <a:miter lim="800000"/>
              <a:tailEnd type="triangle"/>
            </a:ln>
            <a:effectLst/>
          </p:spPr>
        </p:cxnSp>
        <p:cxnSp>
          <p:nvCxnSpPr>
            <p:cNvPr id="15" name="直接箭头连接符 14"/>
            <p:cNvCxnSpPr/>
            <p:nvPr/>
          </p:nvCxnSpPr>
          <p:spPr>
            <a:xfrm>
              <a:off x="2501900" y="1708150"/>
              <a:ext cx="6350" cy="203200"/>
            </a:xfrm>
            <a:prstGeom prst="straightConnector1">
              <a:avLst/>
            </a:prstGeom>
            <a:noFill/>
            <a:ln w="6350" cap="flat" cmpd="sng" algn="ctr">
              <a:solidFill>
                <a:sysClr val="windowText" lastClr="000000"/>
              </a:solidFill>
              <a:prstDash val="solid"/>
              <a:miter lim="800000"/>
              <a:tailEnd type="triangle"/>
            </a:ln>
            <a:effectLst/>
          </p:spPr>
        </p:cxnSp>
        <p:cxnSp>
          <p:nvCxnSpPr>
            <p:cNvPr id="16" name="直接箭头连接符 15"/>
            <p:cNvCxnSpPr/>
            <p:nvPr/>
          </p:nvCxnSpPr>
          <p:spPr>
            <a:xfrm>
              <a:off x="2514600" y="2254250"/>
              <a:ext cx="6350" cy="203200"/>
            </a:xfrm>
            <a:prstGeom prst="straightConnector1">
              <a:avLst/>
            </a:prstGeom>
            <a:noFill/>
            <a:ln w="6350" cap="flat" cmpd="sng" algn="ctr">
              <a:solidFill>
                <a:sysClr val="windowText" lastClr="000000"/>
              </a:solidFill>
              <a:prstDash val="solid"/>
              <a:miter lim="800000"/>
              <a:tailEnd type="triangle"/>
            </a:ln>
            <a:effectLst/>
          </p:spPr>
        </p:cxnSp>
        <p:grpSp>
          <p:nvGrpSpPr>
            <p:cNvPr id="17" name="组合 16"/>
            <p:cNvGrpSpPr/>
            <p:nvPr/>
          </p:nvGrpSpPr>
          <p:grpSpPr>
            <a:xfrm>
              <a:off x="-447652" y="-107949"/>
              <a:ext cx="5898130" cy="2914649"/>
              <a:chOff x="-447652" y="-107949"/>
              <a:chExt cx="5898130" cy="2914649"/>
            </a:xfrm>
          </p:grpSpPr>
          <p:sp>
            <p:nvSpPr>
              <p:cNvPr id="18" name="矩形 17"/>
              <p:cNvSpPr/>
              <p:nvPr/>
            </p:nvSpPr>
            <p:spPr>
              <a:xfrm>
                <a:off x="1466850" y="-107949"/>
                <a:ext cx="2108200" cy="704849"/>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r>
                  <a:rPr lang="zh-CN" sz="1400" kern="100" dirty="0">
                    <a:ln w="3175" cap="rnd" cmpd="sng" algn="ctr">
                      <a:solidFill>
                        <a:srgbClr val="000000"/>
                      </a:solidFill>
                      <a:prstDash val="solid"/>
                      <a:bevel/>
                    </a:ln>
                    <a:effectLst/>
                    <a:latin typeface="等线" panose="02010600030101010101" charset="-122"/>
                    <a:ea typeface="宋体" panose="02010600030101010101" pitchFamily="2" charset="-122"/>
                    <a:cs typeface="Times New Roman" panose="02020603050405020304"/>
                  </a:rPr>
                  <a:t>紧扣教学大纲依据公众参与原则概念、意义和贯彻与实施内容</a:t>
                </a:r>
                <a:endParaRPr lang="zh-CN" sz="1400" kern="100" dirty="0">
                  <a:effectLst/>
                  <a:latin typeface="等线" panose="02010600030101010101" charset="-122"/>
                  <a:ea typeface="等线" panose="02010600030101010101" charset="-122"/>
                  <a:cs typeface="Times New Roman" panose="02020603050405020304"/>
                </a:endParaRPr>
              </a:p>
            </p:txBody>
          </p:sp>
          <p:sp>
            <p:nvSpPr>
              <p:cNvPr id="19" name="矩形 18"/>
              <p:cNvSpPr/>
              <p:nvPr/>
            </p:nvSpPr>
            <p:spPr>
              <a:xfrm>
                <a:off x="1485900" y="806450"/>
                <a:ext cx="2082800" cy="355600"/>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r>
                  <a:rPr lang="zh-CN" sz="1400" b="1" kern="100" dirty="0">
                    <a:ln w="3175" cap="rnd" cmpd="sng" algn="ctr">
                      <a:solidFill>
                        <a:srgbClr val="000000"/>
                      </a:solidFill>
                      <a:prstDash val="solid"/>
                      <a:bevel/>
                    </a:ln>
                    <a:effectLst/>
                    <a:latin typeface="等线" panose="02010600030101010101" charset="-122"/>
                    <a:ea typeface="宋体" panose="02010600030101010101" pitchFamily="2" charset="-122"/>
                    <a:cs typeface="Times New Roman" panose="02020603050405020304"/>
                  </a:rPr>
                  <a:t>确定课程思政目标</a:t>
                </a:r>
                <a:endParaRPr lang="zh-CN" sz="1400" b="1" kern="100" dirty="0">
                  <a:effectLst/>
                  <a:latin typeface="等线" panose="02010600030101010101" charset="-122"/>
                  <a:ea typeface="等线" panose="02010600030101010101" charset="-122"/>
                  <a:cs typeface="Times New Roman" panose="02020603050405020304"/>
                </a:endParaRPr>
              </a:p>
            </p:txBody>
          </p:sp>
          <p:sp>
            <p:nvSpPr>
              <p:cNvPr id="20" name="矩形 19"/>
              <p:cNvSpPr/>
              <p:nvPr/>
            </p:nvSpPr>
            <p:spPr>
              <a:xfrm>
                <a:off x="1479550" y="1358900"/>
                <a:ext cx="2082800" cy="355600"/>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r>
                  <a:rPr lang="zh-CN" sz="1400" b="1" kern="100" dirty="0">
                    <a:ln w="3175" cap="rnd" cmpd="sng" algn="ctr">
                      <a:solidFill>
                        <a:srgbClr val="000000"/>
                      </a:solidFill>
                      <a:prstDash val="solid"/>
                      <a:bevel/>
                    </a:ln>
                    <a:effectLst/>
                    <a:latin typeface="等线" panose="02010600030101010101" charset="-122"/>
                    <a:ea typeface="宋体" panose="02010600030101010101" pitchFamily="2" charset="-122"/>
                    <a:cs typeface="Times New Roman" panose="02020603050405020304"/>
                  </a:rPr>
                  <a:t>挖掘知识思政融合点</a:t>
                </a:r>
                <a:endParaRPr lang="zh-CN" sz="1400" b="1" kern="100" dirty="0">
                  <a:effectLst/>
                  <a:latin typeface="等线" panose="02010600030101010101" charset="-122"/>
                  <a:ea typeface="等线" panose="02010600030101010101" charset="-122"/>
                  <a:cs typeface="Times New Roman" panose="02020603050405020304"/>
                </a:endParaRPr>
              </a:p>
            </p:txBody>
          </p:sp>
          <p:sp>
            <p:nvSpPr>
              <p:cNvPr id="21" name="矩形 20"/>
              <p:cNvSpPr/>
              <p:nvPr/>
            </p:nvSpPr>
            <p:spPr>
              <a:xfrm>
                <a:off x="1492250" y="1905000"/>
                <a:ext cx="2057400" cy="355600"/>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r>
                  <a:rPr lang="zh-CN" sz="1400" b="1" kern="100" dirty="0">
                    <a:ln w="3175" cap="rnd" cmpd="sng" algn="ctr">
                      <a:solidFill>
                        <a:srgbClr val="000000"/>
                      </a:solidFill>
                      <a:prstDash val="solid"/>
                      <a:bevel/>
                    </a:ln>
                    <a:effectLst/>
                    <a:latin typeface="等线" panose="02010600030101010101" charset="-122"/>
                    <a:ea typeface="宋体" panose="02010600030101010101" pitchFamily="2" charset="-122"/>
                    <a:cs typeface="Times New Roman" panose="02020603050405020304"/>
                  </a:rPr>
                  <a:t>构建有效教学路径</a:t>
                </a:r>
                <a:endParaRPr lang="zh-CN" sz="1400" b="1" kern="100" dirty="0">
                  <a:effectLst/>
                  <a:latin typeface="等线" panose="02010600030101010101" charset="-122"/>
                  <a:ea typeface="等线" panose="02010600030101010101" charset="-122"/>
                  <a:cs typeface="Times New Roman" panose="02020603050405020304"/>
                </a:endParaRPr>
              </a:p>
            </p:txBody>
          </p:sp>
          <p:sp>
            <p:nvSpPr>
              <p:cNvPr id="22" name="矩形 21"/>
              <p:cNvSpPr/>
              <p:nvPr/>
            </p:nvSpPr>
            <p:spPr>
              <a:xfrm>
                <a:off x="1483784" y="2451100"/>
                <a:ext cx="2076450" cy="355600"/>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algn="ctr">
                  <a:spcAft>
                    <a:spcPts val="0"/>
                  </a:spcAft>
                </a:pPr>
                <a:r>
                  <a:rPr lang="zh-CN" sz="1400" b="1" kern="100" dirty="0">
                    <a:ln w="3175" cap="rnd" cmpd="sng" algn="ctr">
                      <a:solidFill>
                        <a:srgbClr val="000000"/>
                      </a:solidFill>
                      <a:prstDash val="solid"/>
                      <a:bevel/>
                    </a:ln>
                    <a:effectLst/>
                    <a:latin typeface="等线" panose="02010600030101010101" charset="-122"/>
                    <a:ea typeface="宋体" panose="02010600030101010101" pitchFamily="2" charset="-122"/>
                    <a:cs typeface="Times New Roman" panose="02020603050405020304"/>
                  </a:rPr>
                  <a:t>达到课程思政目标</a:t>
                </a:r>
                <a:endParaRPr lang="zh-CN" sz="1400" b="1" kern="100" dirty="0">
                  <a:effectLst/>
                  <a:latin typeface="等线" panose="02010600030101010101" charset="-122"/>
                  <a:ea typeface="等线" panose="02010600030101010101" charset="-122"/>
                  <a:cs typeface="Times New Roman" panose="02020603050405020304"/>
                </a:endParaRPr>
              </a:p>
            </p:txBody>
          </p:sp>
          <p:sp>
            <p:nvSpPr>
              <p:cNvPr id="23" name="矩形 22"/>
              <p:cNvSpPr/>
              <p:nvPr/>
            </p:nvSpPr>
            <p:spPr>
              <a:xfrm>
                <a:off x="-447652" y="1200150"/>
                <a:ext cx="1628753" cy="603250"/>
              </a:xfrm>
              <a:prstGeom prst="rect">
                <a:avLst/>
              </a:prstGeom>
              <a:noFill/>
              <a:ln w="6350"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noAutofit/>
              </a:bodyPr>
              <a:lstStyle/>
              <a:p>
                <a:pPr algn="l">
                  <a:spcAft>
                    <a:spcPts val="0"/>
                  </a:spcAft>
                </a:pPr>
                <a:r>
                  <a:rPr lang="en-US" sz="1400" b="1" kern="100" dirty="0">
                    <a:ln w="3175" cap="rnd" cmpd="sng" algn="ctr">
                      <a:solidFill>
                        <a:srgbClr val="000000"/>
                      </a:solidFill>
                      <a:prstDash val="solid"/>
                      <a:bevel/>
                    </a:ln>
                    <a:effectLst/>
                    <a:latin typeface="黑体" panose="02010609060101010101" charset="-122"/>
                    <a:ea typeface="黑体" panose="02010609060101010101" charset="-122"/>
                    <a:cs typeface="Times New Roman" panose="02020603050405020304"/>
                  </a:rPr>
                  <a:t>1.</a:t>
                </a:r>
                <a:r>
                  <a:rPr lang="en-US" sz="1400" b="1" kern="100" dirty="0">
                    <a:effectLst/>
                    <a:latin typeface="黑体" panose="02010609060101010101" charset="-122"/>
                    <a:ea typeface="黑体" panose="02010609060101010101" charset="-122"/>
                    <a:cs typeface="Times New Roman" panose="02020603050405020304"/>
                  </a:rPr>
                  <a:t> </a:t>
                </a:r>
                <a:r>
                  <a:rPr lang="zh-CN" altLang="en-US" sz="1400" b="1" kern="100" dirty="0">
                    <a:effectLst/>
                    <a:latin typeface="黑体" panose="02010609060101010101" charset="-122"/>
                    <a:ea typeface="黑体" panose="02010609060101010101" charset="-122"/>
                    <a:cs typeface="Times New Roman" panose="02020603050405020304"/>
                  </a:rPr>
                  <a:t>全国</a:t>
                </a:r>
                <a:r>
                  <a:rPr lang="zh-CN" sz="1400" b="1" kern="100" dirty="0">
                    <a:effectLst/>
                    <a:latin typeface="黑体" panose="02010609060101010101" charset="-122"/>
                    <a:ea typeface="黑体" panose="02010609060101010101" charset="-122"/>
                    <a:cs typeface="Arial" panose="020B0604020202020204"/>
                  </a:rPr>
                  <a:t>垃圾分类</a:t>
                </a:r>
                <a:endParaRPr lang="zh-CN" sz="1400" b="1" kern="100" dirty="0">
                  <a:effectLst/>
                  <a:latin typeface="黑体" panose="02010609060101010101" charset="-122"/>
                  <a:ea typeface="黑体" panose="02010609060101010101" charset="-122"/>
                  <a:cs typeface="Times New Roman" panose="02020603050405020304"/>
                </a:endParaRPr>
              </a:p>
              <a:p>
                <a:pPr algn="l">
                  <a:spcAft>
                    <a:spcPts val="0"/>
                  </a:spcAft>
                </a:pPr>
                <a:r>
                  <a:rPr lang="en-US" sz="1400" b="1" kern="100" dirty="0">
                    <a:ln w="3175" cap="rnd" cmpd="sng" algn="ctr">
                      <a:solidFill>
                        <a:srgbClr val="000000"/>
                      </a:solidFill>
                      <a:prstDash val="solid"/>
                      <a:bevel/>
                    </a:ln>
                    <a:effectLst/>
                    <a:latin typeface="黑体" panose="02010609060101010101" charset="-122"/>
                    <a:ea typeface="黑体" panose="02010609060101010101" charset="-122"/>
                    <a:cs typeface="Times New Roman" panose="02020603050405020304"/>
                  </a:rPr>
                  <a:t>2.</a:t>
                </a:r>
                <a:r>
                  <a:rPr lang="en-US" sz="1400" b="1" kern="100" dirty="0">
                    <a:effectLst/>
                    <a:latin typeface="黑体" panose="02010609060101010101" charset="-122"/>
                    <a:ea typeface="黑体" panose="02010609060101010101" charset="-122"/>
                    <a:cs typeface="Times New Roman" panose="02020603050405020304"/>
                  </a:rPr>
                  <a:t> </a:t>
                </a:r>
                <a:r>
                  <a:rPr lang="zh-CN" sz="1400" b="1" kern="100" dirty="0">
                    <a:effectLst/>
                    <a:latin typeface="黑体" panose="02010609060101010101" charset="-122"/>
                    <a:ea typeface="黑体" panose="02010609060101010101" charset="-122"/>
                    <a:cs typeface="Arial" panose="020B0604020202020204"/>
                  </a:rPr>
                  <a:t>口罩的</a:t>
                </a:r>
                <a:r>
                  <a:rPr lang="en-US" altLang="zh-CN" sz="1400" b="1" kern="100" dirty="0">
                    <a:effectLst/>
                    <a:latin typeface="黑体" panose="02010609060101010101" charset="-122"/>
                    <a:ea typeface="黑体" panose="02010609060101010101" charset="-122"/>
                    <a:cs typeface="Arial" panose="020B0604020202020204"/>
                  </a:rPr>
                  <a:t>“</a:t>
                </a:r>
                <a:r>
                  <a:rPr lang="zh-CN" altLang="en-US" sz="1400" b="1" kern="100" dirty="0">
                    <a:effectLst/>
                    <a:latin typeface="黑体" panose="02010609060101010101" charset="-122"/>
                    <a:ea typeface="黑体" panose="02010609060101010101" charset="-122"/>
                    <a:cs typeface="Arial" panose="020B0604020202020204"/>
                  </a:rPr>
                  <a:t>独白</a:t>
                </a:r>
                <a:r>
                  <a:rPr lang="en-US" altLang="zh-CN" sz="1400" b="1" kern="100" dirty="0">
                    <a:effectLst/>
                    <a:latin typeface="+mn-ea"/>
                    <a:cs typeface="Arial" panose="020B0604020202020204"/>
                  </a:rPr>
                  <a:t>”</a:t>
                </a:r>
              </a:p>
            </p:txBody>
          </p:sp>
          <p:sp>
            <p:nvSpPr>
              <p:cNvPr id="24" name="矩形 23"/>
              <p:cNvSpPr/>
              <p:nvPr/>
            </p:nvSpPr>
            <p:spPr>
              <a:xfrm>
                <a:off x="3956049" y="431800"/>
                <a:ext cx="1494429" cy="1085850"/>
              </a:xfrm>
              <a:prstGeom prst="rect">
                <a:avLst/>
              </a:prstGeom>
              <a:noFill/>
              <a:ln w="6350"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noAutofit/>
              </a:bodyPr>
              <a:lstStyle/>
              <a:p>
                <a:pPr algn="l">
                  <a:spcAft>
                    <a:spcPts val="0"/>
                  </a:spcAft>
                </a:pPr>
                <a:r>
                  <a:rPr lang="zh-CN" sz="1400" b="1" kern="100" dirty="0">
                    <a:effectLst/>
                    <a:latin typeface="黑体" panose="02010609060101010101" charset="-122"/>
                    <a:ea typeface="黑体" panose="02010609060101010101" charset="-122"/>
                    <a:cs typeface="Arial" panose="020B0604020202020204"/>
                  </a:rPr>
                  <a:t>大局意识、绿色环保、社会责任使命感、法治意识、家国情怀、可持续发展观</a:t>
                </a:r>
                <a:endParaRPr lang="zh-CN" sz="1400" b="1" kern="100" dirty="0">
                  <a:effectLst/>
                  <a:latin typeface="黑体" panose="02010609060101010101" charset="-122"/>
                  <a:ea typeface="黑体" panose="02010609060101010101" charset="-122"/>
                  <a:cs typeface="Times New Roman" panose="02020603050405020304"/>
                </a:endParaRPr>
              </a:p>
            </p:txBody>
          </p:sp>
          <p:cxnSp>
            <p:nvCxnSpPr>
              <p:cNvPr id="25" name="直接箭头连接符 24"/>
              <p:cNvCxnSpPr/>
              <p:nvPr/>
            </p:nvCxnSpPr>
            <p:spPr>
              <a:xfrm>
                <a:off x="2495550" y="596900"/>
                <a:ext cx="6350" cy="203200"/>
              </a:xfrm>
              <a:prstGeom prst="straightConnector1">
                <a:avLst/>
              </a:prstGeom>
              <a:noFill/>
              <a:ln w="6350" cap="flat" cmpd="sng" algn="ctr">
                <a:solidFill>
                  <a:sysClr val="windowText" lastClr="000000"/>
                </a:solidFill>
                <a:prstDash val="solid"/>
                <a:miter lim="800000"/>
                <a:tailEnd type="triangle"/>
              </a:ln>
              <a:effectLst/>
            </p:spPr>
          </p:cxnSp>
          <p:cxnSp>
            <p:nvCxnSpPr>
              <p:cNvPr id="26" name="直接箭头连接符 25"/>
              <p:cNvCxnSpPr/>
              <p:nvPr/>
            </p:nvCxnSpPr>
            <p:spPr>
              <a:xfrm>
                <a:off x="3568700" y="977900"/>
                <a:ext cx="381000" cy="0"/>
              </a:xfrm>
              <a:prstGeom prst="straightConnector1">
                <a:avLst/>
              </a:prstGeom>
              <a:noFill/>
              <a:ln w="6350" cap="flat" cmpd="sng" algn="ctr">
                <a:solidFill>
                  <a:sysClr val="windowText" lastClr="000000"/>
                </a:solidFill>
                <a:prstDash val="solid"/>
                <a:miter lim="800000"/>
                <a:tailEnd type="triangle"/>
              </a:ln>
              <a:effectLst/>
            </p:spPr>
          </p:cxnSp>
          <p:cxnSp>
            <p:nvCxnSpPr>
              <p:cNvPr id="27" name="直接箭头连接符 26"/>
              <p:cNvCxnSpPr/>
              <p:nvPr/>
            </p:nvCxnSpPr>
            <p:spPr>
              <a:xfrm flipH="1" flipV="1">
                <a:off x="1168400" y="1517650"/>
                <a:ext cx="317500" cy="6350"/>
              </a:xfrm>
              <a:prstGeom prst="straightConnector1">
                <a:avLst/>
              </a:prstGeom>
              <a:noFill/>
              <a:ln w="6350" cap="flat" cmpd="sng" algn="ctr">
                <a:solidFill>
                  <a:sysClr val="windowText" lastClr="000000"/>
                </a:solidFill>
                <a:prstDash val="solid"/>
                <a:miter lim="800000"/>
                <a:tailEnd type="triangle"/>
              </a:ln>
              <a:effectLst/>
            </p:spPr>
          </p:cxnSp>
          <p:sp>
            <p:nvSpPr>
              <p:cNvPr id="28" name="矩形 27"/>
              <p:cNvSpPr/>
              <p:nvPr/>
            </p:nvSpPr>
            <p:spPr>
              <a:xfrm>
                <a:off x="3962400" y="1619249"/>
                <a:ext cx="1475378" cy="1085843"/>
              </a:xfrm>
              <a:prstGeom prst="rect">
                <a:avLst/>
              </a:prstGeom>
              <a:noFill/>
              <a:ln w="6350"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noAutofit/>
              </a:bodyPr>
              <a:lstStyle/>
              <a:p>
                <a:pPr algn="l">
                  <a:spcAft>
                    <a:spcPts val="0"/>
                  </a:spcAft>
                </a:pPr>
                <a:r>
                  <a:rPr lang="zh-CN" sz="1400" b="1" kern="100" dirty="0">
                    <a:effectLst/>
                    <a:latin typeface="黑体" panose="02010609060101010101" charset="-122"/>
                    <a:ea typeface="黑体" panose="02010609060101010101" charset="-122"/>
                    <a:cs typeface="Arial" panose="020B0604020202020204"/>
                  </a:rPr>
                  <a:t>实践教学、案例分析、实地考察、视频素材、小组讨论、</a:t>
                </a:r>
                <a:r>
                  <a:rPr lang="en-US" sz="1400" b="1" kern="100" dirty="0">
                    <a:effectLst/>
                    <a:latin typeface="黑体" panose="02010609060101010101" charset="-122"/>
                    <a:ea typeface="黑体" panose="02010609060101010101" charset="-122"/>
                    <a:cs typeface="Times New Roman" panose="02020603050405020304"/>
                  </a:rPr>
                  <a:t>PPT</a:t>
                </a:r>
                <a:r>
                  <a:rPr lang="zh-CN" sz="1400" b="1" kern="100" dirty="0">
                    <a:effectLst/>
                    <a:latin typeface="黑体" panose="02010609060101010101" charset="-122"/>
                    <a:ea typeface="黑体" panose="02010609060101010101" charset="-122"/>
                    <a:cs typeface="Arial" panose="020B0604020202020204"/>
                  </a:rPr>
                  <a:t>汇报</a:t>
                </a:r>
                <a:endParaRPr lang="zh-CN" sz="1400" b="1" kern="100" dirty="0">
                  <a:effectLst/>
                  <a:latin typeface="黑体" panose="02010609060101010101" charset="-122"/>
                  <a:ea typeface="黑体" panose="02010609060101010101" charset="-122"/>
                  <a:cs typeface="Times New Roman" panose="02020603050405020304"/>
                </a:endParaRPr>
              </a:p>
            </p:txBody>
          </p:sp>
          <p:cxnSp>
            <p:nvCxnSpPr>
              <p:cNvPr id="29" name="直接箭头连接符 28"/>
              <p:cNvCxnSpPr/>
              <p:nvPr/>
            </p:nvCxnSpPr>
            <p:spPr>
              <a:xfrm>
                <a:off x="3575050" y="2063750"/>
                <a:ext cx="381000" cy="0"/>
              </a:xfrm>
              <a:prstGeom prst="straightConnector1">
                <a:avLst/>
              </a:prstGeom>
              <a:noFill/>
              <a:ln w="6350" cap="flat" cmpd="sng" algn="ctr">
                <a:solidFill>
                  <a:sysClr val="windowText" lastClr="000000"/>
                </a:solidFill>
                <a:prstDash val="solid"/>
                <a:miter lim="800000"/>
                <a:tailEnd type="triangle"/>
              </a:ln>
              <a:effectLst/>
            </p:spPr>
          </p:cxnSp>
        </p:grpSp>
      </p:grpSp>
      <p:grpSp>
        <p:nvGrpSpPr>
          <p:cNvPr id="2" name="组合 1"/>
          <p:cNvGrpSpPr/>
          <p:nvPr/>
        </p:nvGrpSpPr>
        <p:grpSpPr>
          <a:xfrm>
            <a:off x="670064" y="163195"/>
            <a:ext cx="5968226" cy="681355"/>
            <a:chOff x="1340" y="150"/>
            <a:chExt cx="9399" cy="1073"/>
          </a:xfrm>
        </p:grpSpPr>
        <p:grpSp>
          <p:nvGrpSpPr>
            <p:cNvPr id="3" name="组合 2"/>
            <p:cNvGrpSpPr/>
            <p:nvPr/>
          </p:nvGrpSpPr>
          <p:grpSpPr>
            <a:xfrm>
              <a:off x="1340" y="150"/>
              <a:ext cx="9399" cy="1073"/>
              <a:chOff x="850811" y="114498"/>
              <a:chExt cx="5968118" cy="681285"/>
            </a:xfrm>
          </p:grpSpPr>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7" name="图片 6"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22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106680"/>
            <a:ext cx="12192000" cy="6339840"/>
          </a:xfrm>
          <a:prstGeom prst="rect">
            <a:avLst/>
          </a:prstGeom>
        </p:spPr>
      </p:pic>
      <p:sp>
        <p:nvSpPr>
          <p:cNvPr id="2" name="TextBox 1"/>
          <p:cNvSpPr txBox="1"/>
          <p:nvPr/>
        </p:nvSpPr>
        <p:spPr>
          <a:xfrm>
            <a:off x="3383867" y="2446979"/>
            <a:ext cx="6988175" cy="523220"/>
          </a:xfrm>
          <a:prstGeom prst="rect">
            <a:avLst/>
          </a:prstGeom>
          <a:noFill/>
        </p:spPr>
        <p:txBody>
          <a:bodyPr wrap="square" rtlCol="0">
            <a:spAutoFit/>
          </a:bodyPr>
          <a:lstStyle/>
          <a:p>
            <a:r>
              <a:rPr lang="zh-CN" altLang="zh-CN" sz="2800" dirty="0">
                <a:latin typeface="微软雅黑" panose="020B0503020204020204" pitchFamily="34" charset="-122"/>
                <a:ea typeface="微软雅黑" panose="020B0503020204020204" pitchFamily="34" charset="-122"/>
                <a:cs typeface="黑体" panose="02010609060101010101" charset="-122"/>
              </a:rPr>
              <a:t>以“</a:t>
            </a:r>
            <a:r>
              <a:rPr lang="zh-CN" altLang="en-US" sz="2800" dirty="0">
                <a:latin typeface="微软雅黑" panose="020B0503020204020204" pitchFamily="34" charset="-122"/>
                <a:ea typeface="微软雅黑" panose="020B0503020204020204" pitchFamily="34" charset="-122"/>
                <a:cs typeface="黑体" panose="02010609060101010101" charset="-122"/>
              </a:rPr>
              <a:t>生活</a:t>
            </a:r>
            <a:r>
              <a:rPr lang="zh-CN" altLang="zh-CN" sz="2800" dirty="0">
                <a:latin typeface="微软雅黑" panose="020B0503020204020204" pitchFamily="34" charset="-122"/>
                <a:ea typeface="微软雅黑" panose="020B0503020204020204" pitchFamily="34" charset="-122"/>
                <a:cs typeface="黑体" panose="02010609060101010101" charset="-122"/>
              </a:rPr>
              <a:t>垃圾分类”为契合点的案例</a:t>
            </a:r>
            <a:endParaRPr lang="zh-CN" altLang="en-US" sz="2800" dirty="0">
              <a:latin typeface="微软雅黑" panose="020B0503020204020204" pitchFamily="34" charset="-122"/>
              <a:ea typeface="微软雅黑" panose="020B0503020204020204" pitchFamily="34" charset="-122"/>
              <a:cs typeface="黑体" panose="02010609060101010101" charset="-122"/>
            </a:endParaRPr>
          </a:p>
        </p:txBody>
      </p:sp>
      <p:pic>
        <p:nvPicPr>
          <p:cNvPr id="1026" name="Picture 2" descr="https://gimg2.baidu.com/image_search/src=http%3A%2F%2F5b0988e595225.cdn.sohucs.com%2Fimages%2F20190519%2F31bfdc23950b4804a41bc4b6d4e63c99.gif&amp;refer=http%3A%2F%2F5b0988e595225.cdn.sohucs.com&amp;app=2002&amp;size=f9999,10000&amp;q=a80&amp;n=0&amp;g=0n&amp;fmt=jpeg?sec=1625201123&amp;t=ed7dc4614481c8c8e6237fe290833758"/>
          <p:cNvPicPr>
            <a:picLocks noChangeAspect="1" noChangeArrowheads="1" noCrop="1"/>
          </p:cNvPicPr>
          <p:nvPr/>
        </p:nvPicPr>
        <p:blipFill>
          <a:blip r:embed="rId6"/>
          <a:srcRect/>
          <a:stretch>
            <a:fillRect/>
          </a:stretch>
        </p:blipFill>
        <p:spPr bwMode="auto">
          <a:xfrm>
            <a:off x="4605409" y="3320916"/>
            <a:ext cx="3097123" cy="215367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2248762" y="1249769"/>
            <a:ext cx="3155979" cy="1063707"/>
            <a:chOff x="112232" y="933832"/>
            <a:chExt cx="3155979" cy="1063707"/>
          </a:xfrm>
        </p:grpSpPr>
        <p:grpSp>
          <p:nvGrpSpPr>
            <p:cNvPr id="15" name="组合 14"/>
            <p:cNvGrpSpPr/>
            <p:nvPr/>
          </p:nvGrpSpPr>
          <p:grpSpPr>
            <a:xfrm>
              <a:off x="112232" y="933832"/>
              <a:ext cx="1233900" cy="1063707"/>
              <a:chOff x="2438399" y="1951920"/>
              <a:chExt cx="2743200" cy="2364830"/>
            </a:xfrm>
          </p:grpSpPr>
          <p:sp>
            <p:nvSpPr>
              <p:cNvPr id="17" name="等腰三角形 1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8"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6"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grpSp>
        <p:nvGrpSpPr>
          <p:cNvPr id="3" name="组合 2"/>
          <p:cNvGrpSpPr/>
          <p:nvPr/>
        </p:nvGrpSpPr>
        <p:grpSpPr>
          <a:xfrm>
            <a:off x="670064" y="163195"/>
            <a:ext cx="5968226" cy="681355"/>
            <a:chOff x="1340" y="150"/>
            <a:chExt cx="9399" cy="1073"/>
          </a:xfrm>
        </p:grpSpPr>
        <p:grpSp>
          <p:nvGrpSpPr>
            <p:cNvPr id="4" name="组合 3"/>
            <p:cNvGrpSpPr/>
            <p:nvPr/>
          </p:nvGrpSpPr>
          <p:grpSpPr>
            <a:xfrm>
              <a:off x="1340" y="150"/>
              <a:ext cx="9399" cy="1073"/>
              <a:chOff x="850811" y="114498"/>
              <a:chExt cx="5968118" cy="681285"/>
            </a:xfrm>
          </p:grpSpPr>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Sld>
  <p:clrMapOvr>
    <a:masterClrMapping/>
  </p:clrMapOvr>
  <p:transition spd="med" advTm="10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2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 name="矩形 4"/>
          <p:cNvSpPr/>
          <p:nvPr/>
        </p:nvSpPr>
        <p:spPr>
          <a:xfrm>
            <a:off x="2890069" y="1883787"/>
            <a:ext cx="6350646" cy="4358751"/>
          </a:xfrm>
          <a:prstGeom prst="rect">
            <a:avLst/>
          </a:prstGeom>
          <a:solidFill>
            <a:srgbClr val="CCD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596510"/>
            <a:ext cx="12192000" cy="6339840"/>
          </a:xfrm>
          <a:prstGeom prst="rect">
            <a:avLst/>
          </a:prstGeom>
        </p:spPr>
      </p:pic>
      <p:pic>
        <p:nvPicPr>
          <p:cNvPr id="6" name="图片 5"/>
          <p:cNvPicPr>
            <a:picLocks noChangeAspect="1"/>
          </p:cNvPicPr>
          <p:nvPr/>
        </p:nvPicPr>
        <p:blipFill>
          <a:blip r:embed="rId7"/>
          <a:stretch>
            <a:fillRect/>
          </a:stretch>
        </p:blipFill>
        <p:spPr>
          <a:xfrm>
            <a:off x="2890069" y="2178769"/>
            <a:ext cx="6350646" cy="3175323"/>
          </a:xfrm>
          <a:prstGeom prst="rect">
            <a:avLst/>
          </a:prstGeom>
        </p:spPr>
      </p:pic>
      <p:pic>
        <p:nvPicPr>
          <p:cNvPr id="8" name="图片 7"/>
          <p:cNvPicPr>
            <a:picLocks noChangeAspect="1"/>
          </p:cNvPicPr>
          <p:nvPr/>
        </p:nvPicPr>
        <p:blipFill>
          <a:blip r:embed="rId8"/>
          <a:stretch>
            <a:fillRect/>
          </a:stretch>
        </p:blipFill>
        <p:spPr>
          <a:xfrm>
            <a:off x="2074978" y="1151727"/>
            <a:ext cx="3212870" cy="1243692"/>
          </a:xfrm>
          <a:prstGeom prst="rect">
            <a:avLst/>
          </a:prstGeom>
        </p:spPr>
      </p:pic>
      <p:sp>
        <p:nvSpPr>
          <p:cNvPr id="10" name="文本框 9"/>
          <p:cNvSpPr txBox="1"/>
          <p:nvPr/>
        </p:nvSpPr>
        <p:spPr>
          <a:xfrm>
            <a:off x="4752757" y="1403638"/>
            <a:ext cx="1935145" cy="523220"/>
          </a:xfrm>
          <a:prstGeom prst="rect">
            <a:avLst/>
          </a:prstGeom>
          <a:noFill/>
        </p:spPr>
        <p:txBody>
          <a:bodyPr wrap="none" rtlCol="0">
            <a:spAutoFit/>
          </a:bodyPr>
          <a:lstStyle/>
          <a:p>
            <a:r>
              <a:rPr lang="en-US" altLang="zh-CN" sz="2800" b="1" dirty="0"/>
              <a:t>--</a:t>
            </a:r>
            <a:r>
              <a:rPr lang="zh-CN" altLang="en-US" sz="2800" b="1" dirty="0"/>
              <a:t>指导思想</a:t>
            </a:r>
          </a:p>
        </p:txBody>
      </p:sp>
      <p:grpSp>
        <p:nvGrpSpPr>
          <p:cNvPr id="31" name="组合 30"/>
          <p:cNvGrpSpPr/>
          <p:nvPr/>
        </p:nvGrpSpPr>
        <p:grpSpPr>
          <a:xfrm>
            <a:off x="564549" y="214084"/>
            <a:ext cx="5968226" cy="681355"/>
            <a:chOff x="1340" y="150"/>
            <a:chExt cx="9399" cy="1073"/>
          </a:xfrm>
        </p:grpSpPr>
        <p:grpSp>
          <p:nvGrpSpPr>
            <p:cNvPr id="32" name="组合 31"/>
            <p:cNvGrpSpPr/>
            <p:nvPr/>
          </p:nvGrpSpPr>
          <p:grpSpPr>
            <a:xfrm>
              <a:off x="1340" y="150"/>
              <a:ext cx="9399" cy="1073"/>
              <a:chOff x="850811" y="114498"/>
              <a:chExt cx="5968118" cy="681285"/>
            </a:xfrm>
          </p:grpSpPr>
          <p:pic>
            <p:nvPicPr>
              <p:cNvPr id="3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矩形 33"/>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35" name="图片 34" descr="图片1"/>
            <p:cNvPicPr>
              <a:picLocks noChangeAspect="1"/>
            </p:cNvPicPr>
            <p:nvPr/>
          </p:nvPicPr>
          <p:blipFill>
            <a:blip r:embed="rId10"/>
            <a:stretch>
              <a:fillRect/>
            </a:stretch>
          </p:blipFill>
          <p:spPr>
            <a:xfrm>
              <a:off x="1397" y="200"/>
              <a:ext cx="2613" cy="400"/>
            </a:xfrm>
            <a:prstGeom prst="rect">
              <a:avLst/>
            </a:prstGeom>
          </p:spPr>
        </p:pic>
      </p:grpSp>
      <p:sp>
        <p:nvSpPr>
          <p:cNvPr id="2" name="文本框 1"/>
          <p:cNvSpPr txBox="1"/>
          <p:nvPr/>
        </p:nvSpPr>
        <p:spPr>
          <a:xfrm>
            <a:off x="2890069" y="5475149"/>
            <a:ext cx="6436377" cy="646331"/>
          </a:xfrm>
          <a:prstGeom prst="rect">
            <a:avLst/>
          </a:prstGeom>
          <a:noFill/>
        </p:spPr>
        <p:txBody>
          <a:bodyPr wrap="none" rtlCol="0">
            <a:spAutoFit/>
          </a:bodyPr>
          <a:lstStyle/>
          <a:p>
            <a:r>
              <a:rPr lang="en-US" altLang="zh-CN" dirty="0"/>
              <a:t>2005</a:t>
            </a:r>
            <a:r>
              <a:rPr lang="zh-CN" altLang="en-US" dirty="0"/>
              <a:t>年</a:t>
            </a:r>
            <a:r>
              <a:rPr lang="en-US" altLang="zh-CN" dirty="0"/>
              <a:t>8</a:t>
            </a:r>
            <a:r>
              <a:rPr lang="zh-CN" altLang="en-US" dirty="0"/>
              <a:t>月</a:t>
            </a:r>
            <a:r>
              <a:rPr lang="en-US" altLang="zh-CN" dirty="0"/>
              <a:t>15</a:t>
            </a:r>
            <a:r>
              <a:rPr lang="zh-CN" altLang="en-US" dirty="0"/>
              <a:t>日，时任浙江省委书记的习近平到湖州安吉余村</a:t>
            </a:r>
            <a:endParaRPr lang="en-US" altLang="zh-CN" dirty="0"/>
          </a:p>
          <a:p>
            <a:r>
              <a:rPr lang="zh-CN" altLang="en-US" dirty="0"/>
              <a:t>考察时，首次提出</a:t>
            </a:r>
            <a:r>
              <a:rPr lang="en-US" altLang="zh-CN" dirty="0"/>
              <a:t>【</a:t>
            </a:r>
            <a:r>
              <a:rPr lang="zh-CN" altLang="en-US" dirty="0"/>
              <a:t>绿水青山就是金山银山</a:t>
            </a:r>
            <a:r>
              <a:rPr lang="en-US" altLang="zh-CN" dirty="0"/>
              <a:t>】</a:t>
            </a:r>
            <a:r>
              <a:rPr lang="zh-CN" altLang="en-US" dirty="0"/>
              <a:t>这一两山理念。</a:t>
            </a:r>
          </a:p>
        </p:txBody>
      </p:sp>
    </p:spTree>
    <p:custDataLst>
      <p:tags r:id="rId1"/>
    </p:custDataLst>
  </p:cSld>
  <p:clrMapOvr>
    <a:masterClrMapping/>
  </p:clrMapOvr>
  <p:transition spd="med" advClick="0"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00623"/>
            <a:ext cx="12192000" cy="6339840"/>
          </a:xfrm>
          <a:prstGeom prst="rect">
            <a:avLst/>
          </a:prstGeom>
        </p:spPr>
      </p:pic>
      <p:grpSp>
        <p:nvGrpSpPr>
          <p:cNvPr id="42" name="组合 41"/>
          <p:cNvGrpSpPr/>
          <p:nvPr/>
        </p:nvGrpSpPr>
        <p:grpSpPr>
          <a:xfrm>
            <a:off x="2365474" y="1257053"/>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3" name="文本框 2"/>
          <p:cNvSpPr txBox="1"/>
          <p:nvPr/>
        </p:nvSpPr>
        <p:spPr>
          <a:xfrm>
            <a:off x="3194627" y="2320760"/>
            <a:ext cx="5877544" cy="3785652"/>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中华人民共和国环境保护法</a:t>
            </a:r>
            <a:r>
              <a:rPr lang="en-US" altLang="zh-CN" sz="2800" b="1" dirty="0">
                <a:latin typeface="微软雅黑" panose="020B0503020204020204" pitchFamily="34" charset="-122"/>
                <a:ea typeface="微软雅黑" panose="020B0503020204020204" pitchFamily="34" charset="-122"/>
              </a:rPr>
              <a:t>》</a:t>
            </a:r>
          </a:p>
          <a:p>
            <a:r>
              <a:rPr lang="zh-CN" altLang="en-US" sz="2400" dirty="0">
                <a:latin typeface="微软雅黑" panose="020B0503020204020204" pitchFamily="34" charset="-122"/>
                <a:ea typeface="微软雅黑" panose="020B0503020204020204" pitchFamily="34" charset="-122"/>
              </a:rPr>
              <a:t>第一章总则</a:t>
            </a:r>
            <a:endParaRPr lang="en-US" altLang="zh-CN" sz="2400" dirty="0">
              <a:latin typeface="微软雅黑" panose="020B0503020204020204" pitchFamily="34" charset="-122"/>
              <a:ea typeface="微软雅黑" panose="020B0503020204020204" pitchFamily="34" charset="-122"/>
            </a:endParaRPr>
          </a:p>
          <a:p>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mn-ea"/>
              </a:rPr>
              <a:t>第六条：一切单位和个人都有保护环境的义务。</a:t>
            </a:r>
            <a:endParaRPr lang="en-US" altLang="zh-CN" sz="2400" dirty="0">
              <a:latin typeface="+mn-ea"/>
            </a:endParaRPr>
          </a:p>
          <a:p>
            <a:endParaRPr lang="en-US" altLang="zh-CN" sz="2400" dirty="0">
              <a:latin typeface="+mn-ea"/>
            </a:endParaRPr>
          </a:p>
          <a:p>
            <a:r>
              <a:rPr lang="zh-CN" altLang="en-US" sz="2400" dirty="0">
                <a:latin typeface="微软雅黑" panose="020B0503020204020204" pitchFamily="34" charset="-122"/>
                <a:ea typeface="微软雅黑" panose="020B0503020204020204" pitchFamily="34" charset="-122"/>
              </a:rPr>
              <a:t>第十一条：对保护和改善环境有显著成绩的单位和个人，由人民政府给予奖励。</a:t>
            </a:r>
            <a:endParaRPr lang="en-US" altLang="zh-CN" sz="2400" dirty="0">
              <a:latin typeface="+mn-ea"/>
            </a:endParaRPr>
          </a:p>
          <a:p>
            <a:endParaRPr lang="en-US" altLang="zh-CN" sz="2400" dirty="0">
              <a:latin typeface="+mn-ea"/>
            </a:endParaRPr>
          </a:p>
          <a:p>
            <a:endParaRPr lang="zh-CN" altLang="en-US" sz="2000" dirty="0">
              <a:solidFill>
                <a:srgbClr val="FF0000"/>
              </a:solidFill>
              <a:latin typeface="+mn-ea"/>
            </a:endParaRPr>
          </a:p>
        </p:txBody>
      </p:sp>
      <p:sp>
        <p:nvSpPr>
          <p:cNvPr id="2" name="文本框 1"/>
          <p:cNvSpPr txBox="1"/>
          <p:nvPr/>
        </p:nvSpPr>
        <p:spPr>
          <a:xfrm>
            <a:off x="4985319" y="1414113"/>
            <a:ext cx="1935145" cy="523220"/>
          </a:xfrm>
          <a:prstGeom prst="rect">
            <a:avLst/>
          </a:prstGeom>
          <a:noFill/>
        </p:spPr>
        <p:txBody>
          <a:bodyPr wrap="none" rtlCol="0">
            <a:spAutoFit/>
          </a:bodyPr>
          <a:lstStyle/>
          <a:p>
            <a:r>
              <a:rPr lang="en-US" altLang="zh-CN" sz="2800" b="1" dirty="0"/>
              <a:t>--</a:t>
            </a:r>
            <a:r>
              <a:rPr lang="zh-CN" altLang="en-US" sz="2800" b="1" dirty="0"/>
              <a:t>案例小结</a:t>
            </a:r>
          </a:p>
        </p:txBody>
      </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50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0"/>
            <a:ext cx="12192000" cy="6339840"/>
          </a:xfrm>
          <a:prstGeom prst="rect">
            <a:avLst/>
          </a:prstGeom>
        </p:spPr>
      </p:pic>
      <p:grpSp>
        <p:nvGrpSpPr>
          <p:cNvPr id="14" name="组合 13"/>
          <p:cNvGrpSpPr/>
          <p:nvPr/>
        </p:nvGrpSpPr>
        <p:grpSpPr>
          <a:xfrm>
            <a:off x="2171204" y="1106907"/>
            <a:ext cx="3155979" cy="1063707"/>
            <a:chOff x="112232" y="933832"/>
            <a:chExt cx="3155979" cy="1063707"/>
          </a:xfrm>
        </p:grpSpPr>
        <p:grpSp>
          <p:nvGrpSpPr>
            <p:cNvPr id="15" name="组合 14"/>
            <p:cNvGrpSpPr/>
            <p:nvPr/>
          </p:nvGrpSpPr>
          <p:grpSpPr>
            <a:xfrm>
              <a:off x="112232" y="933832"/>
              <a:ext cx="1233900" cy="1063707"/>
              <a:chOff x="2438399" y="1951920"/>
              <a:chExt cx="2743200" cy="2364830"/>
            </a:xfrm>
          </p:grpSpPr>
          <p:sp>
            <p:nvSpPr>
              <p:cNvPr id="17" name="等腰三角形 1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8"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6"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5" name="TextBox 4"/>
          <p:cNvSpPr txBox="1"/>
          <p:nvPr/>
        </p:nvSpPr>
        <p:spPr>
          <a:xfrm>
            <a:off x="4715708" y="1272540"/>
            <a:ext cx="5410303"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cs typeface="+mn-ea"/>
                <a:sym typeface="+mn-lt"/>
              </a:rPr>
              <a:t>--</a:t>
            </a:r>
            <a:r>
              <a:rPr lang="zh-CN" altLang="en-US" sz="2800" b="1" dirty="0">
                <a:latin typeface="微软雅黑" panose="020B0503020204020204" pitchFamily="34" charset="-122"/>
                <a:ea typeface="微软雅黑" panose="020B0503020204020204" pitchFamily="34" charset="-122"/>
                <a:cs typeface="+mn-ea"/>
                <a:sym typeface="+mn-lt"/>
              </a:rPr>
              <a:t>教学实践：师生角色互换课堂</a:t>
            </a:r>
          </a:p>
        </p:txBody>
      </p:sp>
      <p:sp>
        <p:nvSpPr>
          <p:cNvPr id="2" name="矩形: 圆角 1"/>
          <p:cNvSpPr/>
          <p:nvPr/>
        </p:nvSpPr>
        <p:spPr>
          <a:xfrm>
            <a:off x="3806492" y="2325090"/>
            <a:ext cx="4675505" cy="3313430"/>
          </a:xfrm>
          <a:prstGeom prst="roundRect">
            <a:avLst/>
          </a:prstGeom>
          <a:blipFill rotWithShape="1">
            <a:blip r:embed="rId6"/>
            <a:stretch>
              <a:fillRect/>
            </a:stretch>
          </a:blipFill>
          <a:ln w="19050">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mj-ea"/>
              <a:ea typeface="+mj-ea"/>
            </a:endParaRPr>
          </a:p>
        </p:txBody>
      </p:sp>
      <p:grpSp>
        <p:nvGrpSpPr>
          <p:cNvPr id="3" name="组合 2"/>
          <p:cNvGrpSpPr/>
          <p:nvPr/>
        </p:nvGrpSpPr>
        <p:grpSpPr>
          <a:xfrm>
            <a:off x="670064" y="163195"/>
            <a:ext cx="5968226" cy="681355"/>
            <a:chOff x="1340" y="150"/>
            <a:chExt cx="9399" cy="1073"/>
          </a:xfrm>
        </p:grpSpPr>
        <p:grpSp>
          <p:nvGrpSpPr>
            <p:cNvPr id="4" name="组合 3"/>
            <p:cNvGrpSpPr/>
            <p:nvPr/>
          </p:nvGrpSpPr>
          <p:grpSpPr>
            <a:xfrm>
              <a:off x="1340" y="150"/>
              <a:ext cx="9399" cy="1073"/>
              <a:chOff x="850811" y="114498"/>
              <a:chExt cx="5968118" cy="681285"/>
            </a:xfrm>
          </p:grpSpPr>
          <p:pic>
            <p:nvPicPr>
              <p:cNvPr id="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Sld>
  <p:clrMapOvr>
    <a:masterClrMapping/>
  </p:clrMapOvr>
  <p:transition spd="med" advTm="25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163195"/>
            <a:ext cx="12192000" cy="6339840"/>
          </a:xfrm>
          <a:prstGeom prst="rect">
            <a:avLst/>
          </a:prstGeom>
        </p:spPr>
      </p:pic>
      <p:grpSp>
        <p:nvGrpSpPr>
          <p:cNvPr id="14" name="组合 13"/>
          <p:cNvGrpSpPr/>
          <p:nvPr/>
        </p:nvGrpSpPr>
        <p:grpSpPr>
          <a:xfrm>
            <a:off x="1778070" y="1127862"/>
            <a:ext cx="3155979" cy="1063707"/>
            <a:chOff x="112232" y="933832"/>
            <a:chExt cx="3155979" cy="1063707"/>
          </a:xfrm>
        </p:grpSpPr>
        <p:grpSp>
          <p:nvGrpSpPr>
            <p:cNvPr id="15" name="组合 14"/>
            <p:cNvGrpSpPr/>
            <p:nvPr/>
          </p:nvGrpSpPr>
          <p:grpSpPr>
            <a:xfrm>
              <a:off x="112232" y="933832"/>
              <a:ext cx="1233900" cy="1063707"/>
              <a:chOff x="2438399" y="1951920"/>
              <a:chExt cx="2743200" cy="2364830"/>
            </a:xfrm>
          </p:grpSpPr>
          <p:sp>
            <p:nvSpPr>
              <p:cNvPr id="17" name="等腰三角形 1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8"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6"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5" name="TextBox 4"/>
          <p:cNvSpPr txBox="1"/>
          <p:nvPr/>
        </p:nvSpPr>
        <p:spPr>
          <a:xfrm>
            <a:off x="4322574" y="1293495"/>
            <a:ext cx="5410303"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cs typeface="+mn-ea"/>
                <a:sym typeface="+mn-lt"/>
              </a:rPr>
              <a:t>--</a:t>
            </a:r>
            <a:r>
              <a:rPr lang="zh-CN" altLang="en-US" sz="2800" b="1" dirty="0">
                <a:latin typeface="微软雅黑" panose="020B0503020204020204" pitchFamily="34" charset="-122"/>
                <a:ea typeface="微软雅黑" panose="020B0503020204020204" pitchFamily="34" charset="-122"/>
                <a:cs typeface="+mn-ea"/>
                <a:sym typeface="+mn-lt"/>
              </a:rPr>
              <a:t>教学实践：师生角色互换课堂</a:t>
            </a:r>
          </a:p>
        </p:txBody>
      </p:sp>
      <p:sp>
        <p:nvSpPr>
          <p:cNvPr id="2" name="矩形: 圆角 1"/>
          <p:cNvSpPr/>
          <p:nvPr/>
        </p:nvSpPr>
        <p:spPr>
          <a:xfrm>
            <a:off x="2682346" y="2127159"/>
            <a:ext cx="7164705" cy="4163060"/>
          </a:xfrm>
          <a:prstGeom prst="roundRect">
            <a:avLst/>
          </a:prstGeom>
          <a:noFill/>
          <a:ln w="19050">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latin typeface="+mj-ea"/>
                <a:ea typeface="+mj-ea"/>
              </a:rPr>
              <a:t>此处插入视频</a:t>
            </a:r>
          </a:p>
        </p:txBody>
      </p:sp>
      <p:grpSp>
        <p:nvGrpSpPr>
          <p:cNvPr id="3" name="组合 2"/>
          <p:cNvGrpSpPr/>
          <p:nvPr/>
        </p:nvGrpSpPr>
        <p:grpSpPr>
          <a:xfrm>
            <a:off x="670064" y="163195"/>
            <a:ext cx="5968226" cy="681355"/>
            <a:chOff x="1340" y="150"/>
            <a:chExt cx="9399" cy="1073"/>
          </a:xfrm>
        </p:grpSpPr>
        <p:grpSp>
          <p:nvGrpSpPr>
            <p:cNvPr id="4" name="组合 3"/>
            <p:cNvGrpSpPr/>
            <p:nvPr/>
          </p:nvGrpSpPr>
          <p:grpSpPr>
            <a:xfrm>
              <a:off x="1340" y="150"/>
              <a:ext cx="9399" cy="1073"/>
              <a:chOff x="850811" y="114498"/>
              <a:chExt cx="5968118" cy="681285"/>
            </a:xfrm>
          </p:grpSpPr>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7"/>
            <a:stretch>
              <a:fillRect/>
            </a:stretch>
          </p:blipFill>
          <p:spPr>
            <a:xfrm>
              <a:off x="1397" y="200"/>
              <a:ext cx="2613" cy="400"/>
            </a:xfrm>
            <a:prstGeom prst="rect">
              <a:avLst/>
            </a:prstGeom>
          </p:spPr>
        </p:pic>
      </p:grpSp>
    </p:spTree>
  </p:cSld>
  <p:clrMapOvr>
    <a:masterClrMapping/>
  </p:clrMapOvr>
  <p:transition spd="med" advTm="90000"/>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26670" y="0"/>
            <a:ext cx="12192000" cy="6339840"/>
          </a:xfrm>
          <a:prstGeom prst="rect">
            <a:avLst/>
          </a:prstGeom>
        </p:spPr>
      </p:pic>
      <p:grpSp>
        <p:nvGrpSpPr>
          <p:cNvPr id="14" name="组合 13"/>
          <p:cNvGrpSpPr/>
          <p:nvPr/>
        </p:nvGrpSpPr>
        <p:grpSpPr>
          <a:xfrm>
            <a:off x="2090501" y="1125582"/>
            <a:ext cx="3155979" cy="1063707"/>
            <a:chOff x="112232" y="933832"/>
            <a:chExt cx="3155979" cy="1063707"/>
          </a:xfrm>
        </p:grpSpPr>
        <p:grpSp>
          <p:nvGrpSpPr>
            <p:cNvPr id="15" name="组合 14"/>
            <p:cNvGrpSpPr/>
            <p:nvPr/>
          </p:nvGrpSpPr>
          <p:grpSpPr>
            <a:xfrm>
              <a:off x="112232" y="933832"/>
              <a:ext cx="1233900" cy="1063707"/>
              <a:chOff x="2438399" y="1951920"/>
              <a:chExt cx="2743200" cy="2364830"/>
            </a:xfrm>
          </p:grpSpPr>
          <p:sp>
            <p:nvSpPr>
              <p:cNvPr id="17" name="等腰三角形 16"/>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8"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6"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5" name="TextBox 4"/>
          <p:cNvSpPr txBox="1"/>
          <p:nvPr/>
        </p:nvSpPr>
        <p:spPr>
          <a:xfrm>
            <a:off x="4635005" y="1291215"/>
            <a:ext cx="5410303" cy="523220"/>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cs typeface="+mn-ea"/>
                <a:sym typeface="+mn-lt"/>
              </a:rPr>
              <a:t>--</a:t>
            </a:r>
            <a:r>
              <a:rPr lang="zh-CN" altLang="en-US" sz="2800" b="1" dirty="0">
                <a:latin typeface="微软雅黑" panose="020B0503020204020204" pitchFamily="34" charset="-122"/>
                <a:ea typeface="微软雅黑" panose="020B0503020204020204" pitchFamily="34" charset="-122"/>
                <a:cs typeface="+mn-ea"/>
                <a:sym typeface="+mn-lt"/>
              </a:rPr>
              <a:t>教学实践：师生角色互换课堂</a:t>
            </a:r>
          </a:p>
        </p:txBody>
      </p:sp>
      <p:grpSp>
        <p:nvGrpSpPr>
          <p:cNvPr id="3" name="组合 2"/>
          <p:cNvGrpSpPr/>
          <p:nvPr/>
        </p:nvGrpSpPr>
        <p:grpSpPr>
          <a:xfrm>
            <a:off x="670064" y="163195"/>
            <a:ext cx="5968226" cy="681355"/>
            <a:chOff x="1340" y="150"/>
            <a:chExt cx="9399" cy="1073"/>
          </a:xfrm>
        </p:grpSpPr>
        <p:grpSp>
          <p:nvGrpSpPr>
            <p:cNvPr id="4" name="组合 3"/>
            <p:cNvGrpSpPr/>
            <p:nvPr/>
          </p:nvGrpSpPr>
          <p:grpSpPr>
            <a:xfrm>
              <a:off x="1340" y="150"/>
              <a:ext cx="9399" cy="1073"/>
              <a:chOff x="850811" y="114498"/>
              <a:chExt cx="5968118" cy="681285"/>
            </a:xfrm>
          </p:grpSpPr>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7"/>
            <a:stretch>
              <a:fillRect/>
            </a:stretch>
          </p:blipFill>
          <p:spPr>
            <a:xfrm>
              <a:off x="1397" y="200"/>
              <a:ext cx="2613" cy="400"/>
            </a:xfrm>
            <a:prstGeom prst="rect">
              <a:avLst/>
            </a:prstGeom>
          </p:spPr>
        </p:pic>
      </p:grpSp>
      <p:pic>
        <p:nvPicPr>
          <p:cNvPr id="8" name="图片 7"/>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4726445" y="2870009"/>
            <a:ext cx="3193735" cy="3188798"/>
          </a:xfrm>
          <a:prstGeom prst="rect">
            <a:avLst/>
          </a:prstGeom>
        </p:spPr>
      </p:pic>
      <p:sp>
        <p:nvSpPr>
          <p:cNvPr id="19" name="文本框 18"/>
          <p:cNvSpPr txBox="1"/>
          <p:nvPr/>
        </p:nvSpPr>
        <p:spPr>
          <a:xfrm>
            <a:off x="3300614" y="2262457"/>
            <a:ext cx="6288902" cy="523220"/>
          </a:xfrm>
          <a:prstGeom prst="rect">
            <a:avLst/>
          </a:prstGeom>
          <a:noFill/>
        </p:spPr>
        <p:txBody>
          <a:bodyPr wrap="none" rtlCol="0">
            <a:spAutoFit/>
          </a:bodyPr>
          <a:lstStyle/>
          <a:p>
            <a:pPr algn="ctr"/>
            <a:r>
              <a:rPr lang="zh-CN" altLang="en-US" sz="2800" dirty="0"/>
              <a:t>学生：自主学习、合作学习、探究学习</a:t>
            </a:r>
          </a:p>
        </p:txBody>
      </p:sp>
    </p:spTree>
  </p:cSld>
  <p:clrMapOvr>
    <a:masterClrMapping/>
  </p:clrMapOvr>
  <p:transition spd="med" advTm="29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2000"/>
                                        <p:tgtEl>
                                          <p:spTgt spid="19"/>
                                        </p:tgtEl>
                                      </p:cBhvr>
                                    </p:animEffect>
                                  </p:childTnLst>
                                </p:cTn>
                              </p:par>
                            </p:childTnLst>
                          </p:cTn>
                        </p:par>
                        <p:par>
                          <p:cTn id="8" fill="hold">
                            <p:stCondLst>
                              <p:cond delay="2000"/>
                            </p:stCondLst>
                            <p:childTnLst>
                              <p:par>
                                <p:cTn id="9" presetID="4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ppt_w</p:attrName>
                                        </p:attrNameLst>
                                      </p:cBhvr>
                                      <p:tavLst>
                                        <p:tav tm="0" fmla="#ppt_w*sin(2.5*pi*$)">
                                          <p:val>
                                            <p:fltVal val="0"/>
                                          </p:val>
                                        </p:tav>
                                        <p:tav tm="100000">
                                          <p:val>
                                            <p:fltVal val="1"/>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27000"/>
            <a:ext cx="12192000" cy="6339840"/>
          </a:xfrm>
          <a:prstGeom prst="rect">
            <a:avLst/>
          </a:prstGeom>
        </p:spPr>
      </p:pic>
      <p:grpSp>
        <p:nvGrpSpPr>
          <p:cNvPr id="42" name="组合 41"/>
          <p:cNvGrpSpPr/>
          <p:nvPr/>
        </p:nvGrpSpPr>
        <p:grpSpPr>
          <a:xfrm>
            <a:off x="2714755" y="1074474"/>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04</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3" name="文本框 2"/>
          <p:cNvSpPr txBox="1"/>
          <p:nvPr/>
        </p:nvSpPr>
        <p:spPr>
          <a:xfrm>
            <a:off x="3543908" y="2348051"/>
            <a:ext cx="5010032" cy="4154984"/>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中华人民共和国环境保护法</a:t>
            </a:r>
            <a:r>
              <a:rPr lang="en-US" altLang="zh-CN" sz="2800" b="1" dirty="0">
                <a:latin typeface="微软雅黑" panose="020B0503020204020204" pitchFamily="34" charset="-122"/>
                <a:ea typeface="微软雅黑" panose="020B0503020204020204" pitchFamily="34" charset="-122"/>
              </a:rPr>
              <a:t>》</a:t>
            </a:r>
          </a:p>
          <a:p>
            <a:r>
              <a:rPr lang="zh-CN" altLang="en-US" sz="2000" dirty="0">
                <a:latin typeface="+mn-ea"/>
              </a:rPr>
              <a:t> </a:t>
            </a:r>
            <a:r>
              <a:rPr lang="zh-CN" altLang="en-US" sz="2400" dirty="0">
                <a:latin typeface="+mn-ea"/>
              </a:rPr>
              <a:t>第一章总则</a:t>
            </a:r>
            <a:endParaRPr lang="en-US" altLang="zh-CN" sz="2400" dirty="0">
              <a:latin typeface="+mn-ea"/>
            </a:endParaRPr>
          </a:p>
          <a:p>
            <a:endParaRPr lang="en-US" altLang="zh-CN" sz="2400" dirty="0">
              <a:latin typeface="+mn-ea"/>
            </a:endParaRPr>
          </a:p>
          <a:p>
            <a:r>
              <a:rPr lang="zh-CN" altLang="en-US" sz="2400" dirty="0">
                <a:latin typeface="+mn-ea"/>
              </a:rPr>
              <a:t> 第 六  条：</a:t>
            </a:r>
            <a:r>
              <a:rPr lang="zh-CN" altLang="zh-CN" sz="2400" dirty="0">
                <a:latin typeface="+mn-ea"/>
              </a:rPr>
              <a:t>公民应当</a:t>
            </a:r>
            <a:r>
              <a:rPr lang="zh-CN" altLang="zh-CN" sz="2400" dirty="0">
                <a:solidFill>
                  <a:srgbClr val="FF0000"/>
                </a:solidFill>
                <a:latin typeface="+mn-ea"/>
              </a:rPr>
              <a:t>增强环境保护意识</a:t>
            </a:r>
            <a:r>
              <a:rPr lang="zh-CN" altLang="zh-CN" sz="2400" dirty="0">
                <a:latin typeface="+mn-ea"/>
              </a:rPr>
              <a:t>，采取</a:t>
            </a:r>
            <a:r>
              <a:rPr lang="zh-CN" altLang="zh-CN" sz="2400" dirty="0">
                <a:solidFill>
                  <a:srgbClr val="FF0000"/>
                </a:solidFill>
                <a:latin typeface="+mn-ea"/>
              </a:rPr>
              <a:t>低碳</a:t>
            </a:r>
            <a:r>
              <a:rPr lang="zh-CN" altLang="zh-CN" sz="2400" dirty="0">
                <a:latin typeface="+mn-ea"/>
              </a:rPr>
              <a:t>、</a:t>
            </a:r>
            <a:r>
              <a:rPr lang="zh-CN" altLang="zh-CN" sz="2400" dirty="0">
                <a:solidFill>
                  <a:srgbClr val="FF0000"/>
                </a:solidFill>
                <a:latin typeface="+mn-ea"/>
              </a:rPr>
              <a:t>节俭</a:t>
            </a:r>
            <a:r>
              <a:rPr lang="zh-CN" altLang="zh-CN" sz="2400" dirty="0">
                <a:latin typeface="+mn-ea"/>
              </a:rPr>
              <a:t>的</a:t>
            </a:r>
            <a:r>
              <a:rPr lang="zh-CN" altLang="zh-CN" sz="2400" dirty="0">
                <a:solidFill>
                  <a:srgbClr val="FF0000"/>
                </a:solidFill>
                <a:latin typeface="+mn-ea"/>
              </a:rPr>
              <a:t>生活方式</a:t>
            </a:r>
            <a:r>
              <a:rPr lang="zh-CN" altLang="zh-CN" sz="2400" dirty="0">
                <a:latin typeface="+mn-ea"/>
              </a:rPr>
              <a:t>，</a:t>
            </a:r>
            <a:r>
              <a:rPr lang="zh-CN" altLang="zh-CN" sz="2400" dirty="0">
                <a:solidFill>
                  <a:srgbClr val="FF0000"/>
                </a:solidFill>
                <a:latin typeface="+mn-ea"/>
              </a:rPr>
              <a:t>自觉履行环境保护义务</a:t>
            </a:r>
            <a:r>
              <a:rPr lang="zh-CN" altLang="zh-CN" sz="2400" dirty="0">
                <a:latin typeface="+mn-ea"/>
              </a:rPr>
              <a:t>。</a:t>
            </a:r>
            <a:endParaRPr lang="en-US" altLang="zh-CN" sz="2400" dirty="0">
              <a:latin typeface="+mn-ea"/>
            </a:endParaRPr>
          </a:p>
          <a:p>
            <a:endParaRPr lang="en-US" altLang="zh-CN" sz="2400" dirty="0">
              <a:latin typeface="+mn-ea"/>
            </a:endParaRPr>
          </a:p>
          <a:p>
            <a:r>
              <a:rPr lang="zh-CN" altLang="en-US" sz="2400" dirty="0">
                <a:latin typeface="微软雅黑" panose="020B0503020204020204" pitchFamily="34" charset="-122"/>
                <a:ea typeface="微软雅黑" panose="020B0503020204020204" pitchFamily="34" charset="-122"/>
              </a:rPr>
              <a:t>第十二条：每年</a:t>
            </a:r>
            <a:r>
              <a:rPr lang="en-US" altLang="zh-CN" sz="2400" dirty="0">
                <a:solidFill>
                  <a:srgbClr val="FF0000"/>
                </a:solidFill>
                <a:latin typeface="微软雅黑" panose="020B0503020204020204" pitchFamily="34" charset="-122"/>
                <a:ea typeface="微软雅黑" panose="020B0503020204020204" pitchFamily="34" charset="-122"/>
              </a:rPr>
              <a:t>6</a:t>
            </a:r>
            <a:r>
              <a:rPr lang="zh-CN" altLang="en-US" sz="2400" dirty="0">
                <a:solidFill>
                  <a:srgbClr val="FF0000"/>
                </a:solidFill>
                <a:latin typeface="微软雅黑" panose="020B0503020204020204" pitchFamily="34" charset="-122"/>
                <a:ea typeface="微软雅黑" panose="020B0503020204020204" pitchFamily="34" charset="-122"/>
              </a:rPr>
              <a:t>月</a:t>
            </a:r>
            <a:r>
              <a:rPr lang="en-US" altLang="zh-CN" sz="2400" dirty="0">
                <a:solidFill>
                  <a:srgbClr val="FF0000"/>
                </a:solidFill>
                <a:latin typeface="微软雅黑" panose="020B0503020204020204" pitchFamily="34" charset="-122"/>
                <a:ea typeface="微软雅黑" panose="020B0503020204020204" pitchFamily="34" charset="-122"/>
              </a:rPr>
              <a:t>5</a:t>
            </a:r>
            <a:r>
              <a:rPr lang="zh-CN" altLang="en-US" sz="2400" dirty="0">
                <a:solidFill>
                  <a:srgbClr val="FF0000"/>
                </a:solidFill>
                <a:latin typeface="微软雅黑" panose="020B0503020204020204" pitchFamily="34" charset="-122"/>
                <a:ea typeface="微软雅黑" panose="020B0503020204020204" pitchFamily="34" charset="-122"/>
              </a:rPr>
              <a:t>日</a:t>
            </a:r>
            <a:r>
              <a:rPr lang="zh-CN" altLang="en-US" sz="2400" dirty="0">
                <a:latin typeface="微软雅黑" panose="020B0503020204020204" pitchFamily="34" charset="-122"/>
                <a:ea typeface="微软雅黑" panose="020B0503020204020204" pitchFamily="34" charset="-122"/>
              </a:rPr>
              <a:t>为</a:t>
            </a:r>
            <a:r>
              <a:rPr lang="zh-CN" altLang="en-US" sz="2400" dirty="0">
                <a:solidFill>
                  <a:srgbClr val="FF0000"/>
                </a:solidFill>
                <a:latin typeface="微软雅黑" panose="020B0503020204020204" pitchFamily="34" charset="-122"/>
                <a:ea typeface="微软雅黑" panose="020B0503020204020204" pitchFamily="34" charset="-122"/>
              </a:rPr>
              <a:t>环境日</a:t>
            </a:r>
            <a:r>
              <a:rPr lang="zh-CN" altLang="en-US" sz="2400" dirty="0">
                <a:latin typeface="微软雅黑" panose="020B0503020204020204" pitchFamily="34" charset="-122"/>
                <a:ea typeface="微软雅黑" panose="020B0503020204020204" pitchFamily="34" charset="-122"/>
              </a:rPr>
              <a:t>。</a:t>
            </a:r>
          </a:p>
          <a:p>
            <a:endParaRPr lang="en-US" altLang="zh-CN" sz="2400" dirty="0">
              <a:latin typeface="+mn-ea"/>
            </a:endParaRPr>
          </a:p>
          <a:p>
            <a:endParaRPr lang="en-US" altLang="zh-CN" sz="2400" dirty="0">
              <a:latin typeface="+mn-ea"/>
            </a:endParaRPr>
          </a:p>
          <a:p>
            <a:endParaRPr lang="zh-CN" altLang="en-US" sz="2000" dirty="0">
              <a:solidFill>
                <a:srgbClr val="FF0000"/>
              </a:solidFill>
              <a:latin typeface="+mn-ea"/>
            </a:endParaRPr>
          </a:p>
        </p:txBody>
      </p:sp>
      <p:sp>
        <p:nvSpPr>
          <p:cNvPr id="6" name="文本框 5"/>
          <p:cNvSpPr txBox="1"/>
          <p:nvPr/>
        </p:nvSpPr>
        <p:spPr>
          <a:xfrm>
            <a:off x="5298060" y="1229648"/>
            <a:ext cx="1217000" cy="523220"/>
          </a:xfrm>
          <a:prstGeom prst="rect">
            <a:avLst/>
          </a:prstGeom>
          <a:noFill/>
        </p:spPr>
        <p:txBody>
          <a:bodyPr wrap="none" rtlCol="0">
            <a:spAutoFit/>
          </a:bodyPr>
          <a:lstStyle/>
          <a:p>
            <a:r>
              <a:rPr lang="en-US" altLang="zh-CN" sz="2800" b="1" dirty="0"/>
              <a:t>--</a:t>
            </a:r>
            <a:r>
              <a:rPr lang="zh-CN" altLang="en-US" sz="2800" b="1" dirty="0"/>
              <a:t>小结</a:t>
            </a:r>
          </a:p>
        </p:txBody>
      </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27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27000"/>
            <a:ext cx="12192000" cy="6339840"/>
          </a:xfrm>
          <a:prstGeom prst="rect">
            <a:avLst/>
          </a:prstGeom>
        </p:spPr>
      </p:pic>
      <p:grpSp>
        <p:nvGrpSpPr>
          <p:cNvPr id="42" name="组合 41"/>
          <p:cNvGrpSpPr/>
          <p:nvPr/>
        </p:nvGrpSpPr>
        <p:grpSpPr>
          <a:xfrm>
            <a:off x="2365474" y="1123408"/>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05</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教学过程</a:t>
              </a:r>
            </a:p>
          </p:txBody>
        </p:sp>
      </p:grpSp>
      <p:sp>
        <p:nvSpPr>
          <p:cNvPr id="3" name="文本框 2"/>
          <p:cNvSpPr txBox="1"/>
          <p:nvPr/>
        </p:nvSpPr>
        <p:spPr>
          <a:xfrm>
            <a:off x="4722120" y="2563470"/>
            <a:ext cx="4530185" cy="3293209"/>
          </a:xfrm>
          <a:prstGeom prst="rect">
            <a:avLst/>
          </a:prstGeom>
          <a:noFill/>
        </p:spPr>
        <p:txBody>
          <a:bodyPr wrap="square" rtlCol="0" anchor="ctr">
            <a:spAutoFit/>
          </a:bodyPr>
          <a:lstStyle/>
          <a:p>
            <a:pPr marL="514350" indent="-514350">
              <a:buFont typeface="+mj-lt"/>
              <a:buAutoNum type="arabicPeriod"/>
            </a:pPr>
            <a:r>
              <a:rPr lang="zh-CN" altLang="en-US" sz="2800" dirty="0">
                <a:latin typeface="微软雅黑" panose="020B0503020204020204" pitchFamily="34" charset="-122"/>
                <a:ea typeface="微软雅黑" panose="020B0503020204020204" pitchFamily="34" charset="-122"/>
              </a:rPr>
              <a:t>谈一谈人类应如何和生态环境和谐相处？</a:t>
            </a:r>
            <a:endParaRPr lang="en-US" altLang="zh-CN"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我们如何在日常生活中           做到低碳生活？</a:t>
            </a:r>
          </a:p>
          <a:p>
            <a:endParaRPr lang="en-US" altLang="zh-CN" sz="2400" dirty="0">
              <a:latin typeface="+mn-ea"/>
            </a:endParaRPr>
          </a:p>
          <a:p>
            <a:endParaRPr lang="en-US" altLang="zh-CN" sz="2400" dirty="0">
              <a:latin typeface="+mn-ea"/>
            </a:endParaRPr>
          </a:p>
          <a:p>
            <a:endParaRPr lang="zh-CN" altLang="en-US" sz="2000" dirty="0">
              <a:solidFill>
                <a:srgbClr val="FF0000"/>
              </a:solidFill>
              <a:latin typeface="+mn-ea"/>
            </a:endParaRPr>
          </a:p>
        </p:txBody>
      </p:sp>
      <p:sp>
        <p:nvSpPr>
          <p:cNvPr id="6" name="文本框 5"/>
          <p:cNvSpPr txBox="1"/>
          <p:nvPr/>
        </p:nvSpPr>
        <p:spPr>
          <a:xfrm>
            <a:off x="4948779" y="1278582"/>
            <a:ext cx="1935145" cy="523220"/>
          </a:xfrm>
          <a:prstGeom prst="rect">
            <a:avLst/>
          </a:prstGeom>
          <a:noFill/>
        </p:spPr>
        <p:txBody>
          <a:bodyPr wrap="none" rtlCol="0">
            <a:spAutoFit/>
          </a:bodyPr>
          <a:lstStyle/>
          <a:p>
            <a:r>
              <a:rPr lang="en-US" altLang="zh-CN" sz="2800" b="1" dirty="0"/>
              <a:t>--</a:t>
            </a:r>
            <a:r>
              <a:rPr lang="zh-CN" altLang="en-US" sz="2800" b="1" dirty="0"/>
              <a:t>课堂作业</a:t>
            </a:r>
          </a:p>
        </p:txBody>
      </p:sp>
      <p:pic>
        <p:nvPicPr>
          <p:cNvPr id="2" name="图片 1"/>
          <p:cNvPicPr>
            <a:picLocks noChangeAspect="1"/>
          </p:cNvPicPr>
          <p:nvPr/>
        </p:nvPicPr>
        <p:blipFill>
          <a:blip r:embed="rId7"/>
          <a:stretch>
            <a:fillRect/>
          </a:stretch>
        </p:blipFill>
        <p:spPr>
          <a:xfrm>
            <a:off x="2636122" y="2610508"/>
            <a:ext cx="1926503" cy="2133785"/>
          </a:xfrm>
          <a:prstGeom prst="rect">
            <a:avLst/>
          </a:prstGeom>
        </p:spPr>
      </p:pic>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9"/>
            <a:stretch>
              <a:fillRect/>
            </a:stretch>
          </p:blipFill>
          <p:spPr>
            <a:xfrm>
              <a:off x="1397" y="200"/>
              <a:ext cx="2613" cy="400"/>
            </a:xfrm>
            <a:prstGeom prst="rect">
              <a:avLst/>
            </a:prstGeom>
          </p:spPr>
        </p:pic>
      </p:grpSp>
    </p:spTree>
    <p:custDataLst>
      <p:tags r:id="rId1"/>
    </p:custDataLst>
  </p:cSld>
  <p:clrMapOvr>
    <a:masterClrMapping/>
  </p:clrMapOvr>
  <p:transition spd="med" advTm="24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8" name="图片 57"/>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27000"/>
            <a:ext cx="12192000" cy="6339840"/>
          </a:xfrm>
          <a:prstGeom prst="rect">
            <a:avLst/>
          </a:prstGeom>
        </p:spPr>
      </p:pic>
      <p:grpSp>
        <p:nvGrpSpPr>
          <p:cNvPr id="77" name="组合 76"/>
          <p:cNvGrpSpPr/>
          <p:nvPr/>
        </p:nvGrpSpPr>
        <p:grpSpPr>
          <a:xfrm>
            <a:off x="2530117" y="1109092"/>
            <a:ext cx="3155979" cy="1063707"/>
            <a:chOff x="112232" y="933832"/>
            <a:chExt cx="3155979" cy="1063707"/>
          </a:xfrm>
        </p:grpSpPr>
        <p:grpSp>
          <p:nvGrpSpPr>
            <p:cNvPr id="78" name="组合 77"/>
            <p:cNvGrpSpPr/>
            <p:nvPr/>
          </p:nvGrpSpPr>
          <p:grpSpPr>
            <a:xfrm>
              <a:off x="112232" y="933832"/>
              <a:ext cx="1233900" cy="1063707"/>
              <a:chOff x="2438399" y="1951920"/>
              <a:chExt cx="2743200" cy="2364830"/>
            </a:xfrm>
          </p:grpSpPr>
          <p:sp>
            <p:nvSpPr>
              <p:cNvPr id="80" name="等腰三角形 7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1"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06</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79" name="文本框 58"/>
            <p:cNvSpPr txBox="1"/>
            <p:nvPr/>
          </p:nvSpPr>
          <p:spPr>
            <a:xfrm>
              <a:off x="941385" y="1089006"/>
              <a:ext cx="2326826" cy="645160"/>
            </a:xfrm>
            <a:prstGeom prst="rect">
              <a:avLst/>
            </a:prstGeom>
            <a:noFill/>
          </p:spPr>
          <p:txBody>
            <a:bodyPr wrap="square" rtlCol="0">
              <a:spAutoFit/>
            </a:bodyPr>
            <a:lstStyle/>
            <a:p>
              <a:r>
                <a:rPr lang="zh-CN" altLang="en-US" sz="3600" b="1" dirty="0">
                  <a:latin typeface="+mn-ea"/>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思政元素</a:t>
              </a:r>
            </a:p>
          </p:txBody>
        </p:sp>
      </p:grpSp>
      <p:grpSp>
        <p:nvGrpSpPr>
          <p:cNvPr id="71" name="组合 70"/>
          <p:cNvGrpSpPr/>
          <p:nvPr/>
        </p:nvGrpSpPr>
        <p:grpSpPr>
          <a:xfrm>
            <a:off x="7799510" y="2637790"/>
            <a:ext cx="1153795" cy="1061720"/>
            <a:chOff x="4377373" y="1730695"/>
            <a:chExt cx="751096" cy="1738839"/>
          </a:xfrm>
        </p:grpSpPr>
        <p:grpSp>
          <p:nvGrpSpPr>
            <p:cNvPr id="25" name="Group 14"/>
            <p:cNvGrpSpPr/>
            <p:nvPr/>
          </p:nvGrpSpPr>
          <p:grpSpPr>
            <a:xfrm flipH="1">
              <a:off x="4377373" y="1730695"/>
              <a:ext cx="659164" cy="902267"/>
              <a:chOff x="4022309" y="1650886"/>
              <a:chExt cx="1121605" cy="906256"/>
            </a:xfrm>
            <a:solidFill>
              <a:schemeClr val="accent2"/>
            </a:solidFill>
          </p:grpSpPr>
          <p:sp>
            <p:nvSpPr>
              <p:cNvPr id="26" name="Rectangle 102"/>
              <p:cNvSpPr>
                <a:spLocks noChangeArrowheads="1"/>
              </p:cNvSpPr>
              <p:nvPr/>
            </p:nvSpPr>
            <p:spPr bwMode="auto">
              <a:xfrm>
                <a:off x="4669918" y="1976898"/>
                <a:ext cx="261801" cy="293112"/>
              </a:xfrm>
              <a:prstGeom prst="rect">
                <a:avLst/>
              </a:prstGeom>
              <a:grpFill/>
              <a:ln w="9525">
                <a:noFill/>
                <a:miter lim="800000"/>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27" name="Freeform 103"/>
              <p:cNvSpPr/>
              <p:nvPr/>
            </p:nvSpPr>
            <p:spPr bwMode="auto">
              <a:xfrm>
                <a:off x="4598268" y="1961944"/>
                <a:ext cx="66139" cy="329004"/>
              </a:xfrm>
              <a:custGeom>
                <a:avLst/>
                <a:gdLst/>
                <a:ahLst/>
                <a:cxnLst>
                  <a:cxn ang="0">
                    <a:pos x="14" y="59"/>
                  </a:cxn>
                  <a:cxn ang="0">
                    <a:pos x="10" y="63"/>
                  </a:cxn>
                  <a:cxn ang="0">
                    <a:pos x="5" y="63"/>
                  </a:cxn>
                  <a:cxn ang="0">
                    <a:pos x="0" y="59"/>
                  </a:cxn>
                  <a:cxn ang="0">
                    <a:pos x="0" y="4"/>
                  </a:cxn>
                  <a:cxn ang="0">
                    <a:pos x="5" y="0"/>
                  </a:cxn>
                  <a:cxn ang="0">
                    <a:pos x="10" y="0"/>
                  </a:cxn>
                  <a:cxn ang="0">
                    <a:pos x="14" y="4"/>
                  </a:cxn>
                  <a:cxn ang="0">
                    <a:pos x="14" y="59"/>
                  </a:cxn>
                </a:cxnLst>
                <a:rect l="0" t="0" r="r" b="b"/>
                <a:pathLst>
                  <a:path w="14" h="63">
                    <a:moveTo>
                      <a:pt x="14" y="59"/>
                    </a:moveTo>
                    <a:cubicBezTo>
                      <a:pt x="14" y="61"/>
                      <a:pt x="12" y="63"/>
                      <a:pt x="10" y="63"/>
                    </a:cubicBezTo>
                    <a:cubicBezTo>
                      <a:pt x="5" y="63"/>
                      <a:pt x="5" y="63"/>
                      <a:pt x="5" y="63"/>
                    </a:cubicBezTo>
                    <a:cubicBezTo>
                      <a:pt x="2" y="63"/>
                      <a:pt x="0" y="61"/>
                      <a:pt x="0" y="59"/>
                    </a:cubicBezTo>
                    <a:cubicBezTo>
                      <a:pt x="0" y="4"/>
                      <a:pt x="0" y="4"/>
                      <a:pt x="0" y="4"/>
                    </a:cubicBezTo>
                    <a:cubicBezTo>
                      <a:pt x="0" y="2"/>
                      <a:pt x="2" y="0"/>
                      <a:pt x="5" y="0"/>
                    </a:cubicBezTo>
                    <a:cubicBezTo>
                      <a:pt x="10" y="0"/>
                      <a:pt x="10" y="0"/>
                      <a:pt x="10"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28" name="Freeform 104"/>
              <p:cNvSpPr/>
              <p:nvPr/>
            </p:nvSpPr>
            <p:spPr bwMode="auto">
              <a:xfrm>
                <a:off x="4937231" y="1961944"/>
                <a:ext cx="66139" cy="329004"/>
              </a:xfrm>
              <a:custGeom>
                <a:avLst/>
                <a:gdLst/>
                <a:ahLst/>
                <a:cxnLst>
                  <a:cxn ang="0">
                    <a:pos x="14" y="59"/>
                  </a:cxn>
                  <a:cxn ang="0">
                    <a:pos x="9" y="63"/>
                  </a:cxn>
                  <a:cxn ang="0">
                    <a:pos x="4" y="63"/>
                  </a:cxn>
                  <a:cxn ang="0">
                    <a:pos x="0" y="59"/>
                  </a:cxn>
                  <a:cxn ang="0">
                    <a:pos x="0" y="4"/>
                  </a:cxn>
                  <a:cxn ang="0">
                    <a:pos x="4" y="0"/>
                  </a:cxn>
                  <a:cxn ang="0">
                    <a:pos x="9" y="0"/>
                  </a:cxn>
                  <a:cxn ang="0">
                    <a:pos x="14" y="4"/>
                  </a:cxn>
                  <a:cxn ang="0">
                    <a:pos x="14" y="59"/>
                  </a:cxn>
                </a:cxnLst>
                <a:rect l="0" t="0" r="r" b="b"/>
                <a:pathLst>
                  <a:path w="14" h="63">
                    <a:moveTo>
                      <a:pt x="14" y="59"/>
                    </a:moveTo>
                    <a:cubicBezTo>
                      <a:pt x="14" y="61"/>
                      <a:pt x="12" y="63"/>
                      <a:pt x="9" y="63"/>
                    </a:cubicBezTo>
                    <a:cubicBezTo>
                      <a:pt x="4" y="63"/>
                      <a:pt x="4" y="63"/>
                      <a:pt x="4" y="63"/>
                    </a:cubicBezTo>
                    <a:cubicBezTo>
                      <a:pt x="2" y="63"/>
                      <a:pt x="0" y="61"/>
                      <a:pt x="0" y="59"/>
                    </a:cubicBezTo>
                    <a:cubicBezTo>
                      <a:pt x="0" y="4"/>
                      <a:pt x="0" y="4"/>
                      <a:pt x="0" y="4"/>
                    </a:cubicBezTo>
                    <a:cubicBezTo>
                      <a:pt x="0" y="2"/>
                      <a:pt x="2" y="0"/>
                      <a:pt x="4" y="0"/>
                    </a:cubicBezTo>
                    <a:cubicBezTo>
                      <a:pt x="9" y="0"/>
                      <a:pt x="9" y="0"/>
                      <a:pt x="9"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29" name="Freeform 105"/>
              <p:cNvSpPr/>
              <p:nvPr/>
            </p:nvSpPr>
            <p:spPr bwMode="auto">
              <a:xfrm>
                <a:off x="4482524" y="1662850"/>
                <a:ext cx="636588" cy="113656"/>
              </a:xfrm>
              <a:custGeom>
                <a:avLst/>
                <a:gdLst/>
                <a:ahLst/>
                <a:cxnLst>
                  <a:cxn ang="0">
                    <a:pos x="66" y="5"/>
                  </a:cxn>
                  <a:cxn ang="0">
                    <a:pos x="12" y="1"/>
                  </a:cxn>
                  <a:cxn ang="0">
                    <a:pos x="0" y="11"/>
                  </a:cxn>
                  <a:cxn ang="0">
                    <a:pos x="12" y="22"/>
                  </a:cxn>
                  <a:cxn ang="0">
                    <a:pos x="66" y="18"/>
                  </a:cxn>
                  <a:cxn ang="0">
                    <a:pos x="119" y="22"/>
                  </a:cxn>
                  <a:cxn ang="0">
                    <a:pos x="132" y="11"/>
                  </a:cxn>
                  <a:cxn ang="0">
                    <a:pos x="119" y="1"/>
                  </a:cxn>
                  <a:cxn ang="0">
                    <a:pos x="66" y="5"/>
                  </a:cxn>
                </a:cxnLst>
                <a:rect l="0" t="0" r="r" b="b"/>
                <a:pathLst>
                  <a:path w="132" h="22">
                    <a:moveTo>
                      <a:pt x="66" y="5"/>
                    </a:moveTo>
                    <a:cubicBezTo>
                      <a:pt x="41" y="5"/>
                      <a:pt x="12" y="1"/>
                      <a:pt x="12" y="1"/>
                    </a:cubicBezTo>
                    <a:cubicBezTo>
                      <a:pt x="6" y="0"/>
                      <a:pt x="0" y="5"/>
                      <a:pt x="0" y="11"/>
                    </a:cubicBezTo>
                    <a:cubicBezTo>
                      <a:pt x="0" y="18"/>
                      <a:pt x="6" y="22"/>
                      <a:pt x="12" y="22"/>
                    </a:cubicBezTo>
                    <a:cubicBezTo>
                      <a:pt x="12" y="22"/>
                      <a:pt x="41" y="18"/>
                      <a:pt x="66" y="18"/>
                    </a:cubicBezTo>
                    <a:cubicBezTo>
                      <a:pt x="90" y="18"/>
                      <a:pt x="119" y="22"/>
                      <a:pt x="119" y="22"/>
                    </a:cubicBezTo>
                    <a:cubicBezTo>
                      <a:pt x="126" y="22"/>
                      <a:pt x="132" y="18"/>
                      <a:pt x="132" y="11"/>
                    </a:cubicBezTo>
                    <a:cubicBezTo>
                      <a:pt x="132" y="5"/>
                      <a:pt x="126" y="0"/>
                      <a:pt x="119" y="1"/>
                    </a:cubicBezTo>
                    <a:cubicBezTo>
                      <a:pt x="119" y="1"/>
                      <a:pt x="90" y="5"/>
                      <a:pt x="66" y="5"/>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0" name="Freeform 106"/>
              <p:cNvSpPr/>
              <p:nvPr/>
            </p:nvSpPr>
            <p:spPr bwMode="auto">
              <a:xfrm>
                <a:off x="5017148" y="1914089"/>
                <a:ext cx="126766" cy="418732"/>
              </a:xfrm>
              <a:custGeom>
                <a:avLst/>
                <a:gdLst/>
                <a:ahLst/>
                <a:cxnLst>
                  <a:cxn ang="0">
                    <a:pos x="25" y="0"/>
                  </a:cxn>
                  <a:cxn ang="0">
                    <a:pos x="13" y="14"/>
                  </a:cxn>
                  <a:cxn ang="0">
                    <a:pos x="13" y="15"/>
                  </a:cxn>
                  <a:cxn ang="0">
                    <a:pos x="0" y="15"/>
                  </a:cxn>
                  <a:cxn ang="0">
                    <a:pos x="0" y="65"/>
                  </a:cxn>
                  <a:cxn ang="0">
                    <a:pos x="13" y="65"/>
                  </a:cxn>
                  <a:cxn ang="0">
                    <a:pos x="13" y="66"/>
                  </a:cxn>
                  <a:cxn ang="0">
                    <a:pos x="25" y="80"/>
                  </a:cxn>
                  <a:cxn ang="0">
                    <a:pos x="26" y="80"/>
                  </a:cxn>
                  <a:cxn ang="0">
                    <a:pos x="26" y="0"/>
                  </a:cxn>
                  <a:cxn ang="0">
                    <a:pos x="25" y="0"/>
                  </a:cxn>
                </a:cxnLst>
                <a:rect l="0" t="0" r="r" b="b"/>
                <a:pathLst>
                  <a:path w="26" h="80">
                    <a:moveTo>
                      <a:pt x="25" y="0"/>
                    </a:moveTo>
                    <a:cubicBezTo>
                      <a:pt x="18" y="0"/>
                      <a:pt x="13" y="7"/>
                      <a:pt x="13" y="14"/>
                    </a:cubicBezTo>
                    <a:cubicBezTo>
                      <a:pt x="13" y="15"/>
                      <a:pt x="13" y="15"/>
                      <a:pt x="13" y="15"/>
                    </a:cubicBezTo>
                    <a:cubicBezTo>
                      <a:pt x="0" y="15"/>
                      <a:pt x="0" y="15"/>
                      <a:pt x="0" y="15"/>
                    </a:cubicBezTo>
                    <a:cubicBezTo>
                      <a:pt x="0" y="65"/>
                      <a:pt x="0" y="65"/>
                      <a:pt x="0" y="65"/>
                    </a:cubicBezTo>
                    <a:cubicBezTo>
                      <a:pt x="13" y="65"/>
                      <a:pt x="13" y="65"/>
                      <a:pt x="13" y="65"/>
                    </a:cubicBezTo>
                    <a:cubicBezTo>
                      <a:pt x="13" y="66"/>
                      <a:pt x="13" y="66"/>
                      <a:pt x="13" y="66"/>
                    </a:cubicBezTo>
                    <a:cubicBezTo>
                      <a:pt x="13" y="73"/>
                      <a:pt x="18" y="80"/>
                      <a:pt x="25" y="80"/>
                    </a:cubicBezTo>
                    <a:cubicBezTo>
                      <a:pt x="26" y="80"/>
                      <a:pt x="26" y="80"/>
                      <a:pt x="26" y="80"/>
                    </a:cubicBezTo>
                    <a:cubicBezTo>
                      <a:pt x="26" y="0"/>
                      <a:pt x="26" y="0"/>
                      <a:pt x="26" y="0"/>
                    </a:cubicBezTo>
                    <a:lnTo>
                      <a:pt x="25" y="0"/>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1" name="Freeform 107"/>
              <p:cNvSpPr/>
              <p:nvPr/>
            </p:nvSpPr>
            <p:spPr bwMode="auto">
              <a:xfrm>
                <a:off x="4766372" y="1650886"/>
                <a:ext cx="63384" cy="14956"/>
              </a:xfrm>
              <a:custGeom>
                <a:avLst/>
                <a:gdLst/>
                <a:ahLst/>
                <a:cxnLst>
                  <a:cxn ang="0">
                    <a:pos x="7" y="3"/>
                  </a:cxn>
                  <a:cxn ang="0">
                    <a:pos x="13" y="3"/>
                  </a:cxn>
                  <a:cxn ang="0">
                    <a:pos x="7" y="0"/>
                  </a:cxn>
                  <a:cxn ang="0">
                    <a:pos x="0" y="3"/>
                  </a:cxn>
                  <a:cxn ang="0">
                    <a:pos x="7" y="3"/>
                  </a:cxn>
                </a:cxnLst>
                <a:rect l="0" t="0" r="r" b="b"/>
                <a:pathLst>
                  <a:path w="13" h="3">
                    <a:moveTo>
                      <a:pt x="7" y="3"/>
                    </a:moveTo>
                    <a:cubicBezTo>
                      <a:pt x="9" y="3"/>
                      <a:pt x="11" y="3"/>
                      <a:pt x="13" y="3"/>
                    </a:cubicBezTo>
                    <a:cubicBezTo>
                      <a:pt x="12" y="1"/>
                      <a:pt x="10" y="0"/>
                      <a:pt x="7" y="0"/>
                    </a:cubicBezTo>
                    <a:cubicBezTo>
                      <a:pt x="4" y="0"/>
                      <a:pt x="2" y="1"/>
                      <a:pt x="0" y="3"/>
                    </a:cubicBezTo>
                    <a:cubicBezTo>
                      <a:pt x="3" y="3"/>
                      <a:pt x="5" y="3"/>
                      <a:pt x="7" y="3"/>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2" name="Freeform 108"/>
              <p:cNvSpPr/>
              <p:nvPr/>
            </p:nvSpPr>
            <p:spPr bwMode="auto">
              <a:xfrm>
                <a:off x="4675430" y="1776506"/>
                <a:ext cx="250778" cy="185438"/>
              </a:xfrm>
              <a:custGeom>
                <a:avLst/>
                <a:gdLst/>
                <a:ahLst/>
                <a:cxnLst>
                  <a:cxn ang="0">
                    <a:pos x="32" y="17"/>
                  </a:cxn>
                  <a:cxn ang="0">
                    <a:pos x="32" y="2"/>
                  </a:cxn>
                  <a:cxn ang="0">
                    <a:pos x="32" y="0"/>
                  </a:cxn>
                  <a:cxn ang="0">
                    <a:pos x="26" y="0"/>
                  </a:cxn>
                  <a:cxn ang="0">
                    <a:pos x="21" y="0"/>
                  </a:cxn>
                  <a:cxn ang="0">
                    <a:pos x="21" y="2"/>
                  </a:cxn>
                  <a:cxn ang="0">
                    <a:pos x="21" y="17"/>
                  </a:cxn>
                  <a:cxn ang="0">
                    <a:pos x="0" y="35"/>
                  </a:cxn>
                  <a:cxn ang="0">
                    <a:pos x="52" y="35"/>
                  </a:cxn>
                  <a:cxn ang="0">
                    <a:pos x="32" y="17"/>
                  </a:cxn>
                </a:cxnLst>
                <a:rect l="0" t="0" r="r" b="b"/>
                <a:pathLst>
                  <a:path w="52" h="35">
                    <a:moveTo>
                      <a:pt x="32" y="17"/>
                    </a:moveTo>
                    <a:cubicBezTo>
                      <a:pt x="32" y="2"/>
                      <a:pt x="32" y="2"/>
                      <a:pt x="32" y="2"/>
                    </a:cubicBezTo>
                    <a:cubicBezTo>
                      <a:pt x="32" y="1"/>
                      <a:pt x="32" y="1"/>
                      <a:pt x="32" y="0"/>
                    </a:cubicBezTo>
                    <a:cubicBezTo>
                      <a:pt x="30" y="0"/>
                      <a:pt x="28" y="0"/>
                      <a:pt x="26" y="0"/>
                    </a:cubicBezTo>
                    <a:cubicBezTo>
                      <a:pt x="24" y="0"/>
                      <a:pt x="23" y="0"/>
                      <a:pt x="21" y="0"/>
                    </a:cubicBezTo>
                    <a:cubicBezTo>
                      <a:pt x="21" y="1"/>
                      <a:pt x="21" y="1"/>
                      <a:pt x="21" y="2"/>
                    </a:cubicBezTo>
                    <a:cubicBezTo>
                      <a:pt x="21" y="17"/>
                      <a:pt x="21" y="17"/>
                      <a:pt x="21" y="17"/>
                    </a:cubicBezTo>
                    <a:cubicBezTo>
                      <a:pt x="9" y="19"/>
                      <a:pt x="0" y="26"/>
                      <a:pt x="0" y="35"/>
                    </a:cubicBezTo>
                    <a:cubicBezTo>
                      <a:pt x="52" y="35"/>
                      <a:pt x="52" y="35"/>
                      <a:pt x="52" y="35"/>
                    </a:cubicBezTo>
                    <a:cubicBezTo>
                      <a:pt x="52" y="27"/>
                      <a:pt x="43" y="19"/>
                      <a:pt x="32" y="17"/>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3" name="Freeform 109"/>
              <p:cNvSpPr/>
              <p:nvPr/>
            </p:nvSpPr>
            <p:spPr bwMode="auto">
              <a:xfrm>
                <a:off x="4058133" y="1997835"/>
                <a:ext cx="529112" cy="487525"/>
              </a:xfrm>
              <a:custGeom>
                <a:avLst/>
                <a:gdLst/>
                <a:ahLst/>
                <a:cxnLst>
                  <a:cxn ang="0">
                    <a:pos x="53" y="93"/>
                  </a:cxn>
                  <a:cxn ang="0">
                    <a:pos x="110" y="49"/>
                  </a:cxn>
                  <a:cxn ang="0">
                    <a:pos x="110" y="0"/>
                  </a:cxn>
                  <a:cxn ang="0">
                    <a:pos x="0" y="93"/>
                  </a:cxn>
                  <a:cxn ang="0">
                    <a:pos x="53" y="93"/>
                  </a:cxn>
                </a:cxnLst>
                <a:rect l="0" t="0" r="r" b="b"/>
                <a:pathLst>
                  <a:path w="110" h="93">
                    <a:moveTo>
                      <a:pt x="53" y="93"/>
                    </a:moveTo>
                    <a:cubicBezTo>
                      <a:pt x="66" y="68"/>
                      <a:pt x="83" y="51"/>
                      <a:pt x="110" y="49"/>
                    </a:cubicBezTo>
                    <a:cubicBezTo>
                      <a:pt x="110" y="0"/>
                      <a:pt x="110" y="0"/>
                      <a:pt x="110" y="0"/>
                    </a:cubicBezTo>
                    <a:cubicBezTo>
                      <a:pt x="59" y="2"/>
                      <a:pt x="16" y="41"/>
                      <a:pt x="0" y="93"/>
                    </a:cubicBezTo>
                    <a:lnTo>
                      <a:pt x="53" y="93"/>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4" name="Freeform 110"/>
              <p:cNvSpPr/>
              <p:nvPr/>
            </p:nvSpPr>
            <p:spPr bwMode="auto">
              <a:xfrm>
                <a:off x="4022309" y="2512277"/>
                <a:ext cx="311405" cy="44865"/>
              </a:xfrm>
              <a:custGeom>
                <a:avLst/>
                <a:gdLst/>
                <a:ahLst/>
                <a:cxnLst>
                  <a:cxn ang="0">
                    <a:pos x="64" y="4"/>
                  </a:cxn>
                  <a:cxn ang="0">
                    <a:pos x="57" y="9"/>
                  </a:cxn>
                  <a:cxn ang="0">
                    <a:pos x="7" y="9"/>
                  </a:cxn>
                  <a:cxn ang="0">
                    <a:pos x="0" y="4"/>
                  </a:cxn>
                  <a:cxn ang="0">
                    <a:pos x="7" y="0"/>
                  </a:cxn>
                  <a:cxn ang="0">
                    <a:pos x="57" y="0"/>
                  </a:cxn>
                  <a:cxn ang="0">
                    <a:pos x="64" y="4"/>
                  </a:cxn>
                </a:cxnLst>
                <a:rect l="0" t="0" r="r" b="b"/>
                <a:pathLst>
                  <a:path w="64" h="9">
                    <a:moveTo>
                      <a:pt x="64" y="4"/>
                    </a:moveTo>
                    <a:cubicBezTo>
                      <a:pt x="64" y="7"/>
                      <a:pt x="61" y="9"/>
                      <a:pt x="57" y="9"/>
                    </a:cubicBezTo>
                    <a:cubicBezTo>
                      <a:pt x="7" y="9"/>
                      <a:pt x="7" y="9"/>
                      <a:pt x="7" y="9"/>
                    </a:cubicBezTo>
                    <a:cubicBezTo>
                      <a:pt x="3" y="9"/>
                      <a:pt x="0" y="7"/>
                      <a:pt x="0" y="4"/>
                    </a:cubicBezTo>
                    <a:cubicBezTo>
                      <a:pt x="0" y="2"/>
                      <a:pt x="3" y="0"/>
                      <a:pt x="7" y="0"/>
                    </a:cubicBezTo>
                    <a:cubicBezTo>
                      <a:pt x="57" y="0"/>
                      <a:pt x="57" y="0"/>
                      <a:pt x="57" y="0"/>
                    </a:cubicBezTo>
                    <a:cubicBezTo>
                      <a:pt x="61" y="0"/>
                      <a:pt x="64" y="2"/>
                      <a:pt x="64" y="4"/>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sp>
          <p:nvSpPr>
            <p:cNvPr id="35" name="Freeform 111"/>
            <p:cNvSpPr>
              <a:spLocks noEditPoints="1"/>
            </p:cNvSpPr>
            <p:nvPr/>
          </p:nvSpPr>
          <p:spPr bwMode="auto">
            <a:xfrm flipH="1">
              <a:off x="4830461" y="2673006"/>
              <a:ext cx="298008" cy="796528"/>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grpSp>
        <p:nvGrpSpPr>
          <p:cNvPr id="72" name="组合 71"/>
          <p:cNvGrpSpPr/>
          <p:nvPr/>
        </p:nvGrpSpPr>
        <p:grpSpPr>
          <a:xfrm>
            <a:off x="5747190" y="2637790"/>
            <a:ext cx="1194435" cy="1061720"/>
            <a:chOff x="2766954" y="1730877"/>
            <a:chExt cx="738752" cy="1623734"/>
          </a:xfrm>
        </p:grpSpPr>
        <p:grpSp>
          <p:nvGrpSpPr>
            <p:cNvPr id="36" name="Group 25"/>
            <p:cNvGrpSpPr/>
            <p:nvPr/>
          </p:nvGrpSpPr>
          <p:grpSpPr>
            <a:xfrm flipH="1">
              <a:off x="2766954" y="1730877"/>
              <a:ext cx="659164" cy="902267"/>
              <a:chOff x="6800629" y="1600269"/>
              <a:chExt cx="1121605" cy="906256"/>
            </a:xfrm>
            <a:solidFill>
              <a:schemeClr val="accent4"/>
            </a:solidFill>
          </p:grpSpPr>
          <p:sp>
            <p:nvSpPr>
              <p:cNvPr id="37" name="Rectangle 102"/>
              <p:cNvSpPr>
                <a:spLocks noChangeArrowheads="1"/>
              </p:cNvSpPr>
              <p:nvPr/>
            </p:nvSpPr>
            <p:spPr bwMode="auto">
              <a:xfrm>
                <a:off x="7448238" y="1926281"/>
                <a:ext cx="261801" cy="293112"/>
              </a:xfrm>
              <a:prstGeom prst="rect">
                <a:avLst/>
              </a:prstGeom>
              <a:grpFill/>
              <a:ln w="9525">
                <a:noFill/>
                <a:miter lim="800000"/>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8" name="Freeform 103"/>
              <p:cNvSpPr/>
              <p:nvPr/>
            </p:nvSpPr>
            <p:spPr bwMode="auto">
              <a:xfrm>
                <a:off x="7376588" y="1911327"/>
                <a:ext cx="66139" cy="329004"/>
              </a:xfrm>
              <a:custGeom>
                <a:avLst/>
                <a:gdLst/>
                <a:ahLst/>
                <a:cxnLst>
                  <a:cxn ang="0">
                    <a:pos x="14" y="59"/>
                  </a:cxn>
                  <a:cxn ang="0">
                    <a:pos x="10" y="63"/>
                  </a:cxn>
                  <a:cxn ang="0">
                    <a:pos x="5" y="63"/>
                  </a:cxn>
                  <a:cxn ang="0">
                    <a:pos x="0" y="59"/>
                  </a:cxn>
                  <a:cxn ang="0">
                    <a:pos x="0" y="4"/>
                  </a:cxn>
                  <a:cxn ang="0">
                    <a:pos x="5" y="0"/>
                  </a:cxn>
                  <a:cxn ang="0">
                    <a:pos x="10" y="0"/>
                  </a:cxn>
                  <a:cxn ang="0">
                    <a:pos x="14" y="4"/>
                  </a:cxn>
                  <a:cxn ang="0">
                    <a:pos x="14" y="59"/>
                  </a:cxn>
                </a:cxnLst>
                <a:rect l="0" t="0" r="r" b="b"/>
                <a:pathLst>
                  <a:path w="14" h="63">
                    <a:moveTo>
                      <a:pt x="14" y="59"/>
                    </a:moveTo>
                    <a:cubicBezTo>
                      <a:pt x="14" y="61"/>
                      <a:pt x="12" y="63"/>
                      <a:pt x="10" y="63"/>
                    </a:cubicBezTo>
                    <a:cubicBezTo>
                      <a:pt x="5" y="63"/>
                      <a:pt x="5" y="63"/>
                      <a:pt x="5" y="63"/>
                    </a:cubicBezTo>
                    <a:cubicBezTo>
                      <a:pt x="2" y="63"/>
                      <a:pt x="0" y="61"/>
                      <a:pt x="0" y="59"/>
                    </a:cubicBezTo>
                    <a:cubicBezTo>
                      <a:pt x="0" y="4"/>
                      <a:pt x="0" y="4"/>
                      <a:pt x="0" y="4"/>
                    </a:cubicBezTo>
                    <a:cubicBezTo>
                      <a:pt x="0" y="2"/>
                      <a:pt x="2" y="0"/>
                      <a:pt x="5" y="0"/>
                    </a:cubicBezTo>
                    <a:cubicBezTo>
                      <a:pt x="10" y="0"/>
                      <a:pt x="10" y="0"/>
                      <a:pt x="10"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39" name="Freeform 104"/>
              <p:cNvSpPr/>
              <p:nvPr/>
            </p:nvSpPr>
            <p:spPr bwMode="auto">
              <a:xfrm>
                <a:off x="7715551" y="1911327"/>
                <a:ext cx="66139" cy="329004"/>
              </a:xfrm>
              <a:custGeom>
                <a:avLst/>
                <a:gdLst/>
                <a:ahLst/>
                <a:cxnLst>
                  <a:cxn ang="0">
                    <a:pos x="14" y="59"/>
                  </a:cxn>
                  <a:cxn ang="0">
                    <a:pos x="9" y="63"/>
                  </a:cxn>
                  <a:cxn ang="0">
                    <a:pos x="4" y="63"/>
                  </a:cxn>
                  <a:cxn ang="0">
                    <a:pos x="0" y="59"/>
                  </a:cxn>
                  <a:cxn ang="0">
                    <a:pos x="0" y="4"/>
                  </a:cxn>
                  <a:cxn ang="0">
                    <a:pos x="4" y="0"/>
                  </a:cxn>
                  <a:cxn ang="0">
                    <a:pos x="9" y="0"/>
                  </a:cxn>
                  <a:cxn ang="0">
                    <a:pos x="14" y="4"/>
                  </a:cxn>
                  <a:cxn ang="0">
                    <a:pos x="14" y="59"/>
                  </a:cxn>
                </a:cxnLst>
                <a:rect l="0" t="0" r="r" b="b"/>
                <a:pathLst>
                  <a:path w="14" h="63">
                    <a:moveTo>
                      <a:pt x="14" y="59"/>
                    </a:moveTo>
                    <a:cubicBezTo>
                      <a:pt x="14" y="61"/>
                      <a:pt x="12" y="63"/>
                      <a:pt x="9" y="63"/>
                    </a:cubicBezTo>
                    <a:cubicBezTo>
                      <a:pt x="4" y="63"/>
                      <a:pt x="4" y="63"/>
                      <a:pt x="4" y="63"/>
                    </a:cubicBezTo>
                    <a:cubicBezTo>
                      <a:pt x="2" y="63"/>
                      <a:pt x="0" y="61"/>
                      <a:pt x="0" y="59"/>
                    </a:cubicBezTo>
                    <a:cubicBezTo>
                      <a:pt x="0" y="4"/>
                      <a:pt x="0" y="4"/>
                      <a:pt x="0" y="4"/>
                    </a:cubicBezTo>
                    <a:cubicBezTo>
                      <a:pt x="0" y="2"/>
                      <a:pt x="2" y="0"/>
                      <a:pt x="4" y="0"/>
                    </a:cubicBezTo>
                    <a:cubicBezTo>
                      <a:pt x="9" y="0"/>
                      <a:pt x="9" y="0"/>
                      <a:pt x="9"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0" name="Freeform 105"/>
              <p:cNvSpPr/>
              <p:nvPr/>
            </p:nvSpPr>
            <p:spPr bwMode="auto">
              <a:xfrm>
                <a:off x="7260844" y="1612233"/>
                <a:ext cx="636588" cy="113656"/>
              </a:xfrm>
              <a:custGeom>
                <a:avLst/>
                <a:gdLst/>
                <a:ahLst/>
                <a:cxnLst>
                  <a:cxn ang="0">
                    <a:pos x="66" y="5"/>
                  </a:cxn>
                  <a:cxn ang="0">
                    <a:pos x="12" y="1"/>
                  </a:cxn>
                  <a:cxn ang="0">
                    <a:pos x="0" y="11"/>
                  </a:cxn>
                  <a:cxn ang="0">
                    <a:pos x="12" y="22"/>
                  </a:cxn>
                  <a:cxn ang="0">
                    <a:pos x="66" y="18"/>
                  </a:cxn>
                  <a:cxn ang="0">
                    <a:pos x="119" y="22"/>
                  </a:cxn>
                  <a:cxn ang="0">
                    <a:pos x="132" y="11"/>
                  </a:cxn>
                  <a:cxn ang="0">
                    <a:pos x="119" y="1"/>
                  </a:cxn>
                  <a:cxn ang="0">
                    <a:pos x="66" y="5"/>
                  </a:cxn>
                </a:cxnLst>
                <a:rect l="0" t="0" r="r" b="b"/>
                <a:pathLst>
                  <a:path w="132" h="22">
                    <a:moveTo>
                      <a:pt x="66" y="5"/>
                    </a:moveTo>
                    <a:cubicBezTo>
                      <a:pt x="41" y="5"/>
                      <a:pt x="12" y="1"/>
                      <a:pt x="12" y="1"/>
                    </a:cubicBezTo>
                    <a:cubicBezTo>
                      <a:pt x="6" y="0"/>
                      <a:pt x="0" y="5"/>
                      <a:pt x="0" y="11"/>
                    </a:cubicBezTo>
                    <a:cubicBezTo>
                      <a:pt x="0" y="18"/>
                      <a:pt x="6" y="22"/>
                      <a:pt x="12" y="22"/>
                    </a:cubicBezTo>
                    <a:cubicBezTo>
                      <a:pt x="12" y="22"/>
                      <a:pt x="41" y="18"/>
                      <a:pt x="66" y="18"/>
                    </a:cubicBezTo>
                    <a:cubicBezTo>
                      <a:pt x="90" y="18"/>
                      <a:pt x="119" y="22"/>
                      <a:pt x="119" y="22"/>
                    </a:cubicBezTo>
                    <a:cubicBezTo>
                      <a:pt x="126" y="22"/>
                      <a:pt x="132" y="18"/>
                      <a:pt x="132" y="11"/>
                    </a:cubicBezTo>
                    <a:cubicBezTo>
                      <a:pt x="132" y="5"/>
                      <a:pt x="126" y="0"/>
                      <a:pt x="119" y="1"/>
                    </a:cubicBezTo>
                    <a:cubicBezTo>
                      <a:pt x="119" y="1"/>
                      <a:pt x="90" y="5"/>
                      <a:pt x="66" y="5"/>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1" name="Freeform 106"/>
              <p:cNvSpPr/>
              <p:nvPr/>
            </p:nvSpPr>
            <p:spPr bwMode="auto">
              <a:xfrm>
                <a:off x="7795468" y="1863472"/>
                <a:ext cx="126766" cy="418732"/>
              </a:xfrm>
              <a:custGeom>
                <a:avLst/>
                <a:gdLst/>
                <a:ahLst/>
                <a:cxnLst>
                  <a:cxn ang="0">
                    <a:pos x="25" y="0"/>
                  </a:cxn>
                  <a:cxn ang="0">
                    <a:pos x="13" y="14"/>
                  </a:cxn>
                  <a:cxn ang="0">
                    <a:pos x="13" y="15"/>
                  </a:cxn>
                  <a:cxn ang="0">
                    <a:pos x="0" y="15"/>
                  </a:cxn>
                  <a:cxn ang="0">
                    <a:pos x="0" y="65"/>
                  </a:cxn>
                  <a:cxn ang="0">
                    <a:pos x="13" y="65"/>
                  </a:cxn>
                  <a:cxn ang="0">
                    <a:pos x="13" y="66"/>
                  </a:cxn>
                  <a:cxn ang="0">
                    <a:pos x="25" y="80"/>
                  </a:cxn>
                  <a:cxn ang="0">
                    <a:pos x="26" y="80"/>
                  </a:cxn>
                  <a:cxn ang="0">
                    <a:pos x="26" y="0"/>
                  </a:cxn>
                  <a:cxn ang="0">
                    <a:pos x="25" y="0"/>
                  </a:cxn>
                </a:cxnLst>
                <a:rect l="0" t="0" r="r" b="b"/>
                <a:pathLst>
                  <a:path w="26" h="80">
                    <a:moveTo>
                      <a:pt x="25" y="0"/>
                    </a:moveTo>
                    <a:cubicBezTo>
                      <a:pt x="18" y="0"/>
                      <a:pt x="13" y="7"/>
                      <a:pt x="13" y="14"/>
                    </a:cubicBezTo>
                    <a:cubicBezTo>
                      <a:pt x="13" y="15"/>
                      <a:pt x="13" y="15"/>
                      <a:pt x="13" y="15"/>
                    </a:cubicBezTo>
                    <a:cubicBezTo>
                      <a:pt x="0" y="15"/>
                      <a:pt x="0" y="15"/>
                      <a:pt x="0" y="15"/>
                    </a:cubicBezTo>
                    <a:cubicBezTo>
                      <a:pt x="0" y="65"/>
                      <a:pt x="0" y="65"/>
                      <a:pt x="0" y="65"/>
                    </a:cubicBezTo>
                    <a:cubicBezTo>
                      <a:pt x="13" y="65"/>
                      <a:pt x="13" y="65"/>
                      <a:pt x="13" y="65"/>
                    </a:cubicBezTo>
                    <a:cubicBezTo>
                      <a:pt x="13" y="66"/>
                      <a:pt x="13" y="66"/>
                      <a:pt x="13" y="66"/>
                    </a:cubicBezTo>
                    <a:cubicBezTo>
                      <a:pt x="13" y="73"/>
                      <a:pt x="18" y="80"/>
                      <a:pt x="25" y="80"/>
                    </a:cubicBezTo>
                    <a:cubicBezTo>
                      <a:pt x="26" y="80"/>
                      <a:pt x="26" y="80"/>
                      <a:pt x="26" y="80"/>
                    </a:cubicBezTo>
                    <a:cubicBezTo>
                      <a:pt x="26" y="0"/>
                      <a:pt x="26" y="0"/>
                      <a:pt x="26" y="0"/>
                    </a:cubicBezTo>
                    <a:lnTo>
                      <a:pt x="25" y="0"/>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2" name="Freeform 107"/>
              <p:cNvSpPr/>
              <p:nvPr/>
            </p:nvSpPr>
            <p:spPr bwMode="auto">
              <a:xfrm>
                <a:off x="7544692" y="1600269"/>
                <a:ext cx="63384" cy="14956"/>
              </a:xfrm>
              <a:custGeom>
                <a:avLst/>
                <a:gdLst/>
                <a:ahLst/>
                <a:cxnLst>
                  <a:cxn ang="0">
                    <a:pos x="7" y="3"/>
                  </a:cxn>
                  <a:cxn ang="0">
                    <a:pos x="13" y="3"/>
                  </a:cxn>
                  <a:cxn ang="0">
                    <a:pos x="7" y="0"/>
                  </a:cxn>
                  <a:cxn ang="0">
                    <a:pos x="0" y="3"/>
                  </a:cxn>
                  <a:cxn ang="0">
                    <a:pos x="7" y="3"/>
                  </a:cxn>
                </a:cxnLst>
                <a:rect l="0" t="0" r="r" b="b"/>
                <a:pathLst>
                  <a:path w="13" h="3">
                    <a:moveTo>
                      <a:pt x="7" y="3"/>
                    </a:moveTo>
                    <a:cubicBezTo>
                      <a:pt x="9" y="3"/>
                      <a:pt x="11" y="3"/>
                      <a:pt x="13" y="3"/>
                    </a:cubicBezTo>
                    <a:cubicBezTo>
                      <a:pt x="12" y="1"/>
                      <a:pt x="10" y="0"/>
                      <a:pt x="7" y="0"/>
                    </a:cubicBezTo>
                    <a:cubicBezTo>
                      <a:pt x="4" y="0"/>
                      <a:pt x="2" y="1"/>
                      <a:pt x="0" y="3"/>
                    </a:cubicBezTo>
                    <a:cubicBezTo>
                      <a:pt x="3" y="3"/>
                      <a:pt x="5" y="3"/>
                      <a:pt x="7" y="3"/>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3" name="Freeform 108"/>
              <p:cNvSpPr/>
              <p:nvPr/>
            </p:nvSpPr>
            <p:spPr bwMode="auto">
              <a:xfrm>
                <a:off x="7453750" y="1725889"/>
                <a:ext cx="250778" cy="185438"/>
              </a:xfrm>
              <a:custGeom>
                <a:avLst/>
                <a:gdLst/>
                <a:ahLst/>
                <a:cxnLst>
                  <a:cxn ang="0">
                    <a:pos x="32" y="17"/>
                  </a:cxn>
                  <a:cxn ang="0">
                    <a:pos x="32" y="2"/>
                  </a:cxn>
                  <a:cxn ang="0">
                    <a:pos x="32" y="0"/>
                  </a:cxn>
                  <a:cxn ang="0">
                    <a:pos x="26" y="0"/>
                  </a:cxn>
                  <a:cxn ang="0">
                    <a:pos x="21" y="0"/>
                  </a:cxn>
                  <a:cxn ang="0">
                    <a:pos x="21" y="2"/>
                  </a:cxn>
                  <a:cxn ang="0">
                    <a:pos x="21" y="17"/>
                  </a:cxn>
                  <a:cxn ang="0">
                    <a:pos x="0" y="35"/>
                  </a:cxn>
                  <a:cxn ang="0">
                    <a:pos x="52" y="35"/>
                  </a:cxn>
                  <a:cxn ang="0">
                    <a:pos x="32" y="17"/>
                  </a:cxn>
                </a:cxnLst>
                <a:rect l="0" t="0" r="r" b="b"/>
                <a:pathLst>
                  <a:path w="52" h="35">
                    <a:moveTo>
                      <a:pt x="32" y="17"/>
                    </a:moveTo>
                    <a:cubicBezTo>
                      <a:pt x="32" y="2"/>
                      <a:pt x="32" y="2"/>
                      <a:pt x="32" y="2"/>
                    </a:cubicBezTo>
                    <a:cubicBezTo>
                      <a:pt x="32" y="1"/>
                      <a:pt x="32" y="1"/>
                      <a:pt x="32" y="0"/>
                    </a:cubicBezTo>
                    <a:cubicBezTo>
                      <a:pt x="30" y="0"/>
                      <a:pt x="28" y="0"/>
                      <a:pt x="26" y="0"/>
                    </a:cubicBezTo>
                    <a:cubicBezTo>
                      <a:pt x="24" y="0"/>
                      <a:pt x="23" y="0"/>
                      <a:pt x="21" y="0"/>
                    </a:cubicBezTo>
                    <a:cubicBezTo>
                      <a:pt x="21" y="1"/>
                      <a:pt x="21" y="1"/>
                      <a:pt x="21" y="2"/>
                    </a:cubicBezTo>
                    <a:cubicBezTo>
                      <a:pt x="21" y="17"/>
                      <a:pt x="21" y="17"/>
                      <a:pt x="21" y="17"/>
                    </a:cubicBezTo>
                    <a:cubicBezTo>
                      <a:pt x="9" y="19"/>
                      <a:pt x="0" y="26"/>
                      <a:pt x="0" y="35"/>
                    </a:cubicBezTo>
                    <a:cubicBezTo>
                      <a:pt x="52" y="35"/>
                      <a:pt x="52" y="35"/>
                      <a:pt x="52" y="35"/>
                    </a:cubicBezTo>
                    <a:cubicBezTo>
                      <a:pt x="52" y="27"/>
                      <a:pt x="43" y="19"/>
                      <a:pt x="32" y="17"/>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4" name="Freeform 109"/>
              <p:cNvSpPr/>
              <p:nvPr/>
            </p:nvSpPr>
            <p:spPr bwMode="auto">
              <a:xfrm>
                <a:off x="6836453" y="1947218"/>
                <a:ext cx="529112" cy="487525"/>
              </a:xfrm>
              <a:custGeom>
                <a:avLst/>
                <a:gdLst/>
                <a:ahLst/>
                <a:cxnLst>
                  <a:cxn ang="0">
                    <a:pos x="53" y="93"/>
                  </a:cxn>
                  <a:cxn ang="0">
                    <a:pos x="110" y="49"/>
                  </a:cxn>
                  <a:cxn ang="0">
                    <a:pos x="110" y="0"/>
                  </a:cxn>
                  <a:cxn ang="0">
                    <a:pos x="0" y="93"/>
                  </a:cxn>
                  <a:cxn ang="0">
                    <a:pos x="53" y="93"/>
                  </a:cxn>
                </a:cxnLst>
                <a:rect l="0" t="0" r="r" b="b"/>
                <a:pathLst>
                  <a:path w="110" h="93">
                    <a:moveTo>
                      <a:pt x="53" y="93"/>
                    </a:moveTo>
                    <a:cubicBezTo>
                      <a:pt x="66" y="68"/>
                      <a:pt x="83" y="51"/>
                      <a:pt x="110" y="49"/>
                    </a:cubicBezTo>
                    <a:cubicBezTo>
                      <a:pt x="110" y="0"/>
                      <a:pt x="110" y="0"/>
                      <a:pt x="110" y="0"/>
                    </a:cubicBezTo>
                    <a:cubicBezTo>
                      <a:pt x="59" y="2"/>
                      <a:pt x="16" y="41"/>
                      <a:pt x="0" y="93"/>
                    </a:cubicBezTo>
                    <a:lnTo>
                      <a:pt x="53" y="93"/>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5" name="Freeform 110"/>
              <p:cNvSpPr/>
              <p:nvPr/>
            </p:nvSpPr>
            <p:spPr bwMode="auto">
              <a:xfrm>
                <a:off x="6800629" y="2461660"/>
                <a:ext cx="311405" cy="44865"/>
              </a:xfrm>
              <a:custGeom>
                <a:avLst/>
                <a:gdLst/>
                <a:ahLst/>
                <a:cxnLst>
                  <a:cxn ang="0">
                    <a:pos x="64" y="4"/>
                  </a:cxn>
                  <a:cxn ang="0">
                    <a:pos x="57" y="9"/>
                  </a:cxn>
                  <a:cxn ang="0">
                    <a:pos x="7" y="9"/>
                  </a:cxn>
                  <a:cxn ang="0">
                    <a:pos x="0" y="4"/>
                  </a:cxn>
                  <a:cxn ang="0">
                    <a:pos x="7" y="0"/>
                  </a:cxn>
                  <a:cxn ang="0">
                    <a:pos x="57" y="0"/>
                  </a:cxn>
                  <a:cxn ang="0">
                    <a:pos x="64" y="4"/>
                  </a:cxn>
                </a:cxnLst>
                <a:rect l="0" t="0" r="r" b="b"/>
                <a:pathLst>
                  <a:path w="64" h="9">
                    <a:moveTo>
                      <a:pt x="64" y="4"/>
                    </a:moveTo>
                    <a:cubicBezTo>
                      <a:pt x="64" y="7"/>
                      <a:pt x="61" y="9"/>
                      <a:pt x="57" y="9"/>
                    </a:cubicBezTo>
                    <a:cubicBezTo>
                      <a:pt x="7" y="9"/>
                      <a:pt x="7" y="9"/>
                      <a:pt x="7" y="9"/>
                    </a:cubicBezTo>
                    <a:cubicBezTo>
                      <a:pt x="3" y="9"/>
                      <a:pt x="0" y="7"/>
                      <a:pt x="0" y="4"/>
                    </a:cubicBezTo>
                    <a:cubicBezTo>
                      <a:pt x="0" y="2"/>
                      <a:pt x="3" y="0"/>
                      <a:pt x="7" y="0"/>
                    </a:cubicBezTo>
                    <a:cubicBezTo>
                      <a:pt x="57" y="0"/>
                      <a:pt x="57" y="0"/>
                      <a:pt x="57" y="0"/>
                    </a:cubicBezTo>
                    <a:cubicBezTo>
                      <a:pt x="61" y="0"/>
                      <a:pt x="64" y="2"/>
                      <a:pt x="64" y="4"/>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sp>
          <p:nvSpPr>
            <p:cNvPr id="46" name="Freeform 111"/>
            <p:cNvSpPr>
              <a:spLocks noEditPoints="1"/>
            </p:cNvSpPr>
            <p:nvPr/>
          </p:nvSpPr>
          <p:spPr bwMode="auto">
            <a:xfrm flipH="1">
              <a:off x="3225457" y="2627547"/>
              <a:ext cx="280249" cy="727064"/>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grpSp>
        <p:nvGrpSpPr>
          <p:cNvPr id="73" name="组合 72"/>
          <p:cNvGrpSpPr/>
          <p:nvPr/>
        </p:nvGrpSpPr>
        <p:grpSpPr>
          <a:xfrm>
            <a:off x="3685980" y="2637790"/>
            <a:ext cx="1251585" cy="1069340"/>
            <a:chOff x="1151803" y="1730695"/>
            <a:chExt cx="699493" cy="1509195"/>
          </a:xfrm>
        </p:grpSpPr>
        <p:grpSp>
          <p:nvGrpSpPr>
            <p:cNvPr id="47" name="Group 36"/>
            <p:cNvGrpSpPr/>
            <p:nvPr/>
          </p:nvGrpSpPr>
          <p:grpSpPr>
            <a:xfrm flipH="1">
              <a:off x="1151803" y="1730695"/>
              <a:ext cx="659164" cy="902267"/>
              <a:chOff x="9574303" y="1650886"/>
              <a:chExt cx="1121605" cy="906256"/>
            </a:xfrm>
            <a:solidFill>
              <a:schemeClr val="accent1"/>
            </a:solidFill>
          </p:grpSpPr>
          <p:sp>
            <p:nvSpPr>
              <p:cNvPr id="48" name="Rectangle 102"/>
              <p:cNvSpPr>
                <a:spLocks noChangeArrowheads="1"/>
              </p:cNvSpPr>
              <p:nvPr/>
            </p:nvSpPr>
            <p:spPr bwMode="auto">
              <a:xfrm>
                <a:off x="10221912" y="1976898"/>
                <a:ext cx="261801" cy="293112"/>
              </a:xfrm>
              <a:prstGeom prst="rect">
                <a:avLst/>
              </a:prstGeom>
              <a:grpFill/>
              <a:ln w="9525">
                <a:noFill/>
                <a:miter lim="800000"/>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49" name="Freeform 103"/>
              <p:cNvSpPr/>
              <p:nvPr/>
            </p:nvSpPr>
            <p:spPr bwMode="auto">
              <a:xfrm>
                <a:off x="10150262" y="1961944"/>
                <a:ext cx="66139" cy="329004"/>
              </a:xfrm>
              <a:custGeom>
                <a:avLst/>
                <a:gdLst/>
                <a:ahLst/>
                <a:cxnLst>
                  <a:cxn ang="0">
                    <a:pos x="14" y="59"/>
                  </a:cxn>
                  <a:cxn ang="0">
                    <a:pos x="10" y="63"/>
                  </a:cxn>
                  <a:cxn ang="0">
                    <a:pos x="5" y="63"/>
                  </a:cxn>
                  <a:cxn ang="0">
                    <a:pos x="0" y="59"/>
                  </a:cxn>
                  <a:cxn ang="0">
                    <a:pos x="0" y="4"/>
                  </a:cxn>
                  <a:cxn ang="0">
                    <a:pos x="5" y="0"/>
                  </a:cxn>
                  <a:cxn ang="0">
                    <a:pos x="10" y="0"/>
                  </a:cxn>
                  <a:cxn ang="0">
                    <a:pos x="14" y="4"/>
                  </a:cxn>
                  <a:cxn ang="0">
                    <a:pos x="14" y="59"/>
                  </a:cxn>
                </a:cxnLst>
                <a:rect l="0" t="0" r="r" b="b"/>
                <a:pathLst>
                  <a:path w="14" h="63">
                    <a:moveTo>
                      <a:pt x="14" y="59"/>
                    </a:moveTo>
                    <a:cubicBezTo>
                      <a:pt x="14" y="61"/>
                      <a:pt x="12" y="63"/>
                      <a:pt x="10" y="63"/>
                    </a:cubicBezTo>
                    <a:cubicBezTo>
                      <a:pt x="5" y="63"/>
                      <a:pt x="5" y="63"/>
                      <a:pt x="5" y="63"/>
                    </a:cubicBezTo>
                    <a:cubicBezTo>
                      <a:pt x="2" y="63"/>
                      <a:pt x="0" y="61"/>
                      <a:pt x="0" y="59"/>
                    </a:cubicBezTo>
                    <a:cubicBezTo>
                      <a:pt x="0" y="4"/>
                      <a:pt x="0" y="4"/>
                      <a:pt x="0" y="4"/>
                    </a:cubicBezTo>
                    <a:cubicBezTo>
                      <a:pt x="0" y="2"/>
                      <a:pt x="2" y="0"/>
                      <a:pt x="5" y="0"/>
                    </a:cubicBezTo>
                    <a:cubicBezTo>
                      <a:pt x="10" y="0"/>
                      <a:pt x="10" y="0"/>
                      <a:pt x="10"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0" name="Freeform 104"/>
              <p:cNvSpPr/>
              <p:nvPr/>
            </p:nvSpPr>
            <p:spPr bwMode="auto">
              <a:xfrm>
                <a:off x="10489225" y="1961944"/>
                <a:ext cx="66139" cy="329004"/>
              </a:xfrm>
              <a:custGeom>
                <a:avLst/>
                <a:gdLst/>
                <a:ahLst/>
                <a:cxnLst>
                  <a:cxn ang="0">
                    <a:pos x="14" y="59"/>
                  </a:cxn>
                  <a:cxn ang="0">
                    <a:pos x="9" y="63"/>
                  </a:cxn>
                  <a:cxn ang="0">
                    <a:pos x="4" y="63"/>
                  </a:cxn>
                  <a:cxn ang="0">
                    <a:pos x="0" y="59"/>
                  </a:cxn>
                  <a:cxn ang="0">
                    <a:pos x="0" y="4"/>
                  </a:cxn>
                  <a:cxn ang="0">
                    <a:pos x="4" y="0"/>
                  </a:cxn>
                  <a:cxn ang="0">
                    <a:pos x="9" y="0"/>
                  </a:cxn>
                  <a:cxn ang="0">
                    <a:pos x="14" y="4"/>
                  </a:cxn>
                  <a:cxn ang="0">
                    <a:pos x="14" y="59"/>
                  </a:cxn>
                </a:cxnLst>
                <a:rect l="0" t="0" r="r" b="b"/>
                <a:pathLst>
                  <a:path w="14" h="63">
                    <a:moveTo>
                      <a:pt x="14" y="59"/>
                    </a:moveTo>
                    <a:cubicBezTo>
                      <a:pt x="14" y="61"/>
                      <a:pt x="12" y="63"/>
                      <a:pt x="9" y="63"/>
                    </a:cubicBezTo>
                    <a:cubicBezTo>
                      <a:pt x="4" y="63"/>
                      <a:pt x="4" y="63"/>
                      <a:pt x="4" y="63"/>
                    </a:cubicBezTo>
                    <a:cubicBezTo>
                      <a:pt x="2" y="63"/>
                      <a:pt x="0" y="61"/>
                      <a:pt x="0" y="59"/>
                    </a:cubicBezTo>
                    <a:cubicBezTo>
                      <a:pt x="0" y="4"/>
                      <a:pt x="0" y="4"/>
                      <a:pt x="0" y="4"/>
                    </a:cubicBezTo>
                    <a:cubicBezTo>
                      <a:pt x="0" y="2"/>
                      <a:pt x="2" y="0"/>
                      <a:pt x="4" y="0"/>
                    </a:cubicBezTo>
                    <a:cubicBezTo>
                      <a:pt x="9" y="0"/>
                      <a:pt x="9" y="0"/>
                      <a:pt x="9" y="0"/>
                    </a:cubicBezTo>
                    <a:cubicBezTo>
                      <a:pt x="12" y="0"/>
                      <a:pt x="14" y="2"/>
                      <a:pt x="14" y="4"/>
                    </a:cubicBezTo>
                    <a:lnTo>
                      <a:pt x="14" y="59"/>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1" name="Freeform 105"/>
              <p:cNvSpPr/>
              <p:nvPr/>
            </p:nvSpPr>
            <p:spPr bwMode="auto">
              <a:xfrm>
                <a:off x="10034518" y="1662850"/>
                <a:ext cx="636588" cy="113656"/>
              </a:xfrm>
              <a:custGeom>
                <a:avLst/>
                <a:gdLst/>
                <a:ahLst/>
                <a:cxnLst>
                  <a:cxn ang="0">
                    <a:pos x="66" y="5"/>
                  </a:cxn>
                  <a:cxn ang="0">
                    <a:pos x="12" y="1"/>
                  </a:cxn>
                  <a:cxn ang="0">
                    <a:pos x="0" y="11"/>
                  </a:cxn>
                  <a:cxn ang="0">
                    <a:pos x="12" y="22"/>
                  </a:cxn>
                  <a:cxn ang="0">
                    <a:pos x="66" y="18"/>
                  </a:cxn>
                  <a:cxn ang="0">
                    <a:pos x="119" y="22"/>
                  </a:cxn>
                  <a:cxn ang="0">
                    <a:pos x="132" y="11"/>
                  </a:cxn>
                  <a:cxn ang="0">
                    <a:pos x="119" y="1"/>
                  </a:cxn>
                  <a:cxn ang="0">
                    <a:pos x="66" y="5"/>
                  </a:cxn>
                </a:cxnLst>
                <a:rect l="0" t="0" r="r" b="b"/>
                <a:pathLst>
                  <a:path w="132" h="22">
                    <a:moveTo>
                      <a:pt x="66" y="5"/>
                    </a:moveTo>
                    <a:cubicBezTo>
                      <a:pt x="41" y="5"/>
                      <a:pt x="12" y="1"/>
                      <a:pt x="12" y="1"/>
                    </a:cubicBezTo>
                    <a:cubicBezTo>
                      <a:pt x="6" y="0"/>
                      <a:pt x="0" y="5"/>
                      <a:pt x="0" y="11"/>
                    </a:cubicBezTo>
                    <a:cubicBezTo>
                      <a:pt x="0" y="18"/>
                      <a:pt x="6" y="22"/>
                      <a:pt x="12" y="22"/>
                    </a:cubicBezTo>
                    <a:cubicBezTo>
                      <a:pt x="12" y="22"/>
                      <a:pt x="41" y="18"/>
                      <a:pt x="66" y="18"/>
                    </a:cubicBezTo>
                    <a:cubicBezTo>
                      <a:pt x="90" y="18"/>
                      <a:pt x="119" y="22"/>
                      <a:pt x="119" y="22"/>
                    </a:cubicBezTo>
                    <a:cubicBezTo>
                      <a:pt x="126" y="22"/>
                      <a:pt x="132" y="18"/>
                      <a:pt x="132" y="11"/>
                    </a:cubicBezTo>
                    <a:cubicBezTo>
                      <a:pt x="132" y="5"/>
                      <a:pt x="126" y="0"/>
                      <a:pt x="119" y="1"/>
                    </a:cubicBezTo>
                    <a:cubicBezTo>
                      <a:pt x="119" y="1"/>
                      <a:pt x="90" y="5"/>
                      <a:pt x="66" y="5"/>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2" name="Freeform 106"/>
              <p:cNvSpPr/>
              <p:nvPr/>
            </p:nvSpPr>
            <p:spPr bwMode="auto">
              <a:xfrm>
                <a:off x="10569142" y="1914089"/>
                <a:ext cx="126766" cy="418732"/>
              </a:xfrm>
              <a:custGeom>
                <a:avLst/>
                <a:gdLst/>
                <a:ahLst/>
                <a:cxnLst>
                  <a:cxn ang="0">
                    <a:pos x="25" y="0"/>
                  </a:cxn>
                  <a:cxn ang="0">
                    <a:pos x="13" y="14"/>
                  </a:cxn>
                  <a:cxn ang="0">
                    <a:pos x="13" y="15"/>
                  </a:cxn>
                  <a:cxn ang="0">
                    <a:pos x="0" y="15"/>
                  </a:cxn>
                  <a:cxn ang="0">
                    <a:pos x="0" y="65"/>
                  </a:cxn>
                  <a:cxn ang="0">
                    <a:pos x="13" y="65"/>
                  </a:cxn>
                  <a:cxn ang="0">
                    <a:pos x="13" y="66"/>
                  </a:cxn>
                  <a:cxn ang="0">
                    <a:pos x="25" y="80"/>
                  </a:cxn>
                  <a:cxn ang="0">
                    <a:pos x="26" y="80"/>
                  </a:cxn>
                  <a:cxn ang="0">
                    <a:pos x="26" y="0"/>
                  </a:cxn>
                  <a:cxn ang="0">
                    <a:pos x="25" y="0"/>
                  </a:cxn>
                </a:cxnLst>
                <a:rect l="0" t="0" r="r" b="b"/>
                <a:pathLst>
                  <a:path w="26" h="80">
                    <a:moveTo>
                      <a:pt x="25" y="0"/>
                    </a:moveTo>
                    <a:cubicBezTo>
                      <a:pt x="18" y="0"/>
                      <a:pt x="13" y="7"/>
                      <a:pt x="13" y="14"/>
                    </a:cubicBezTo>
                    <a:cubicBezTo>
                      <a:pt x="13" y="15"/>
                      <a:pt x="13" y="15"/>
                      <a:pt x="13" y="15"/>
                    </a:cubicBezTo>
                    <a:cubicBezTo>
                      <a:pt x="0" y="15"/>
                      <a:pt x="0" y="15"/>
                      <a:pt x="0" y="15"/>
                    </a:cubicBezTo>
                    <a:cubicBezTo>
                      <a:pt x="0" y="65"/>
                      <a:pt x="0" y="65"/>
                      <a:pt x="0" y="65"/>
                    </a:cubicBezTo>
                    <a:cubicBezTo>
                      <a:pt x="13" y="65"/>
                      <a:pt x="13" y="65"/>
                      <a:pt x="13" y="65"/>
                    </a:cubicBezTo>
                    <a:cubicBezTo>
                      <a:pt x="13" y="66"/>
                      <a:pt x="13" y="66"/>
                      <a:pt x="13" y="66"/>
                    </a:cubicBezTo>
                    <a:cubicBezTo>
                      <a:pt x="13" y="73"/>
                      <a:pt x="18" y="80"/>
                      <a:pt x="25" y="80"/>
                    </a:cubicBezTo>
                    <a:cubicBezTo>
                      <a:pt x="26" y="80"/>
                      <a:pt x="26" y="80"/>
                      <a:pt x="26" y="80"/>
                    </a:cubicBezTo>
                    <a:cubicBezTo>
                      <a:pt x="26" y="0"/>
                      <a:pt x="26" y="0"/>
                      <a:pt x="26" y="0"/>
                    </a:cubicBezTo>
                    <a:lnTo>
                      <a:pt x="25" y="0"/>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3" name="Freeform 107"/>
              <p:cNvSpPr/>
              <p:nvPr/>
            </p:nvSpPr>
            <p:spPr bwMode="auto">
              <a:xfrm>
                <a:off x="10318366" y="1650886"/>
                <a:ext cx="63384" cy="14956"/>
              </a:xfrm>
              <a:custGeom>
                <a:avLst/>
                <a:gdLst/>
                <a:ahLst/>
                <a:cxnLst>
                  <a:cxn ang="0">
                    <a:pos x="7" y="3"/>
                  </a:cxn>
                  <a:cxn ang="0">
                    <a:pos x="13" y="3"/>
                  </a:cxn>
                  <a:cxn ang="0">
                    <a:pos x="7" y="0"/>
                  </a:cxn>
                  <a:cxn ang="0">
                    <a:pos x="0" y="3"/>
                  </a:cxn>
                  <a:cxn ang="0">
                    <a:pos x="7" y="3"/>
                  </a:cxn>
                </a:cxnLst>
                <a:rect l="0" t="0" r="r" b="b"/>
                <a:pathLst>
                  <a:path w="13" h="3">
                    <a:moveTo>
                      <a:pt x="7" y="3"/>
                    </a:moveTo>
                    <a:cubicBezTo>
                      <a:pt x="9" y="3"/>
                      <a:pt x="11" y="3"/>
                      <a:pt x="13" y="3"/>
                    </a:cubicBezTo>
                    <a:cubicBezTo>
                      <a:pt x="12" y="1"/>
                      <a:pt x="10" y="0"/>
                      <a:pt x="7" y="0"/>
                    </a:cubicBezTo>
                    <a:cubicBezTo>
                      <a:pt x="4" y="0"/>
                      <a:pt x="2" y="1"/>
                      <a:pt x="0" y="3"/>
                    </a:cubicBezTo>
                    <a:cubicBezTo>
                      <a:pt x="3" y="3"/>
                      <a:pt x="5" y="3"/>
                      <a:pt x="7" y="3"/>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4" name="Freeform 108"/>
              <p:cNvSpPr/>
              <p:nvPr/>
            </p:nvSpPr>
            <p:spPr bwMode="auto">
              <a:xfrm>
                <a:off x="10227424" y="1776506"/>
                <a:ext cx="250778" cy="185438"/>
              </a:xfrm>
              <a:custGeom>
                <a:avLst/>
                <a:gdLst/>
                <a:ahLst/>
                <a:cxnLst>
                  <a:cxn ang="0">
                    <a:pos x="32" y="17"/>
                  </a:cxn>
                  <a:cxn ang="0">
                    <a:pos x="32" y="2"/>
                  </a:cxn>
                  <a:cxn ang="0">
                    <a:pos x="32" y="0"/>
                  </a:cxn>
                  <a:cxn ang="0">
                    <a:pos x="26" y="0"/>
                  </a:cxn>
                  <a:cxn ang="0">
                    <a:pos x="21" y="0"/>
                  </a:cxn>
                  <a:cxn ang="0">
                    <a:pos x="21" y="2"/>
                  </a:cxn>
                  <a:cxn ang="0">
                    <a:pos x="21" y="17"/>
                  </a:cxn>
                  <a:cxn ang="0">
                    <a:pos x="0" y="35"/>
                  </a:cxn>
                  <a:cxn ang="0">
                    <a:pos x="52" y="35"/>
                  </a:cxn>
                  <a:cxn ang="0">
                    <a:pos x="32" y="17"/>
                  </a:cxn>
                </a:cxnLst>
                <a:rect l="0" t="0" r="r" b="b"/>
                <a:pathLst>
                  <a:path w="52" h="35">
                    <a:moveTo>
                      <a:pt x="32" y="17"/>
                    </a:moveTo>
                    <a:cubicBezTo>
                      <a:pt x="32" y="2"/>
                      <a:pt x="32" y="2"/>
                      <a:pt x="32" y="2"/>
                    </a:cubicBezTo>
                    <a:cubicBezTo>
                      <a:pt x="32" y="1"/>
                      <a:pt x="32" y="1"/>
                      <a:pt x="32" y="0"/>
                    </a:cubicBezTo>
                    <a:cubicBezTo>
                      <a:pt x="30" y="0"/>
                      <a:pt x="28" y="0"/>
                      <a:pt x="26" y="0"/>
                    </a:cubicBezTo>
                    <a:cubicBezTo>
                      <a:pt x="24" y="0"/>
                      <a:pt x="23" y="0"/>
                      <a:pt x="21" y="0"/>
                    </a:cubicBezTo>
                    <a:cubicBezTo>
                      <a:pt x="21" y="1"/>
                      <a:pt x="21" y="1"/>
                      <a:pt x="21" y="2"/>
                    </a:cubicBezTo>
                    <a:cubicBezTo>
                      <a:pt x="21" y="17"/>
                      <a:pt x="21" y="17"/>
                      <a:pt x="21" y="17"/>
                    </a:cubicBezTo>
                    <a:cubicBezTo>
                      <a:pt x="9" y="19"/>
                      <a:pt x="0" y="26"/>
                      <a:pt x="0" y="35"/>
                    </a:cubicBezTo>
                    <a:cubicBezTo>
                      <a:pt x="52" y="35"/>
                      <a:pt x="52" y="35"/>
                      <a:pt x="52" y="35"/>
                    </a:cubicBezTo>
                    <a:cubicBezTo>
                      <a:pt x="52" y="27"/>
                      <a:pt x="43" y="19"/>
                      <a:pt x="32" y="17"/>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5" name="Freeform 109"/>
              <p:cNvSpPr/>
              <p:nvPr/>
            </p:nvSpPr>
            <p:spPr bwMode="auto">
              <a:xfrm>
                <a:off x="9610127" y="1997835"/>
                <a:ext cx="529112" cy="487525"/>
              </a:xfrm>
              <a:custGeom>
                <a:avLst/>
                <a:gdLst/>
                <a:ahLst/>
                <a:cxnLst>
                  <a:cxn ang="0">
                    <a:pos x="53" y="93"/>
                  </a:cxn>
                  <a:cxn ang="0">
                    <a:pos x="110" y="49"/>
                  </a:cxn>
                  <a:cxn ang="0">
                    <a:pos x="110" y="0"/>
                  </a:cxn>
                  <a:cxn ang="0">
                    <a:pos x="0" y="93"/>
                  </a:cxn>
                  <a:cxn ang="0">
                    <a:pos x="53" y="93"/>
                  </a:cxn>
                </a:cxnLst>
                <a:rect l="0" t="0" r="r" b="b"/>
                <a:pathLst>
                  <a:path w="110" h="93">
                    <a:moveTo>
                      <a:pt x="53" y="93"/>
                    </a:moveTo>
                    <a:cubicBezTo>
                      <a:pt x="66" y="68"/>
                      <a:pt x="83" y="51"/>
                      <a:pt x="110" y="49"/>
                    </a:cubicBezTo>
                    <a:cubicBezTo>
                      <a:pt x="110" y="0"/>
                      <a:pt x="110" y="0"/>
                      <a:pt x="110" y="0"/>
                    </a:cubicBezTo>
                    <a:cubicBezTo>
                      <a:pt x="59" y="2"/>
                      <a:pt x="16" y="41"/>
                      <a:pt x="0" y="93"/>
                    </a:cubicBezTo>
                    <a:lnTo>
                      <a:pt x="53" y="93"/>
                    </a:ln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sp>
            <p:nvSpPr>
              <p:cNvPr id="56" name="Freeform 110"/>
              <p:cNvSpPr/>
              <p:nvPr/>
            </p:nvSpPr>
            <p:spPr bwMode="auto">
              <a:xfrm>
                <a:off x="9574303" y="2512277"/>
                <a:ext cx="311405" cy="44865"/>
              </a:xfrm>
              <a:custGeom>
                <a:avLst/>
                <a:gdLst/>
                <a:ahLst/>
                <a:cxnLst>
                  <a:cxn ang="0">
                    <a:pos x="64" y="4"/>
                  </a:cxn>
                  <a:cxn ang="0">
                    <a:pos x="57" y="9"/>
                  </a:cxn>
                  <a:cxn ang="0">
                    <a:pos x="7" y="9"/>
                  </a:cxn>
                  <a:cxn ang="0">
                    <a:pos x="0" y="4"/>
                  </a:cxn>
                  <a:cxn ang="0">
                    <a:pos x="7" y="0"/>
                  </a:cxn>
                  <a:cxn ang="0">
                    <a:pos x="57" y="0"/>
                  </a:cxn>
                  <a:cxn ang="0">
                    <a:pos x="64" y="4"/>
                  </a:cxn>
                </a:cxnLst>
                <a:rect l="0" t="0" r="r" b="b"/>
                <a:pathLst>
                  <a:path w="64" h="9">
                    <a:moveTo>
                      <a:pt x="64" y="4"/>
                    </a:moveTo>
                    <a:cubicBezTo>
                      <a:pt x="64" y="7"/>
                      <a:pt x="61" y="9"/>
                      <a:pt x="57" y="9"/>
                    </a:cubicBezTo>
                    <a:cubicBezTo>
                      <a:pt x="7" y="9"/>
                      <a:pt x="7" y="9"/>
                      <a:pt x="7" y="9"/>
                    </a:cubicBezTo>
                    <a:cubicBezTo>
                      <a:pt x="3" y="9"/>
                      <a:pt x="0" y="7"/>
                      <a:pt x="0" y="4"/>
                    </a:cubicBezTo>
                    <a:cubicBezTo>
                      <a:pt x="0" y="2"/>
                      <a:pt x="3" y="0"/>
                      <a:pt x="7" y="0"/>
                    </a:cubicBezTo>
                    <a:cubicBezTo>
                      <a:pt x="57" y="0"/>
                      <a:pt x="57" y="0"/>
                      <a:pt x="57" y="0"/>
                    </a:cubicBezTo>
                    <a:cubicBezTo>
                      <a:pt x="61" y="0"/>
                      <a:pt x="64" y="2"/>
                      <a:pt x="64" y="4"/>
                    </a:cubicBezTo>
                    <a:close/>
                  </a:path>
                </a:pathLst>
              </a:custGeom>
              <a:grp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sp>
          <p:nvSpPr>
            <p:cNvPr id="57" name="Freeform 111"/>
            <p:cNvSpPr>
              <a:spLocks noEditPoints="1"/>
            </p:cNvSpPr>
            <p:nvPr/>
          </p:nvSpPr>
          <p:spPr bwMode="auto">
            <a:xfrm flipH="1">
              <a:off x="1607015" y="2619189"/>
              <a:ext cx="244281" cy="620701"/>
            </a:xfrm>
            <a:custGeom>
              <a:avLst/>
              <a:gdLst/>
              <a:ahLst/>
              <a:cxnLst>
                <a:cxn ang="0">
                  <a:pos x="52" y="0"/>
                </a:cxn>
                <a:cxn ang="0">
                  <a:pos x="1" y="87"/>
                </a:cxn>
                <a:cxn ang="0">
                  <a:pos x="44" y="136"/>
                </a:cxn>
                <a:cxn ang="0">
                  <a:pos x="92" y="95"/>
                </a:cxn>
                <a:cxn ang="0">
                  <a:pos x="52" y="0"/>
                </a:cxn>
                <a:cxn ang="0">
                  <a:pos x="23" y="108"/>
                </a:cxn>
                <a:cxn ang="0">
                  <a:pos x="11" y="91"/>
                </a:cxn>
                <a:cxn ang="0">
                  <a:pos x="23" y="75"/>
                </a:cxn>
                <a:cxn ang="0">
                  <a:pos x="36" y="91"/>
                </a:cxn>
                <a:cxn ang="0">
                  <a:pos x="23" y="108"/>
                </a:cxn>
              </a:cxnLst>
              <a:rect l="0" t="0" r="r" b="b"/>
              <a:pathLst>
                <a:path w="93" h="138">
                  <a:moveTo>
                    <a:pt x="52" y="0"/>
                  </a:moveTo>
                  <a:cubicBezTo>
                    <a:pt x="34" y="36"/>
                    <a:pt x="3" y="63"/>
                    <a:pt x="1" y="87"/>
                  </a:cubicBezTo>
                  <a:cubicBezTo>
                    <a:pt x="0" y="112"/>
                    <a:pt x="19" y="134"/>
                    <a:pt x="44" y="136"/>
                  </a:cubicBezTo>
                  <a:cubicBezTo>
                    <a:pt x="69" y="138"/>
                    <a:pt x="90" y="120"/>
                    <a:pt x="92" y="95"/>
                  </a:cubicBezTo>
                  <a:cubicBezTo>
                    <a:pt x="93" y="70"/>
                    <a:pt x="68" y="40"/>
                    <a:pt x="52" y="0"/>
                  </a:cubicBezTo>
                  <a:close/>
                  <a:moveTo>
                    <a:pt x="23" y="108"/>
                  </a:moveTo>
                  <a:cubicBezTo>
                    <a:pt x="16" y="108"/>
                    <a:pt x="11" y="101"/>
                    <a:pt x="11" y="91"/>
                  </a:cubicBezTo>
                  <a:cubicBezTo>
                    <a:pt x="11" y="82"/>
                    <a:pt x="16" y="75"/>
                    <a:pt x="23" y="75"/>
                  </a:cubicBezTo>
                  <a:cubicBezTo>
                    <a:pt x="30" y="75"/>
                    <a:pt x="36" y="82"/>
                    <a:pt x="36" y="91"/>
                  </a:cubicBezTo>
                  <a:cubicBezTo>
                    <a:pt x="36" y="101"/>
                    <a:pt x="30" y="108"/>
                    <a:pt x="23" y="108"/>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dirty="0">
                <a:latin typeface="字魂59号-创粗黑" panose="00000500000000000000" pitchFamily="2" charset="-122"/>
                <a:ea typeface="字魂59号-创粗黑" panose="00000500000000000000" pitchFamily="2" charset="-122"/>
                <a:cs typeface="+mn-ea"/>
                <a:sym typeface="+mn-lt"/>
              </a:endParaRPr>
            </a:p>
          </p:txBody>
        </p:sp>
      </p:grpSp>
      <p:sp>
        <p:nvSpPr>
          <p:cNvPr id="62" name="TextBox 51"/>
          <p:cNvSpPr txBox="1"/>
          <p:nvPr/>
        </p:nvSpPr>
        <p:spPr>
          <a:xfrm flipH="1">
            <a:off x="5425880" y="3721100"/>
            <a:ext cx="1957917" cy="1938992"/>
          </a:xfrm>
          <a:prstGeom prst="rect">
            <a:avLst/>
          </a:prstGeom>
          <a:noFill/>
        </p:spPr>
        <p:txBody>
          <a:bodyPr wrap="square" rtlCol="0">
            <a:spAutoFit/>
          </a:bodyPr>
          <a:lstStyle/>
          <a:p>
            <a:pPr lvl="0"/>
            <a:r>
              <a:rPr lang="zh-CN" altLang="zh-CN" sz="2000" dirty="0">
                <a:effectLst/>
                <a:latin typeface="微软雅黑" panose="020B0503020204020204" pitchFamily="34" charset="-122"/>
                <a:ea typeface="微软雅黑" panose="020B0503020204020204" pitchFamily="34" charset="-122"/>
                <a:cs typeface="黑体" panose="02010609060101010101" charset="-122"/>
              </a:rPr>
              <a:t>提高大学生生态环境保护意识，使学生成为健康文明生活方式的倡导者和传播者</a:t>
            </a:r>
            <a:endParaRPr lang="zh-CN" altLang="zh-CN" sz="2000" dirty="0">
              <a:latin typeface="微软雅黑" panose="020B0503020204020204" pitchFamily="34" charset="-122"/>
              <a:ea typeface="微软雅黑" panose="020B0503020204020204" pitchFamily="34" charset="-122"/>
              <a:cs typeface="黑体" panose="02010609060101010101" charset="-122"/>
            </a:endParaRPr>
          </a:p>
        </p:txBody>
      </p:sp>
      <p:sp>
        <p:nvSpPr>
          <p:cNvPr id="64" name="TextBox 53"/>
          <p:cNvSpPr txBox="1"/>
          <p:nvPr/>
        </p:nvSpPr>
        <p:spPr>
          <a:xfrm flipH="1">
            <a:off x="3281485" y="3722370"/>
            <a:ext cx="1919605" cy="1631216"/>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绿色环保、文明中国、增强大学生集体感、使命感和责任感的家国情怀</a:t>
            </a:r>
            <a:endParaRPr lang="zh-CN" altLang="en-US" sz="2000" dirty="0">
              <a:latin typeface="微软雅黑" panose="020B0503020204020204" pitchFamily="34" charset="-122"/>
              <a:ea typeface="微软雅黑" panose="020B0503020204020204" pitchFamily="34" charset="-122"/>
              <a:cs typeface="+mn-ea"/>
              <a:sym typeface="+mn-lt"/>
            </a:endParaRPr>
          </a:p>
        </p:txBody>
      </p:sp>
      <p:cxnSp>
        <p:nvCxnSpPr>
          <p:cNvPr id="65" name="Straight Connector 54"/>
          <p:cNvCxnSpPr/>
          <p:nvPr/>
        </p:nvCxnSpPr>
        <p:spPr>
          <a:xfrm>
            <a:off x="7427401" y="2188210"/>
            <a:ext cx="0" cy="3471882"/>
          </a:xfrm>
          <a:prstGeom prst="line">
            <a:avLst/>
          </a:prstGeom>
          <a:ln>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Straight Connector 55"/>
          <p:cNvCxnSpPr/>
          <p:nvPr/>
        </p:nvCxnSpPr>
        <p:spPr>
          <a:xfrm>
            <a:off x="5287450" y="2188210"/>
            <a:ext cx="0" cy="3471882"/>
          </a:xfrm>
          <a:prstGeom prst="line">
            <a:avLst/>
          </a:prstGeom>
          <a:ln>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68" name="TextBox 57"/>
          <p:cNvSpPr txBox="1"/>
          <p:nvPr/>
        </p:nvSpPr>
        <p:spPr>
          <a:xfrm flipH="1">
            <a:off x="7465498" y="3748405"/>
            <a:ext cx="1945604" cy="1631216"/>
          </a:xfrm>
          <a:prstGeom prst="rect">
            <a:avLst/>
          </a:prstGeom>
          <a:noFill/>
        </p:spPr>
        <p:txBody>
          <a:bodyPr wrap="square" rtlCol="0">
            <a:spAutoFit/>
          </a:bodyPr>
          <a:lstStyle/>
          <a:p>
            <a:pPr lvl="0"/>
            <a:r>
              <a:rPr lang="zh-CN" altLang="en-US" sz="2000" dirty="0">
                <a:latin typeface="微软雅黑" panose="020B0503020204020204" pitchFamily="34" charset="-122"/>
                <a:ea typeface="微软雅黑" panose="020B0503020204020204" pitchFamily="34" charset="-122"/>
              </a:rPr>
              <a:t>激发公众参与环境保护的主动性和积极性，强化市民应尽的义务和责任</a:t>
            </a:r>
            <a:endParaRPr lang="zh-CN" altLang="zh-CN" sz="2000" dirty="0">
              <a:latin typeface="微软雅黑" panose="020B0503020204020204" pitchFamily="34" charset="-122"/>
              <a:ea typeface="微软雅黑" panose="020B0503020204020204" pitchFamily="34" charset="-122"/>
            </a:endParaRPr>
          </a:p>
        </p:txBody>
      </p:sp>
      <p:grpSp>
        <p:nvGrpSpPr>
          <p:cNvPr id="82" name="组合 81"/>
          <p:cNvGrpSpPr/>
          <p:nvPr/>
        </p:nvGrpSpPr>
        <p:grpSpPr>
          <a:xfrm>
            <a:off x="4328728" y="2004273"/>
            <a:ext cx="4397587" cy="655955"/>
            <a:chOff x="2729451" y="677309"/>
            <a:chExt cx="1560625" cy="602431"/>
          </a:xfrm>
        </p:grpSpPr>
        <p:sp>
          <p:nvSpPr>
            <p:cNvPr id="83" name="圆角矩形 82"/>
            <p:cNvSpPr/>
            <p:nvPr/>
          </p:nvSpPr>
          <p:spPr>
            <a:xfrm>
              <a:off x="2729451" y="677309"/>
              <a:ext cx="1560625" cy="424606"/>
            </a:xfrm>
            <a:prstGeom prst="roundRect">
              <a:avLst>
                <a:gd name="adj" fmla="val 10000"/>
              </a:avLst>
            </a:prstGeom>
            <a:solidFill>
              <a:schemeClr val="accent3"/>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ctr"/>
              <a:r>
                <a:rPr lang="zh-CN" altLang="en-US" sz="2400" dirty="0">
                  <a:solidFill>
                    <a:schemeClr val="tx1"/>
                  </a:solidFill>
                  <a:latin typeface="微软雅黑" panose="020B0503020204020204" pitchFamily="34" charset="-122"/>
                  <a:ea typeface="微软雅黑" panose="020B0503020204020204" pitchFamily="34" charset="-122"/>
                  <a:cs typeface="黑体" panose="02010609060101010101" charset="-122"/>
                </a:rPr>
                <a:t>学思践悟  知行合一  创新提质</a:t>
              </a:r>
            </a:p>
          </p:txBody>
        </p:sp>
        <p:sp>
          <p:nvSpPr>
            <p:cNvPr id="84" name="圆角矩形 4"/>
            <p:cNvSpPr/>
            <p:nvPr/>
          </p:nvSpPr>
          <p:spPr>
            <a:xfrm>
              <a:off x="2747628" y="695485"/>
              <a:ext cx="1524271" cy="5842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endParaRPr lang="en-US" sz="2900" kern="1200" dirty="0">
                <a:latin typeface="字魂59号-创粗黑" panose="00000500000000000000" pitchFamily="2" charset="-122"/>
                <a:ea typeface="字魂59号-创粗黑" panose="00000500000000000000" pitchFamily="2" charset="-122"/>
                <a:cs typeface="+mn-ea"/>
                <a:sym typeface="+mn-lt"/>
              </a:endParaRPr>
            </a:p>
          </p:txBody>
        </p:sp>
      </p:grpSp>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4" name="图片 3"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91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000" fill="hold">
                                          <p:stCondLst>
                                            <p:cond delay="0"/>
                                          </p:stCondLst>
                                        </p:cTn>
                                        <p:tgtEl>
                                          <p:spTgt spid="64"/>
                                        </p:tgtEl>
                                        <p:attrNameLst>
                                          <p:attrName>style.visibility</p:attrName>
                                        </p:attrNameLst>
                                      </p:cBhvr>
                                      <p:to>
                                        <p:strVal val="visible"/>
                                      </p:to>
                                    </p:set>
                                    <p:animEffect transition="in" filter="blinds(horizontal)">
                                      <p:cBhvr>
                                        <p:cTn id="7" dur="1000"/>
                                        <p:tgtEl>
                                          <p:spTgt spid="64"/>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000" fill="hold">
                                          <p:stCondLst>
                                            <p:cond delay="0"/>
                                          </p:stCondLst>
                                        </p:cTn>
                                        <p:tgtEl>
                                          <p:spTgt spid="62"/>
                                        </p:tgtEl>
                                        <p:attrNameLst>
                                          <p:attrName>style.visibility</p:attrName>
                                        </p:attrNameLst>
                                      </p:cBhvr>
                                      <p:to>
                                        <p:strVal val="visible"/>
                                      </p:to>
                                    </p:set>
                                    <p:animEffect transition="in" filter="blinds(horizontal)">
                                      <p:cBhvr>
                                        <p:cTn id="11" dur="1000"/>
                                        <p:tgtEl>
                                          <p:spTgt spid="62"/>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000" fill="hold">
                                          <p:stCondLst>
                                            <p:cond delay="0"/>
                                          </p:stCondLst>
                                        </p:cTn>
                                        <p:tgtEl>
                                          <p:spTgt spid="68"/>
                                        </p:tgtEl>
                                        <p:attrNameLst>
                                          <p:attrName>style.visibility</p:attrName>
                                        </p:attrNameLst>
                                      </p:cBhvr>
                                      <p:to>
                                        <p:strVal val="visible"/>
                                      </p:to>
                                    </p:set>
                                    <p:animEffect transition="in" filter="blinds(horizontal)">
                                      <p:cBhvr>
                                        <p:cTn id="15"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7" name="图片 46"/>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74388"/>
            <a:ext cx="12192000" cy="6339840"/>
          </a:xfrm>
          <a:prstGeom prst="rect">
            <a:avLst/>
          </a:prstGeom>
        </p:spPr>
      </p:pic>
      <p:grpSp>
        <p:nvGrpSpPr>
          <p:cNvPr id="42" name="组合 41"/>
          <p:cNvGrpSpPr/>
          <p:nvPr/>
        </p:nvGrpSpPr>
        <p:grpSpPr>
          <a:xfrm>
            <a:off x="2171204" y="1077595"/>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07</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教学反思</a:t>
              </a:r>
            </a:p>
          </p:txBody>
        </p:sp>
      </p:grpSp>
      <p:cxnSp>
        <p:nvCxnSpPr>
          <p:cNvPr id="25" name="Straight Connector 141"/>
          <p:cNvCxnSpPr/>
          <p:nvPr/>
        </p:nvCxnSpPr>
        <p:spPr>
          <a:xfrm flipH="1">
            <a:off x="2756991" y="3944777"/>
            <a:ext cx="1635625" cy="0"/>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Down Arrow Callout 144"/>
          <p:cNvSpPr/>
          <p:nvPr/>
        </p:nvSpPr>
        <p:spPr>
          <a:xfrm flipV="1">
            <a:off x="2700109" y="4105730"/>
            <a:ext cx="1694529" cy="1569025"/>
          </a:xfrm>
          <a:prstGeom prst="downArrowCallout">
            <a:avLst>
              <a:gd name="adj1" fmla="val 25776"/>
              <a:gd name="adj2" fmla="val 9254"/>
              <a:gd name="adj3" fmla="val 9254"/>
              <a:gd name="adj4" fmla="val 9074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印品黑体" panose="00000500000000000000" pitchFamily="2" charset="-122"/>
            </a:endParaRPr>
          </a:p>
        </p:txBody>
      </p:sp>
      <p:sp>
        <p:nvSpPr>
          <p:cNvPr id="53" name="文本框 47"/>
          <p:cNvSpPr txBox="1"/>
          <p:nvPr/>
        </p:nvSpPr>
        <p:spPr>
          <a:xfrm>
            <a:off x="2700109" y="4321182"/>
            <a:ext cx="1550339" cy="1137556"/>
          </a:xfrm>
          <a:prstGeom prst="rect">
            <a:avLst/>
          </a:prstGeom>
          <a:noFill/>
        </p:spPr>
        <p:txBody>
          <a:bodyPr wrap="square" rtlCol="0">
            <a:spAutoFit/>
          </a:bodyPr>
          <a:lstStyle/>
          <a:p>
            <a:pPr algn="ctr">
              <a:lnSpc>
                <a:spcPct val="130000"/>
              </a:lnSpc>
            </a:pPr>
            <a:r>
              <a:rPr lang="zh-CN" altLang="zh-CN" dirty="0">
                <a:latin typeface="微软雅黑" panose="020B0503020204020204" pitchFamily="34" charset="-122"/>
                <a:ea typeface="微软雅黑" panose="020B0503020204020204" pitchFamily="34" charset="-122"/>
              </a:rPr>
              <a:t>提升学生的社会主义核心价值观</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13" name="Straight Connector 101"/>
          <p:cNvCxnSpPr/>
          <p:nvPr/>
        </p:nvCxnSpPr>
        <p:spPr>
          <a:xfrm flipH="1">
            <a:off x="4432857" y="3945892"/>
            <a:ext cx="1635625" cy="0"/>
          </a:xfrm>
          <a:prstGeom prst="line">
            <a:avLst/>
          </a:prstGeom>
          <a:ln w="1905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Down Arrow Callout 133"/>
          <p:cNvSpPr/>
          <p:nvPr/>
        </p:nvSpPr>
        <p:spPr>
          <a:xfrm>
            <a:off x="4320284" y="2481080"/>
            <a:ext cx="1878778" cy="1317178"/>
          </a:xfrm>
          <a:prstGeom prst="downArrowCallout">
            <a:avLst>
              <a:gd name="adj1" fmla="val 25776"/>
              <a:gd name="adj2" fmla="val 9254"/>
              <a:gd name="adj3" fmla="val 9254"/>
              <a:gd name="adj4" fmla="val 9074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印品黑体" panose="00000500000000000000" pitchFamily="2" charset="-122"/>
            </a:endParaRPr>
          </a:p>
        </p:txBody>
      </p:sp>
      <p:sp>
        <p:nvSpPr>
          <p:cNvPr id="15" name="Sev01"/>
          <p:cNvSpPr>
            <a:spLocks noChangeAspect="1"/>
          </p:cNvSpPr>
          <p:nvPr/>
        </p:nvSpPr>
        <p:spPr>
          <a:xfrm>
            <a:off x="5173884" y="3859456"/>
            <a:ext cx="153570" cy="189704"/>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cxnSp>
        <p:nvCxnSpPr>
          <p:cNvPr id="16" name="Straight Connector 141"/>
          <p:cNvCxnSpPr/>
          <p:nvPr/>
        </p:nvCxnSpPr>
        <p:spPr>
          <a:xfrm flipH="1">
            <a:off x="6125131" y="3945892"/>
            <a:ext cx="1635625" cy="0"/>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 name="Down Arrow Callout 144"/>
          <p:cNvSpPr/>
          <p:nvPr/>
        </p:nvSpPr>
        <p:spPr>
          <a:xfrm flipV="1">
            <a:off x="6095678" y="4054929"/>
            <a:ext cx="1694529" cy="1317178"/>
          </a:xfrm>
          <a:prstGeom prst="downArrowCallout">
            <a:avLst>
              <a:gd name="adj1" fmla="val 25776"/>
              <a:gd name="adj2" fmla="val 9254"/>
              <a:gd name="adj3" fmla="val 9254"/>
              <a:gd name="adj4" fmla="val 907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印品黑体" panose="00000500000000000000" pitchFamily="2" charset="-122"/>
            </a:endParaRPr>
          </a:p>
        </p:txBody>
      </p:sp>
      <p:sp>
        <p:nvSpPr>
          <p:cNvPr id="18" name="Sev01"/>
          <p:cNvSpPr>
            <a:spLocks noChangeAspect="1"/>
          </p:cNvSpPr>
          <p:nvPr/>
        </p:nvSpPr>
        <p:spPr>
          <a:xfrm>
            <a:off x="6866158" y="3859456"/>
            <a:ext cx="153570" cy="189704"/>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19" name="Sev01"/>
          <p:cNvSpPr>
            <a:spLocks noChangeAspect="1"/>
          </p:cNvSpPr>
          <p:nvPr/>
        </p:nvSpPr>
        <p:spPr>
          <a:xfrm>
            <a:off x="8356884" y="4134606"/>
            <a:ext cx="561178" cy="693216"/>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cxnSp>
        <p:nvCxnSpPr>
          <p:cNvPr id="20" name="Straight Connector 149"/>
          <p:cNvCxnSpPr/>
          <p:nvPr/>
        </p:nvCxnSpPr>
        <p:spPr>
          <a:xfrm flipH="1">
            <a:off x="7819661" y="3945892"/>
            <a:ext cx="1635625" cy="0"/>
          </a:xfrm>
          <a:prstGeom prst="line">
            <a:avLst/>
          </a:prstGeom>
          <a:ln w="1905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Down Arrow Callout 152"/>
          <p:cNvSpPr/>
          <p:nvPr/>
        </p:nvSpPr>
        <p:spPr>
          <a:xfrm>
            <a:off x="7658129" y="2521958"/>
            <a:ext cx="1945901" cy="1317178"/>
          </a:xfrm>
          <a:prstGeom prst="downArrowCallout">
            <a:avLst>
              <a:gd name="adj1" fmla="val 25776"/>
              <a:gd name="adj2" fmla="val 9254"/>
              <a:gd name="adj3" fmla="val 9254"/>
              <a:gd name="adj4" fmla="val 9074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900" dirty="0">
              <a:latin typeface="印品黑体" panose="00000500000000000000" pitchFamily="2" charset="-122"/>
            </a:endParaRPr>
          </a:p>
        </p:txBody>
      </p:sp>
      <p:sp>
        <p:nvSpPr>
          <p:cNvPr id="22" name="Sev01"/>
          <p:cNvSpPr>
            <a:spLocks noChangeAspect="1"/>
          </p:cNvSpPr>
          <p:nvPr/>
        </p:nvSpPr>
        <p:spPr>
          <a:xfrm>
            <a:off x="8560688" y="3859456"/>
            <a:ext cx="153570" cy="189704"/>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23" name="Sev01"/>
          <p:cNvSpPr>
            <a:spLocks noChangeAspect="1"/>
          </p:cNvSpPr>
          <p:nvPr/>
        </p:nvSpPr>
        <p:spPr>
          <a:xfrm>
            <a:off x="6662354" y="3079891"/>
            <a:ext cx="561178" cy="693216"/>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24" name="Sev01"/>
          <p:cNvSpPr>
            <a:spLocks noChangeAspect="1"/>
          </p:cNvSpPr>
          <p:nvPr/>
        </p:nvSpPr>
        <p:spPr>
          <a:xfrm>
            <a:off x="4964525" y="4134606"/>
            <a:ext cx="561178" cy="6932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27" name="Sev01"/>
          <p:cNvSpPr>
            <a:spLocks noChangeAspect="1"/>
          </p:cNvSpPr>
          <p:nvPr/>
        </p:nvSpPr>
        <p:spPr>
          <a:xfrm>
            <a:off x="3465327" y="3859456"/>
            <a:ext cx="153570" cy="18970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28" name="Sev01"/>
          <p:cNvSpPr>
            <a:spLocks noChangeAspect="1"/>
          </p:cNvSpPr>
          <p:nvPr/>
        </p:nvSpPr>
        <p:spPr>
          <a:xfrm>
            <a:off x="3261523" y="3079891"/>
            <a:ext cx="561178" cy="69321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chemeClr val="bg1"/>
              </a:solidFill>
              <a:latin typeface="印品黑体" panose="00000500000000000000" pitchFamily="2" charset="-122"/>
            </a:endParaRPr>
          </a:p>
        </p:txBody>
      </p:sp>
      <p:sp>
        <p:nvSpPr>
          <p:cNvPr id="29" name="Freeform 62"/>
          <p:cNvSpPr>
            <a:spLocks noEditPoints="1"/>
          </p:cNvSpPr>
          <p:nvPr/>
        </p:nvSpPr>
        <p:spPr bwMode="auto">
          <a:xfrm>
            <a:off x="5063710" y="4281125"/>
            <a:ext cx="363365" cy="400178"/>
          </a:xfrm>
          <a:custGeom>
            <a:avLst/>
            <a:gdLst>
              <a:gd name="T0" fmla="*/ 384 w 387"/>
              <a:gd name="T1" fmla="*/ 320 h 345"/>
              <a:gd name="T2" fmla="*/ 347 w 387"/>
              <a:gd name="T3" fmla="*/ 241 h 345"/>
              <a:gd name="T4" fmla="*/ 326 w 387"/>
              <a:gd name="T5" fmla="*/ 226 h 345"/>
              <a:gd name="T6" fmla="*/ 284 w 387"/>
              <a:gd name="T7" fmla="*/ 226 h 345"/>
              <a:gd name="T8" fmla="*/ 284 w 387"/>
              <a:gd name="T9" fmla="*/ 214 h 345"/>
              <a:gd name="T10" fmla="*/ 319 w 387"/>
              <a:gd name="T11" fmla="*/ 214 h 345"/>
              <a:gd name="T12" fmla="*/ 345 w 387"/>
              <a:gd name="T13" fmla="*/ 187 h 345"/>
              <a:gd name="T14" fmla="*/ 345 w 387"/>
              <a:gd name="T15" fmla="*/ 27 h 345"/>
              <a:gd name="T16" fmla="*/ 319 w 387"/>
              <a:gd name="T17" fmla="*/ 0 h 345"/>
              <a:gd name="T18" fmla="*/ 68 w 387"/>
              <a:gd name="T19" fmla="*/ 0 h 345"/>
              <a:gd name="T20" fmla="*/ 42 w 387"/>
              <a:gd name="T21" fmla="*/ 27 h 345"/>
              <a:gd name="T22" fmla="*/ 42 w 387"/>
              <a:gd name="T23" fmla="*/ 187 h 345"/>
              <a:gd name="T24" fmla="*/ 68 w 387"/>
              <a:gd name="T25" fmla="*/ 214 h 345"/>
              <a:gd name="T26" fmla="*/ 102 w 387"/>
              <a:gd name="T27" fmla="*/ 214 h 345"/>
              <a:gd name="T28" fmla="*/ 102 w 387"/>
              <a:gd name="T29" fmla="*/ 226 h 345"/>
              <a:gd name="T30" fmla="*/ 60 w 387"/>
              <a:gd name="T31" fmla="*/ 226 h 345"/>
              <a:gd name="T32" fmla="*/ 39 w 387"/>
              <a:gd name="T33" fmla="*/ 241 h 345"/>
              <a:gd name="T34" fmla="*/ 3 w 387"/>
              <a:gd name="T35" fmla="*/ 320 h 345"/>
              <a:gd name="T36" fmla="*/ 3 w 387"/>
              <a:gd name="T37" fmla="*/ 338 h 345"/>
              <a:gd name="T38" fmla="*/ 16 w 387"/>
              <a:gd name="T39" fmla="*/ 345 h 345"/>
              <a:gd name="T40" fmla="*/ 116 w 387"/>
              <a:gd name="T41" fmla="*/ 345 h 345"/>
              <a:gd name="T42" fmla="*/ 116 w 387"/>
              <a:gd name="T43" fmla="*/ 345 h 345"/>
              <a:gd name="T44" fmla="*/ 193 w 387"/>
              <a:gd name="T45" fmla="*/ 345 h 345"/>
              <a:gd name="T46" fmla="*/ 270 w 387"/>
              <a:gd name="T47" fmla="*/ 345 h 345"/>
              <a:gd name="T48" fmla="*/ 271 w 387"/>
              <a:gd name="T49" fmla="*/ 345 h 345"/>
              <a:gd name="T50" fmla="*/ 370 w 387"/>
              <a:gd name="T51" fmla="*/ 345 h 345"/>
              <a:gd name="T52" fmla="*/ 384 w 387"/>
              <a:gd name="T53" fmla="*/ 338 h 345"/>
              <a:gd name="T54" fmla="*/ 384 w 387"/>
              <a:gd name="T55" fmla="*/ 320 h 345"/>
              <a:gd name="T56" fmla="*/ 64 w 387"/>
              <a:gd name="T57" fmla="*/ 187 h 345"/>
              <a:gd name="T58" fmla="*/ 64 w 387"/>
              <a:gd name="T59" fmla="*/ 27 h 345"/>
              <a:gd name="T60" fmla="*/ 68 w 387"/>
              <a:gd name="T61" fmla="*/ 23 h 345"/>
              <a:gd name="T62" fmla="*/ 319 w 387"/>
              <a:gd name="T63" fmla="*/ 23 h 345"/>
              <a:gd name="T64" fmla="*/ 323 w 387"/>
              <a:gd name="T65" fmla="*/ 27 h 345"/>
              <a:gd name="T66" fmla="*/ 323 w 387"/>
              <a:gd name="T67" fmla="*/ 187 h 345"/>
              <a:gd name="T68" fmla="*/ 319 w 387"/>
              <a:gd name="T69" fmla="*/ 191 h 345"/>
              <a:gd name="T70" fmla="*/ 68 w 387"/>
              <a:gd name="T71" fmla="*/ 191 h 345"/>
              <a:gd name="T72" fmla="*/ 64 w 387"/>
              <a:gd name="T73" fmla="*/ 187 h 345"/>
              <a:gd name="T74" fmla="*/ 256 w 387"/>
              <a:gd name="T75" fmla="*/ 316 h 345"/>
              <a:gd name="T76" fmla="*/ 252 w 387"/>
              <a:gd name="T77" fmla="*/ 318 h 345"/>
              <a:gd name="T78" fmla="*/ 222 w 387"/>
              <a:gd name="T79" fmla="*/ 319 h 345"/>
              <a:gd name="T80" fmla="*/ 210 w 387"/>
              <a:gd name="T81" fmla="*/ 319 h 345"/>
              <a:gd name="T82" fmla="*/ 176 w 387"/>
              <a:gd name="T83" fmla="*/ 319 h 345"/>
              <a:gd name="T84" fmla="*/ 164 w 387"/>
              <a:gd name="T85" fmla="*/ 319 h 345"/>
              <a:gd name="T86" fmla="*/ 135 w 387"/>
              <a:gd name="T87" fmla="*/ 318 h 345"/>
              <a:gd name="T88" fmla="*/ 130 w 387"/>
              <a:gd name="T89" fmla="*/ 316 h 345"/>
              <a:gd name="T90" fmla="*/ 129 w 387"/>
              <a:gd name="T91" fmla="*/ 311 h 345"/>
              <a:gd name="T92" fmla="*/ 134 w 387"/>
              <a:gd name="T93" fmla="*/ 288 h 345"/>
              <a:gd name="T94" fmla="*/ 140 w 387"/>
              <a:gd name="T95" fmla="*/ 283 h 345"/>
              <a:gd name="T96" fmla="*/ 168 w 387"/>
              <a:gd name="T97" fmla="*/ 283 h 345"/>
              <a:gd name="T98" fmla="*/ 218 w 387"/>
              <a:gd name="T99" fmla="*/ 283 h 345"/>
              <a:gd name="T100" fmla="*/ 247 w 387"/>
              <a:gd name="T101" fmla="*/ 283 h 345"/>
              <a:gd name="T102" fmla="*/ 252 w 387"/>
              <a:gd name="T103" fmla="*/ 288 h 345"/>
              <a:gd name="T104" fmla="*/ 257 w 387"/>
              <a:gd name="T105" fmla="*/ 311 h 345"/>
              <a:gd name="T106" fmla="*/ 256 w 387"/>
              <a:gd name="T107" fmla="*/ 3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345">
                <a:moveTo>
                  <a:pt x="384" y="320"/>
                </a:moveTo>
                <a:cubicBezTo>
                  <a:pt x="347" y="241"/>
                  <a:pt x="347" y="241"/>
                  <a:pt x="347" y="241"/>
                </a:cubicBezTo>
                <a:cubicBezTo>
                  <a:pt x="343" y="232"/>
                  <a:pt x="334" y="226"/>
                  <a:pt x="326" y="226"/>
                </a:cubicBezTo>
                <a:cubicBezTo>
                  <a:pt x="284" y="226"/>
                  <a:pt x="284" y="226"/>
                  <a:pt x="284" y="226"/>
                </a:cubicBezTo>
                <a:cubicBezTo>
                  <a:pt x="284" y="214"/>
                  <a:pt x="284" y="214"/>
                  <a:pt x="284" y="214"/>
                </a:cubicBezTo>
                <a:cubicBezTo>
                  <a:pt x="319" y="214"/>
                  <a:pt x="319" y="214"/>
                  <a:pt x="319" y="214"/>
                </a:cubicBezTo>
                <a:cubicBezTo>
                  <a:pt x="333" y="214"/>
                  <a:pt x="345" y="202"/>
                  <a:pt x="345" y="187"/>
                </a:cubicBezTo>
                <a:cubicBezTo>
                  <a:pt x="345" y="27"/>
                  <a:pt x="345" y="27"/>
                  <a:pt x="345" y="27"/>
                </a:cubicBezTo>
                <a:cubicBezTo>
                  <a:pt x="345" y="12"/>
                  <a:pt x="333" y="0"/>
                  <a:pt x="319" y="0"/>
                </a:cubicBezTo>
                <a:cubicBezTo>
                  <a:pt x="68" y="0"/>
                  <a:pt x="68" y="0"/>
                  <a:pt x="68" y="0"/>
                </a:cubicBezTo>
                <a:cubicBezTo>
                  <a:pt x="53" y="0"/>
                  <a:pt x="42" y="12"/>
                  <a:pt x="42" y="27"/>
                </a:cubicBezTo>
                <a:cubicBezTo>
                  <a:pt x="42" y="187"/>
                  <a:pt x="42" y="187"/>
                  <a:pt x="42" y="187"/>
                </a:cubicBezTo>
                <a:cubicBezTo>
                  <a:pt x="42" y="202"/>
                  <a:pt x="53" y="214"/>
                  <a:pt x="68" y="214"/>
                </a:cubicBezTo>
                <a:cubicBezTo>
                  <a:pt x="102" y="214"/>
                  <a:pt x="102" y="214"/>
                  <a:pt x="102" y="214"/>
                </a:cubicBezTo>
                <a:cubicBezTo>
                  <a:pt x="102" y="226"/>
                  <a:pt x="102" y="226"/>
                  <a:pt x="102" y="226"/>
                </a:cubicBezTo>
                <a:cubicBezTo>
                  <a:pt x="60" y="226"/>
                  <a:pt x="60" y="226"/>
                  <a:pt x="60" y="226"/>
                </a:cubicBezTo>
                <a:cubicBezTo>
                  <a:pt x="52" y="226"/>
                  <a:pt x="43" y="232"/>
                  <a:pt x="39" y="241"/>
                </a:cubicBezTo>
                <a:cubicBezTo>
                  <a:pt x="3" y="320"/>
                  <a:pt x="3" y="320"/>
                  <a:pt x="3" y="320"/>
                </a:cubicBezTo>
                <a:cubicBezTo>
                  <a:pt x="0" y="326"/>
                  <a:pt x="0" y="333"/>
                  <a:pt x="3" y="338"/>
                </a:cubicBezTo>
                <a:cubicBezTo>
                  <a:pt x="6" y="342"/>
                  <a:pt x="10" y="345"/>
                  <a:pt x="16" y="345"/>
                </a:cubicBezTo>
                <a:cubicBezTo>
                  <a:pt x="116" y="345"/>
                  <a:pt x="116" y="345"/>
                  <a:pt x="116" y="345"/>
                </a:cubicBezTo>
                <a:cubicBezTo>
                  <a:pt x="116" y="345"/>
                  <a:pt x="116" y="345"/>
                  <a:pt x="116" y="345"/>
                </a:cubicBezTo>
                <a:cubicBezTo>
                  <a:pt x="193" y="345"/>
                  <a:pt x="193" y="345"/>
                  <a:pt x="193" y="345"/>
                </a:cubicBezTo>
                <a:cubicBezTo>
                  <a:pt x="270" y="345"/>
                  <a:pt x="270" y="345"/>
                  <a:pt x="270" y="345"/>
                </a:cubicBezTo>
                <a:cubicBezTo>
                  <a:pt x="270" y="345"/>
                  <a:pt x="271" y="345"/>
                  <a:pt x="271" y="345"/>
                </a:cubicBezTo>
                <a:cubicBezTo>
                  <a:pt x="370" y="345"/>
                  <a:pt x="370" y="345"/>
                  <a:pt x="370" y="345"/>
                </a:cubicBezTo>
                <a:cubicBezTo>
                  <a:pt x="376" y="345"/>
                  <a:pt x="381" y="342"/>
                  <a:pt x="384" y="338"/>
                </a:cubicBezTo>
                <a:cubicBezTo>
                  <a:pt x="387" y="333"/>
                  <a:pt x="387" y="326"/>
                  <a:pt x="384" y="320"/>
                </a:cubicBezTo>
                <a:close/>
                <a:moveTo>
                  <a:pt x="64" y="187"/>
                </a:moveTo>
                <a:cubicBezTo>
                  <a:pt x="64" y="27"/>
                  <a:pt x="64" y="27"/>
                  <a:pt x="64" y="27"/>
                </a:cubicBezTo>
                <a:cubicBezTo>
                  <a:pt x="64" y="25"/>
                  <a:pt x="65" y="23"/>
                  <a:pt x="68" y="23"/>
                </a:cubicBezTo>
                <a:cubicBezTo>
                  <a:pt x="319" y="23"/>
                  <a:pt x="319" y="23"/>
                  <a:pt x="319" y="23"/>
                </a:cubicBezTo>
                <a:cubicBezTo>
                  <a:pt x="321" y="23"/>
                  <a:pt x="323" y="25"/>
                  <a:pt x="323" y="27"/>
                </a:cubicBezTo>
                <a:cubicBezTo>
                  <a:pt x="323" y="187"/>
                  <a:pt x="323" y="187"/>
                  <a:pt x="323" y="187"/>
                </a:cubicBezTo>
                <a:cubicBezTo>
                  <a:pt x="323" y="189"/>
                  <a:pt x="321" y="191"/>
                  <a:pt x="319" y="191"/>
                </a:cubicBezTo>
                <a:cubicBezTo>
                  <a:pt x="68" y="191"/>
                  <a:pt x="68" y="191"/>
                  <a:pt x="68" y="191"/>
                </a:cubicBezTo>
                <a:cubicBezTo>
                  <a:pt x="65" y="191"/>
                  <a:pt x="64" y="189"/>
                  <a:pt x="64" y="187"/>
                </a:cubicBezTo>
                <a:close/>
                <a:moveTo>
                  <a:pt x="256" y="316"/>
                </a:moveTo>
                <a:cubicBezTo>
                  <a:pt x="255" y="318"/>
                  <a:pt x="254" y="318"/>
                  <a:pt x="252" y="318"/>
                </a:cubicBezTo>
                <a:cubicBezTo>
                  <a:pt x="222" y="319"/>
                  <a:pt x="222" y="319"/>
                  <a:pt x="222" y="319"/>
                </a:cubicBezTo>
                <a:cubicBezTo>
                  <a:pt x="210" y="319"/>
                  <a:pt x="210" y="319"/>
                  <a:pt x="210" y="319"/>
                </a:cubicBezTo>
                <a:cubicBezTo>
                  <a:pt x="176" y="319"/>
                  <a:pt x="176" y="319"/>
                  <a:pt x="176" y="319"/>
                </a:cubicBezTo>
                <a:cubicBezTo>
                  <a:pt x="164" y="319"/>
                  <a:pt x="164" y="319"/>
                  <a:pt x="164" y="319"/>
                </a:cubicBezTo>
                <a:cubicBezTo>
                  <a:pt x="135" y="318"/>
                  <a:pt x="135" y="318"/>
                  <a:pt x="135" y="318"/>
                </a:cubicBezTo>
                <a:cubicBezTo>
                  <a:pt x="133" y="318"/>
                  <a:pt x="131" y="318"/>
                  <a:pt x="130" y="316"/>
                </a:cubicBezTo>
                <a:cubicBezTo>
                  <a:pt x="129" y="315"/>
                  <a:pt x="129" y="313"/>
                  <a:pt x="129" y="311"/>
                </a:cubicBezTo>
                <a:cubicBezTo>
                  <a:pt x="134" y="288"/>
                  <a:pt x="134" y="288"/>
                  <a:pt x="134" y="288"/>
                </a:cubicBezTo>
                <a:cubicBezTo>
                  <a:pt x="135" y="285"/>
                  <a:pt x="137" y="283"/>
                  <a:pt x="140" y="283"/>
                </a:cubicBezTo>
                <a:cubicBezTo>
                  <a:pt x="168" y="283"/>
                  <a:pt x="168" y="283"/>
                  <a:pt x="168" y="283"/>
                </a:cubicBezTo>
                <a:cubicBezTo>
                  <a:pt x="218" y="283"/>
                  <a:pt x="218" y="283"/>
                  <a:pt x="218" y="283"/>
                </a:cubicBezTo>
                <a:cubicBezTo>
                  <a:pt x="247" y="283"/>
                  <a:pt x="247" y="283"/>
                  <a:pt x="247" y="283"/>
                </a:cubicBezTo>
                <a:cubicBezTo>
                  <a:pt x="249" y="283"/>
                  <a:pt x="251" y="285"/>
                  <a:pt x="252" y="288"/>
                </a:cubicBezTo>
                <a:cubicBezTo>
                  <a:pt x="257" y="311"/>
                  <a:pt x="257" y="311"/>
                  <a:pt x="257" y="311"/>
                </a:cubicBezTo>
                <a:cubicBezTo>
                  <a:pt x="258" y="313"/>
                  <a:pt x="257" y="315"/>
                  <a:pt x="256" y="316"/>
                </a:cubicBezTo>
                <a:close/>
              </a:path>
            </a:pathLst>
          </a:custGeom>
          <a:solidFill>
            <a:schemeClr val="accent2"/>
          </a:solidFill>
          <a:ln>
            <a:noFill/>
          </a:ln>
        </p:spPr>
        <p:txBody>
          <a:bodyPr vert="horz" wrap="square" lIns="68580" tIns="34290" rIns="68580" bIns="3429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nvGrpSpPr>
          <p:cNvPr id="30" name="Group 71"/>
          <p:cNvGrpSpPr>
            <a:grpSpLocks noChangeAspect="1"/>
          </p:cNvGrpSpPr>
          <p:nvPr/>
        </p:nvGrpSpPr>
        <p:grpSpPr bwMode="auto">
          <a:xfrm>
            <a:off x="6773372" y="3223081"/>
            <a:ext cx="350203" cy="432158"/>
            <a:chOff x="3349" y="1673"/>
            <a:chExt cx="977" cy="976"/>
          </a:xfrm>
          <a:solidFill>
            <a:schemeClr val="accent3"/>
          </a:solidFill>
        </p:grpSpPr>
        <p:sp>
          <p:nvSpPr>
            <p:cNvPr id="54" name="Freeform 72"/>
            <p:cNvSpPr>
              <a:spLocks noEditPoints="1"/>
            </p:cNvSpPr>
            <p:nvPr/>
          </p:nvSpPr>
          <p:spPr bwMode="auto">
            <a:xfrm>
              <a:off x="3349" y="1673"/>
              <a:ext cx="977" cy="976"/>
            </a:xfrm>
            <a:custGeom>
              <a:avLst/>
              <a:gdLst>
                <a:gd name="T0" fmla="*/ 338 w 411"/>
                <a:gd name="T1" fmla="*/ 69 h 410"/>
                <a:gd name="T2" fmla="*/ 104 w 411"/>
                <a:gd name="T3" fmla="*/ 59 h 410"/>
                <a:gd name="T4" fmla="*/ 70 w 411"/>
                <a:gd name="T5" fmla="*/ 74 h 410"/>
                <a:gd name="T6" fmla="*/ 92 w 411"/>
                <a:gd name="T7" fmla="*/ 63 h 410"/>
                <a:gd name="T8" fmla="*/ 112 w 411"/>
                <a:gd name="T9" fmla="*/ 47 h 410"/>
                <a:gd name="T10" fmla="*/ 99 w 411"/>
                <a:gd name="T11" fmla="*/ 363 h 410"/>
                <a:gd name="T12" fmla="*/ 84 w 411"/>
                <a:gd name="T13" fmla="*/ 342 h 410"/>
                <a:gd name="T14" fmla="*/ 26 w 411"/>
                <a:gd name="T15" fmla="*/ 171 h 410"/>
                <a:gd name="T16" fmla="*/ 56 w 411"/>
                <a:gd name="T17" fmla="*/ 224 h 410"/>
                <a:gd name="T18" fmla="*/ 87 w 411"/>
                <a:gd name="T19" fmla="*/ 278 h 410"/>
                <a:gd name="T20" fmla="*/ 123 w 411"/>
                <a:gd name="T21" fmla="*/ 339 h 410"/>
                <a:gd name="T22" fmla="*/ 145 w 411"/>
                <a:gd name="T23" fmla="*/ 381 h 410"/>
                <a:gd name="T24" fmla="*/ 145 w 411"/>
                <a:gd name="T25" fmla="*/ 358 h 410"/>
                <a:gd name="T26" fmla="*/ 155 w 411"/>
                <a:gd name="T27" fmla="*/ 307 h 410"/>
                <a:gd name="T28" fmla="*/ 160 w 411"/>
                <a:gd name="T29" fmla="*/ 264 h 410"/>
                <a:gd name="T30" fmla="*/ 134 w 411"/>
                <a:gd name="T31" fmla="*/ 240 h 410"/>
                <a:gd name="T32" fmla="*/ 83 w 411"/>
                <a:gd name="T33" fmla="*/ 223 h 410"/>
                <a:gd name="T34" fmla="*/ 62 w 411"/>
                <a:gd name="T35" fmla="*/ 218 h 410"/>
                <a:gd name="T36" fmla="*/ 63 w 411"/>
                <a:gd name="T37" fmla="*/ 185 h 410"/>
                <a:gd name="T38" fmla="*/ 85 w 411"/>
                <a:gd name="T39" fmla="*/ 184 h 410"/>
                <a:gd name="T40" fmla="*/ 124 w 411"/>
                <a:gd name="T41" fmla="*/ 161 h 410"/>
                <a:gd name="T42" fmla="*/ 137 w 411"/>
                <a:gd name="T43" fmla="*/ 132 h 410"/>
                <a:gd name="T44" fmla="*/ 117 w 411"/>
                <a:gd name="T45" fmla="*/ 111 h 410"/>
                <a:gd name="T46" fmla="*/ 91 w 411"/>
                <a:gd name="T47" fmla="*/ 110 h 410"/>
                <a:gd name="T48" fmla="*/ 134 w 411"/>
                <a:gd name="T49" fmla="*/ 89 h 410"/>
                <a:gd name="T50" fmla="*/ 144 w 411"/>
                <a:gd name="T51" fmla="*/ 101 h 410"/>
                <a:gd name="T52" fmla="*/ 123 w 411"/>
                <a:gd name="T53" fmla="*/ 64 h 410"/>
                <a:gd name="T54" fmla="*/ 116 w 411"/>
                <a:gd name="T55" fmla="*/ 65 h 410"/>
                <a:gd name="T56" fmla="*/ 159 w 411"/>
                <a:gd name="T57" fmla="*/ 34 h 410"/>
                <a:gd name="T58" fmla="*/ 140 w 411"/>
                <a:gd name="T59" fmla="*/ 26 h 410"/>
                <a:gd name="T60" fmla="*/ 330 w 411"/>
                <a:gd name="T61" fmla="*/ 64 h 410"/>
                <a:gd name="T62" fmla="*/ 303 w 411"/>
                <a:gd name="T63" fmla="*/ 76 h 410"/>
                <a:gd name="T64" fmla="*/ 287 w 411"/>
                <a:gd name="T65" fmla="*/ 73 h 410"/>
                <a:gd name="T66" fmla="*/ 243 w 411"/>
                <a:gd name="T67" fmla="*/ 73 h 410"/>
                <a:gd name="T68" fmla="*/ 248 w 411"/>
                <a:gd name="T69" fmla="*/ 111 h 410"/>
                <a:gd name="T70" fmla="*/ 267 w 411"/>
                <a:gd name="T71" fmla="*/ 98 h 410"/>
                <a:gd name="T72" fmla="*/ 252 w 411"/>
                <a:gd name="T73" fmla="*/ 116 h 410"/>
                <a:gd name="T74" fmla="*/ 215 w 411"/>
                <a:gd name="T75" fmla="*/ 141 h 410"/>
                <a:gd name="T76" fmla="*/ 219 w 411"/>
                <a:gd name="T77" fmla="*/ 158 h 410"/>
                <a:gd name="T78" fmla="*/ 249 w 411"/>
                <a:gd name="T79" fmla="*/ 159 h 410"/>
                <a:gd name="T80" fmla="*/ 264 w 411"/>
                <a:gd name="T81" fmla="*/ 157 h 410"/>
                <a:gd name="T82" fmla="*/ 267 w 411"/>
                <a:gd name="T83" fmla="*/ 180 h 410"/>
                <a:gd name="T84" fmla="*/ 216 w 411"/>
                <a:gd name="T85" fmla="*/ 169 h 410"/>
                <a:gd name="T86" fmla="*/ 186 w 411"/>
                <a:gd name="T87" fmla="*/ 209 h 410"/>
                <a:gd name="T88" fmla="*/ 219 w 411"/>
                <a:gd name="T89" fmla="*/ 243 h 410"/>
                <a:gd name="T90" fmla="*/ 242 w 411"/>
                <a:gd name="T91" fmla="*/ 306 h 410"/>
                <a:gd name="T92" fmla="*/ 275 w 411"/>
                <a:gd name="T93" fmla="*/ 324 h 410"/>
                <a:gd name="T94" fmla="*/ 292 w 411"/>
                <a:gd name="T95" fmla="*/ 263 h 410"/>
                <a:gd name="T96" fmla="*/ 306 w 411"/>
                <a:gd name="T97" fmla="*/ 230 h 410"/>
                <a:gd name="T98" fmla="*/ 323 w 411"/>
                <a:gd name="T99" fmla="*/ 198 h 410"/>
                <a:gd name="T100" fmla="*/ 330 w 411"/>
                <a:gd name="T101" fmla="*/ 196 h 410"/>
                <a:gd name="T102" fmla="*/ 347 w 411"/>
                <a:gd name="T103" fmla="*/ 236 h 410"/>
                <a:gd name="T104" fmla="*/ 379 w 411"/>
                <a:gd name="T105" fmla="*/ 221 h 410"/>
                <a:gd name="T106" fmla="*/ 385 w 411"/>
                <a:gd name="T107" fmla="*/ 243 h 410"/>
                <a:gd name="T108" fmla="*/ 379 w 411"/>
                <a:gd name="T109" fmla="*/ 257 h 410"/>
                <a:gd name="T110" fmla="*/ 380 w 411"/>
                <a:gd name="T111" fmla="*/ 271 h 410"/>
                <a:gd name="T112" fmla="*/ 340 w 411"/>
                <a:gd name="T113" fmla="*/ 320 h 410"/>
                <a:gd name="T114" fmla="*/ 293 w 411"/>
                <a:gd name="T115" fmla="*/ 358 h 410"/>
                <a:gd name="T116" fmla="*/ 280 w 411"/>
                <a:gd name="T117" fmla="*/ 188 h 410"/>
                <a:gd name="T118" fmla="*/ 287 w 411"/>
                <a:gd name="T119" fmla="*/ 210 h 410"/>
                <a:gd name="T120" fmla="*/ 278 w 411"/>
                <a:gd name="T121" fmla="*/ 15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1" h="410">
                  <a:moveTo>
                    <a:pt x="205" y="0"/>
                  </a:moveTo>
                  <a:cubicBezTo>
                    <a:pt x="92" y="0"/>
                    <a:pt x="0" y="92"/>
                    <a:pt x="0" y="205"/>
                  </a:cubicBezTo>
                  <a:cubicBezTo>
                    <a:pt x="0" y="318"/>
                    <a:pt x="92" y="410"/>
                    <a:pt x="205" y="410"/>
                  </a:cubicBezTo>
                  <a:cubicBezTo>
                    <a:pt x="318" y="410"/>
                    <a:pt x="411" y="318"/>
                    <a:pt x="411" y="205"/>
                  </a:cubicBezTo>
                  <a:cubicBezTo>
                    <a:pt x="411" y="92"/>
                    <a:pt x="318" y="0"/>
                    <a:pt x="205" y="0"/>
                  </a:cubicBezTo>
                  <a:close/>
                  <a:moveTo>
                    <a:pt x="394" y="219"/>
                  </a:moveTo>
                  <a:cubicBezTo>
                    <a:pt x="394" y="219"/>
                    <a:pt x="394" y="219"/>
                    <a:pt x="394" y="218"/>
                  </a:cubicBezTo>
                  <a:cubicBezTo>
                    <a:pt x="394" y="218"/>
                    <a:pt x="393" y="217"/>
                    <a:pt x="393" y="217"/>
                  </a:cubicBezTo>
                  <a:cubicBezTo>
                    <a:pt x="392" y="214"/>
                    <a:pt x="393" y="213"/>
                    <a:pt x="395" y="212"/>
                  </a:cubicBezTo>
                  <a:cubicBezTo>
                    <a:pt x="395" y="212"/>
                    <a:pt x="395" y="211"/>
                    <a:pt x="395" y="211"/>
                  </a:cubicBezTo>
                  <a:cubicBezTo>
                    <a:pt x="395" y="211"/>
                    <a:pt x="395" y="211"/>
                    <a:pt x="396" y="211"/>
                  </a:cubicBezTo>
                  <a:cubicBezTo>
                    <a:pt x="395" y="214"/>
                    <a:pt x="395" y="217"/>
                    <a:pt x="395" y="220"/>
                  </a:cubicBezTo>
                  <a:cubicBezTo>
                    <a:pt x="395" y="220"/>
                    <a:pt x="394" y="219"/>
                    <a:pt x="394" y="219"/>
                  </a:cubicBezTo>
                  <a:close/>
                  <a:moveTo>
                    <a:pt x="339" y="70"/>
                  </a:moveTo>
                  <a:cubicBezTo>
                    <a:pt x="339" y="70"/>
                    <a:pt x="338" y="70"/>
                    <a:pt x="338" y="69"/>
                  </a:cubicBezTo>
                  <a:cubicBezTo>
                    <a:pt x="339" y="69"/>
                    <a:pt x="339" y="70"/>
                    <a:pt x="339" y="70"/>
                  </a:cubicBezTo>
                  <a:close/>
                  <a:moveTo>
                    <a:pt x="115" y="44"/>
                  </a:moveTo>
                  <a:cubicBezTo>
                    <a:pt x="116" y="45"/>
                    <a:pt x="116" y="46"/>
                    <a:pt x="116" y="47"/>
                  </a:cubicBezTo>
                  <a:cubicBezTo>
                    <a:pt x="116" y="48"/>
                    <a:pt x="115" y="48"/>
                    <a:pt x="115" y="49"/>
                  </a:cubicBezTo>
                  <a:cubicBezTo>
                    <a:pt x="117" y="50"/>
                    <a:pt x="120" y="50"/>
                    <a:pt x="120" y="52"/>
                  </a:cubicBezTo>
                  <a:cubicBezTo>
                    <a:pt x="120" y="53"/>
                    <a:pt x="119" y="56"/>
                    <a:pt x="118" y="57"/>
                  </a:cubicBezTo>
                  <a:cubicBezTo>
                    <a:pt x="118" y="57"/>
                    <a:pt x="118" y="61"/>
                    <a:pt x="116" y="63"/>
                  </a:cubicBezTo>
                  <a:cubicBezTo>
                    <a:pt x="116" y="63"/>
                    <a:pt x="116" y="63"/>
                    <a:pt x="116" y="63"/>
                  </a:cubicBezTo>
                  <a:cubicBezTo>
                    <a:pt x="117" y="62"/>
                    <a:pt x="116" y="61"/>
                    <a:pt x="116" y="61"/>
                  </a:cubicBezTo>
                  <a:cubicBezTo>
                    <a:pt x="116" y="61"/>
                    <a:pt x="115" y="61"/>
                    <a:pt x="115" y="61"/>
                  </a:cubicBezTo>
                  <a:cubicBezTo>
                    <a:pt x="114" y="61"/>
                    <a:pt x="115" y="59"/>
                    <a:pt x="115" y="58"/>
                  </a:cubicBezTo>
                  <a:cubicBezTo>
                    <a:pt x="115" y="58"/>
                    <a:pt x="115" y="57"/>
                    <a:pt x="115" y="56"/>
                  </a:cubicBezTo>
                  <a:cubicBezTo>
                    <a:pt x="114" y="56"/>
                    <a:pt x="113" y="57"/>
                    <a:pt x="112" y="57"/>
                  </a:cubicBezTo>
                  <a:cubicBezTo>
                    <a:pt x="111" y="59"/>
                    <a:pt x="113" y="59"/>
                    <a:pt x="112" y="61"/>
                  </a:cubicBezTo>
                  <a:cubicBezTo>
                    <a:pt x="108" y="63"/>
                    <a:pt x="107" y="59"/>
                    <a:pt x="104" y="59"/>
                  </a:cubicBezTo>
                  <a:cubicBezTo>
                    <a:pt x="103" y="59"/>
                    <a:pt x="102" y="60"/>
                    <a:pt x="101" y="60"/>
                  </a:cubicBezTo>
                  <a:cubicBezTo>
                    <a:pt x="100" y="61"/>
                    <a:pt x="98" y="62"/>
                    <a:pt x="97" y="64"/>
                  </a:cubicBezTo>
                  <a:cubicBezTo>
                    <a:pt x="97" y="65"/>
                    <a:pt x="98" y="66"/>
                    <a:pt x="99" y="66"/>
                  </a:cubicBezTo>
                  <a:cubicBezTo>
                    <a:pt x="100" y="67"/>
                    <a:pt x="100" y="68"/>
                    <a:pt x="100" y="69"/>
                  </a:cubicBezTo>
                  <a:cubicBezTo>
                    <a:pt x="102" y="69"/>
                    <a:pt x="102" y="69"/>
                    <a:pt x="103" y="70"/>
                  </a:cubicBezTo>
                  <a:cubicBezTo>
                    <a:pt x="103" y="71"/>
                    <a:pt x="103" y="71"/>
                    <a:pt x="103" y="73"/>
                  </a:cubicBezTo>
                  <a:cubicBezTo>
                    <a:pt x="103" y="74"/>
                    <a:pt x="105" y="75"/>
                    <a:pt x="104" y="77"/>
                  </a:cubicBezTo>
                  <a:cubicBezTo>
                    <a:pt x="103" y="78"/>
                    <a:pt x="100" y="80"/>
                    <a:pt x="98" y="80"/>
                  </a:cubicBezTo>
                  <a:cubicBezTo>
                    <a:pt x="96" y="80"/>
                    <a:pt x="94" y="79"/>
                    <a:pt x="91" y="79"/>
                  </a:cubicBezTo>
                  <a:cubicBezTo>
                    <a:pt x="89" y="79"/>
                    <a:pt x="87" y="79"/>
                    <a:pt x="87" y="79"/>
                  </a:cubicBezTo>
                  <a:cubicBezTo>
                    <a:pt x="85" y="78"/>
                    <a:pt x="85" y="76"/>
                    <a:pt x="84" y="76"/>
                  </a:cubicBezTo>
                  <a:cubicBezTo>
                    <a:pt x="82" y="76"/>
                    <a:pt x="81" y="78"/>
                    <a:pt x="78" y="78"/>
                  </a:cubicBezTo>
                  <a:cubicBezTo>
                    <a:pt x="77" y="78"/>
                    <a:pt x="76" y="77"/>
                    <a:pt x="75" y="77"/>
                  </a:cubicBezTo>
                  <a:cubicBezTo>
                    <a:pt x="73" y="77"/>
                    <a:pt x="72" y="77"/>
                    <a:pt x="71" y="76"/>
                  </a:cubicBezTo>
                  <a:cubicBezTo>
                    <a:pt x="70" y="76"/>
                    <a:pt x="72" y="74"/>
                    <a:pt x="70" y="74"/>
                  </a:cubicBezTo>
                  <a:cubicBezTo>
                    <a:pt x="71" y="73"/>
                    <a:pt x="69" y="74"/>
                    <a:pt x="69" y="73"/>
                  </a:cubicBezTo>
                  <a:cubicBezTo>
                    <a:pt x="69" y="73"/>
                    <a:pt x="69" y="73"/>
                    <a:pt x="68" y="73"/>
                  </a:cubicBezTo>
                  <a:cubicBezTo>
                    <a:pt x="69" y="72"/>
                    <a:pt x="70" y="71"/>
                    <a:pt x="71" y="70"/>
                  </a:cubicBezTo>
                  <a:cubicBezTo>
                    <a:pt x="71" y="71"/>
                    <a:pt x="71" y="71"/>
                    <a:pt x="72" y="71"/>
                  </a:cubicBezTo>
                  <a:cubicBezTo>
                    <a:pt x="72" y="71"/>
                    <a:pt x="72" y="72"/>
                    <a:pt x="72" y="72"/>
                  </a:cubicBezTo>
                  <a:cubicBezTo>
                    <a:pt x="73" y="73"/>
                    <a:pt x="76" y="74"/>
                    <a:pt x="79" y="74"/>
                  </a:cubicBezTo>
                  <a:cubicBezTo>
                    <a:pt x="80" y="74"/>
                    <a:pt x="81" y="74"/>
                    <a:pt x="82" y="73"/>
                  </a:cubicBezTo>
                  <a:cubicBezTo>
                    <a:pt x="84" y="73"/>
                    <a:pt x="85" y="73"/>
                    <a:pt x="86" y="73"/>
                  </a:cubicBezTo>
                  <a:cubicBezTo>
                    <a:pt x="87" y="73"/>
                    <a:pt x="87" y="75"/>
                    <a:pt x="89" y="75"/>
                  </a:cubicBezTo>
                  <a:cubicBezTo>
                    <a:pt x="90" y="76"/>
                    <a:pt x="92" y="75"/>
                    <a:pt x="93" y="74"/>
                  </a:cubicBezTo>
                  <a:cubicBezTo>
                    <a:pt x="94" y="74"/>
                    <a:pt x="94" y="74"/>
                    <a:pt x="95" y="73"/>
                  </a:cubicBezTo>
                  <a:cubicBezTo>
                    <a:pt x="96" y="71"/>
                    <a:pt x="93" y="69"/>
                    <a:pt x="92" y="67"/>
                  </a:cubicBezTo>
                  <a:cubicBezTo>
                    <a:pt x="92" y="67"/>
                    <a:pt x="92" y="66"/>
                    <a:pt x="92" y="66"/>
                  </a:cubicBezTo>
                  <a:cubicBezTo>
                    <a:pt x="92" y="66"/>
                    <a:pt x="92" y="65"/>
                    <a:pt x="92" y="65"/>
                  </a:cubicBezTo>
                  <a:cubicBezTo>
                    <a:pt x="92" y="65"/>
                    <a:pt x="92" y="64"/>
                    <a:pt x="92" y="63"/>
                  </a:cubicBezTo>
                  <a:cubicBezTo>
                    <a:pt x="92" y="63"/>
                    <a:pt x="92" y="63"/>
                    <a:pt x="92" y="63"/>
                  </a:cubicBezTo>
                  <a:cubicBezTo>
                    <a:pt x="92" y="62"/>
                    <a:pt x="92" y="61"/>
                    <a:pt x="92" y="60"/>
                  </a:cubicBezTo>
                  <a:cubicBezTo>
                    <a:pt x="90" y="60"/>
                    <a:pt x="89" y="60"/>
                    <a:pt x="88" y="59"/>
                  </a:cubicBezTo>
                  <a:cubicBezTo>
                    <a:pt x="87" y="59"/>
                    <a:pt x="85" y="59"/>
                    <a:pt x="84" y="59"/>
                  </a:cubicBezTo>
                  <a:cubicBezTo>
                    <a:pt x="84" y="59"/>
                    <a:pt x="84" y="59"/>
                    <a:pt x="84" y="59"/>
                  </a:cubicBezTo>
                  <a:cubicBezTo>
                    <a:pt x="85" y="57"/>
                    <a:pt x="87" y="56"/>
                    <a:pt x="89" y="55"/>
                  </a:cubicBezTo>
                  <a:cubicBezTo>
                    <a:pt x="89" y="55"/>
                    <a:pt x="89" y="55"/>
                    <a:pt x="90" y="55"/>
                  </a:cubicBezTo>
                  <a:cubicBezTo>
                    <a:pt x="92" y="54"/>
                    <a:pt x="96" y="56"/>
                    <a:pt x="98" y="54"/>
                  </a:cubicBezTo>
                  <a:cubicBezTo>
                    <a:pt x="100" y="51"/>
                    <a:pt x="97" y="51"/>
                    <a:pt x="96" y="50"/>
                  </a:cubicBezTo>
                  <a:cubicBezTo>
                    <a:pt x="96" y="50"/>
                    <a:pt x="96" y="50"/>
                    <a:pt x="96" y="50"/>
                  </a:cubicBezTo>
                  <a:cubicBezTo>
                    <a:pt x="98" y="48"/>
                    <a:pt x="101" y="46"/>
                    <a:pt x="103" y="45"/>
                  </a:cubicBezTo>
                  <a:cubicBezTo>
                    <a:pt x="103" y="45"/>
                    <a:pt x="103" y="45"/>
                    <a:pt x="103" y="45"/>
                  </a:cubicBezTo>
                  <a:cubicBezTo>
                    <a:pt x="105" y="45"/>
                    <a:pt x="106" y="45"/>
                    <a:pt x="107" y="45"/>
                  </a:cubicBezTo>
                  <a:cubicBezTo>
                    <a:pt x="108" y="46"/>
                    <a:pt x="108" y="48"/>
                    <a:pt x="109" y="48"/>
                  </a:cubicBezTo>
                  <a:cubicBezTo>
                    <a:pt x="109" y="48"/>
                    <a:pt x="111" y="49"/>
                    <a:pt x="112" y="47"/>
                  </a:cubicBezTo>
                  <a:cubicBezTo>
                    <a:pt x="113" y="45"/>
                    <a:pt x="111" y="44"/>
                    <a:pt x="111" y="43"/>
                  </a:cubicBezTo>
                  <a:cubicBezTo>
                    <a:pt x="110" y="42"/>
                    <a:pt x="110" y="42"/>
                    <a:pt x="109" y="41"/>
                  </a:cubicBezTo>
                  <a:cubicBezTo>
                    <a:pt x="109" y="41"/>
                    <a:pt x="109" y="41"/>
                    <a:pt x="108" y="41"/>
                  </a:cubicBezTo>
                  <a:cubicBezTo>
                    <a:pt x="113" y="39"/>
                    <a:pt x="117" y="36"/>
                    <a:pt x="122" y="34"/>
                  </a:cubicBezTo>
                  <a:cubicBezTo>
                    <a:pt x="122" y="34"/>
                    <a:pt x="122" y="34"/>
                    <a:pt x="122" y="34"/>
                  </a:cubicBezTo>
                  <a:cubicBezTo>
                    <a:pt x="121" y="36"/>
                    <a:pt x="121" y="37"/>
                    <a:pt x="121" y="39"/>
                  </a:cubicBezTo>
                  <a:cubicBezTo>
                    <a:pt x="121" y="40"/>
                    <a:pt x="121" y="41"/>
                    <a:pt x="120" y="41"/>
                  </a:cubicBezTo>
                  <a:cubicBezTo>
                    <a:pt x="119" y="42"/>
                    <a:pt x="117" y="40"/>
                    <a:pt x="115" y="41"/>
                  </a:cubicBezTo>
                  <a:cubicBezTo>
                    <a:pt x="114" y="43"/>
                    <a:pt x="115" y="44"/>
                    <a:pt x="115" y="44"/>
                  </a:cubicBezTo>
                  <a:close/>
                  <a:moveTo>
                    <a:pt x="90" y="357"/>
                  </a:moveTo>
                  <a:cubicBezTo>
                    <a:pt x="91" y="357"/>
                    <a:pt x="91" y="357"/>
                    <a:pt x="92" y="357"/>
                  </a:cubicBezTo>
                  <a:cubicBezTo>
                    <a:pt x="92" y="358"/>
                    <a:pt x="93" y="358"/>
                    <a:pt x="93" y="359"/>
                  </a:cubicBezTo>
                  <a:cubicBezTo>
                    <a:pt x="92" y="358"/>
                    <a:pt x="91" y="357"/>
                    <a:pt x="90" y="357"/>
                  </a:cubicBezTo>
                  <a:close/>
                  <a:moveTo>
                    <a:pt x="98" y="362"/>
                  </a:moveTo>
                  <a:cubicBezTo>
                    <a:pt x="98" y="362"/>
                    <a:pt x="99" y="362"/>
                    <a:pt x="99" y="363"/>
                  </a:cubicBezTo>
                  <a:cubicBezTo>
                    <a:pt x="100" y="363"/>
                    <a:pt x="101" y="364"/>
                    <a:pt x="101" y="364"/>
                  </a:cubicBezTo>
                  <a:cubicBezTo>
                    <a:pt x="100" y="364"/>
                    <a:pt x="99" y="363"/>
                    <a:pt x="98" y="362"/>
                  </a:cubicBezTo>
                  <a:close/>
                  <a:moveTo>
                    <a:pt x="108" y="369"/>
                  </a:moveTo>
                  <a:cubicBezTo>
                    <a:pt x="109" y="369"/>
                    <a:pt x="109" y="368"/>
                    <a:pt x="109" y="368"/>
                  </a:cubicBezTo>
                  <a:cubicBezTo>
                    <a:pt x="109" y="367"/>
                    <a:pt x="109" y="367"/>
                    <a:pt x="109" y="366"/>
                  </a:cubicBezTo>
                  <a:cubicBezTo>
                    <a:pt x="107" y="364"/>
                    <a:pt x="103" y="362"/>
                    <a:pt x="101" y="361"/>
                  </a:cubicBezTo>
                  <a:cubicBezTo>
                    <a:pt x="98" y="358"/>
                    <a:pt x="96" y="356"/>
                    <a:pt x="94" y="355"/>
                  </a:cubicBezTo>
                  <a:cubicBezTo>
                    <a:pt x="92" y="355"/>
                    <a:pt x="92" y="355"/>
                    <a:pt x="91" y="355"/>
                  </a:cubicBezTo>
                  <a:cubicBezTo>
                    <a:pt x="90" y="354"/>
                    <a:pt x="90" y="354"/>
                    <a:pt x="90" y="354"/>
                  </a:cubicBezTo>
                  <a:cubicBezTo>
                    <a:pt x="89" y="353"/>
                    <a:pt x="90" y="353"/>
                    <a:pt x="89" y="352"/>
                  </a:cubicBezTo>
                  <a:cubicBezTo>
                    <a:pt x="89" y="351"/>
                    <a:pt x="87" y="351"/>
                    <a:pt x="87" y="350"/>
                  </a:cubicBezTo>
                  <a:cubicBezTo>
                    <a:pt x="86" y="348"/>
                    <a:pt x="87" y="348"/>
                    <a:pt x="87" y="347"/>
                  </a:cubicBezTo>
                  <a:cubicBezTo>
                    <a:pt x="86" y="346"/>
                    <a:pt x="86" y="345"/>
                    <a:pt x="86" y="344"/>
                  </a:cubicBezTo>
                  <a:cubicBezTo>
                    <a:pt x="86" y="343"/>
                    <a:pt x="86" y="343"/>
                    <a:pt x="85" y="342"/>
                  </a:cubicBezTo>
                  <a:cubicBezTo>
                    <a:pt x="84" y="342"/>
                    <a:pt x="84" y="342"/>
                    <a:pt x="84" y="342"/>
                  </a:cubicBezTo>
                  <a:cubicBezTo>
                    <a:pt x="83" y="343"/>
                    <a:pt x="83" y="343"/>
                    <a:pt x="83" y="344"/>
                  </a:cubicBezTo>
                  <a:cubicBezTo>
                    <a:pt x="82" y="344"/>
                    <a:pt x="82" y="344"/>
                    <a:pt x="82" y="345"/>
                  </a:cubicBezTo>
                  <a:cubicBezTo>
                    <a:pt x="82" y="346"/>
                    <a:pt x="84" y="348"/>
                    <a:pt x="84" y="349"/>
                  </a:cubicBezTo>
                  <a:cubicBezTo>
                    <a:pt x="84" y="349"/>
                    <a:pt x="82" y="349"/>
                    <a:pt x="82" y="350"/>
                  </a:cubicBezTo>
                  <a:cubicBezTo>
                    <a:pt x="41" y="315"/>
                    <a:pt x="15" y="264"/>
                    <a:pt x="15" y="207"/>
                  </a:cubicBezTo>
                  <a:cubicBezTo>
                    <a:pt x="16" y="205"/>
                    <a:pt x="18" y="204"/>
                    <a:pt x="18" y="203"/>
                  </a:cubicBezTo>
                  <a:cubicBezTo>
                    <a:pt x="18" y="202"/>
                    <a:pt x="18" y="202"/>
                    <a:pt x="18" y="201"/>
                  </a:cubicBezTo>
                  <a:cubicBezTo>
                    <a:pt x="18" y="198"/>
                    <a:pt x="17" y="198"/>
                    <a:pt x="15" y="196"/>
                  </a:cubicBezTo>
                  <a:cubicBezTo>
                    <a:pt x="16" y="182"/>
                    <a:pt x="18" y="168"/>
                    <a:pt x="22" y="155"/>
                  </a:cubicBezTo>
                  <a:cubicBezTo>
                    <a:pt x="22" y="156"/>
                    <a:pt x="22" y="156"/>
                    <a:pt x="22" y="157"/>
                  </a:cubicBezTo>
                  <a:cubicBezTo>
                    <a:pt x="22" y="158"/>
                    <a:pt x="22" y="160"/>
                    <a:pt x="22" y="161"/>
                  </a:cubicBezTo>
                  <a:cubicBezTo>
                    <a:pt x="24" y="162"/>
                    <a:pt x="25" y="164"/>
                    <a:pt x="25" y="166"/>
                  </a:cubicBezTo>
                  <a:cubicBezTo>
                    <a:pt x="25" y="166"/>
                    <a:pt x="26" y="167"/>
                    <a:pt x="26" y="168"/>
                  </a:cubicBezTo>
                  <a:cubicBezTo>
                    <a:pt x="26" y="168"/>
                    <a:pt x="25" y="169"/>
                    <a:pt x="25" y="169"/>
                  </a:cubicBezTo>
                  <a:cubicBezTo>
                    <a:pt x="25" y="170"/>
                    <a:pt x="26" y="170"/>
                    <a:pt x="26" y="171"/>
                  </a:cubicBezTo>
                  <a:cubicBezTo>
                    <a:pt x="26" y="172"/>
                    <a:pt x="27" y="172"/>
                    <a:pt x="28" y="172"/>
                  </a:cubicBezTo>
                  <a:cubicBezTo>
                    <a:pt x="28" y="174"/>
                    <a:pt x="29" y="174"/>
                    <a:pt x="29" y="175"/>
                  </a:cubicBezTo>
                  <a:cubicBezTo>
                    <a:pt x="30" y="176"/>
                    <a:pt x="30" y="178"/>
                    <a:pt x="31" y="178"/>
                  </a:cubicBezTo>
                  <a:cubicBezTo>
                    <a:pt x="30" y="178"/>
                    <a:pt x="31" y="177"/>
                    <a:pt x="31" y="177"/>
                  </a:cubicBezTo>
                  <a:cubicBezTo>
                    <a:pt x="33" y="180"/>
                    <a:pt x="33" y="183"/>
                    <a:pt x="34" y="187"/>
                  </a:cubicBezTo>
                  <a:cubicBezTo>
                    <a:pt x="34" y="190"/>
                    <a:pt x="36" y="193"/>
                    <a:pt x="36" y="195"/>
                  </a:cubicBezTo>
                  <a:cubicBezTo>
                    <a:pt x="37" y="196"/>
                    <a:pt x="37" y="197"/>
                    <a:pt x="37" y="198"/>
                  </a:cubicBezTo>
                  <a:cubicBezTo>
                    <a:pt x="37" y="199"/>
                    <a:pt x="36" y="200"/>
                    <a:pt x="36" y="202"/>
                  </a:cubicBezTo>
                  <a:cubicBezTo>
                    <a:pt x="35" y="204"/>
                    <a:pt x="39" y="209"/>
                    <a:pt x="40" y="210"/>
                  </a:cubicBezTo>
                  <a:cubicBezTo>
                    <a:pt x="41" y="211"/>
                    <a:pt x="42" y="212"/>
                    <a:pt x="43" y="212"/>
                  </a:cubicBezTo>
                  <a:cubicBezTo>
                    <a:pt x="43" y="213"/>
                    <a:pt x="44" y="213"/>
                    <a:pt x="44" y="213"/>
                  </a:cubicBezTo>
                  <a:cubicBezTo>
                    <a:pt x="45" y="214"/>
                    <a:pt x="46" y="216"/>
                    <a:pt x="47" y="216"/>
                  </a:cubicBezTo>
                  <a:cubicBezTo>
                    <a:pt x="49" y="217"/>
                    <a:pt x="51" y="217"/>
                    <a:pt x="53" y="218"/>
                  </a:cubicBezTo>
                  <a:cubicBezTo>
                    <a:pt x="54" y="219"/>
                    <a:pt x="54" y="220"/>
                    <a:pt x="54" y="221"/>
                  </a:cubicBezTo>
                  <a:cubicBezTo>
                    <a:pt x="55" y="222"/>
                    <a:pt x="56" y="223"/>
                    <a:pt x="56" y="224"/>
                  </a:cubicBezTo>
                  <a:cubicBezTo>
                    <a:pt x="58" y="225"/>
                    <a:pt x="59" y="226"/>
                    <a:pt x="60" y="227"/>
                  </a:cubicBezTo>
                  <a:cubicBezTo>
                    <a:pt x="61" y="228"/>
                    <a:pt x="61" y="228"/>
                    <a:pt x="61" y="230"/>
                  </a:cubicBezTo>
                  <a:cubicBezTo>
                    <a:pt x="62" y="231"/>
                    <a:pt x="62" y="232"/>
                    <a:pt x="62" y="232"/>
                  </a:cubicBezTo>
                  <a:cubicBezTo>
                    <a:pt x="62" y="233"/>
                    <a:pt x="61" y="234"/>
                    <a:pt x="62" y="235"/>
                  </a:cubicBezTo>
                  <a:cubicBezTo>
                    <a:pt x="62" y="236"/>
                    <a:pt x="63" y="237"/>
                    <a:pt x="64" y="238"/>
                  </a:cubicBezTo>
                  <a:cubicBezTo>
                    <a:pt x="64" y="238"/>
                    <a:pt x="64" y="239"/>
                    <a:pt x="64" y="239"/>
                  </a:cubicBezTo>
                  <a:cubicBezTo>
                    <a:pt x="65" y="240"/>
                    <a:pt x="65" y="241"/>
                    <a:pt x="66" y="242"/>
                  </a:cubicBezTo>
                  <a:cubicBezTo>
                    <a:pt x="67" y="242"/>
                    <a:pt x="67" y="243"/>
                    <a:pt x="68" y="244"/>
                  </a:cubicBezTo>
                  <a:cubicBezTo>
                    <a:pt x="69" y="244"/>
                    <a:pt x="69" y="242"/>
                    <a:pt x="71" y="242"/>
                  </a:cubicBezTo>
                  <a:cubicBezTo>
                    <a:pt x="72" y="244"/>
                    <a:pt x="73" y="246"/>
                    <a:pt x="75" y="247"/>
                  </a:cubicBezTo>
                  <a:cubicBezTo>
                    <a:pt x="75" y="247"/>
                    <a:pt x="76" y="248"/>
                    <a:pt x="76" y="248"/>
                  </a:cubicBezTo>
                  <a:cubicBezTo>
                    <a:pt x="74" y="253"/>
                    <a:pt x="72" y="259"/>
                    <a:pt x="77" y="265"/>
                  </a:cubicBezTo>
                  <a:cubicBezTo>
                    <a:pt x="77" y="266"/>
                    <a:pt x="76" y="268"/>
                    <a:pt x="77" y="269"/>
                  </a:cubicBezTo>
                  <a:cubicBezTo>
                    <a:pt x="77" y="271"/>
                    <a:pt x="80" y="272"/>
                    <a:pt x="82" y="274"/>
                  </a:cubicBezTo>
                  <a:cubicBezTo>
                    <a:pt x="84" y="275"/>
                    <a:pt x="86" y="276"/>
                    <a:pt x="87" y="278"/>
                  </a:cubicBezTo>
                  <a:cubicBezTo>
                    <a:pt x="88" y="279"/>
                    <a:pt x="89" y="281"/>
                    <a:pt x="89" y="282"/>
                  </a:cubicBezTo>
                  <a:cubicBezTo>
                    <a:pt x="90" y="282"/>
                    <a:pt x="91" y="283"/>
                    <a:pt x="91" y="283"/>
                  </a:cubicBezTo>
                  <a:cubicBezTo>
                    <a:pt x="92" y="284"/>
                    <a:pt x="93" y="284"/>
                    <a:pt x="93" y="285"/>
                  </a:cubicBezTo>
                  <a:cubicBezTo>
                    <a:pt x="94" y="286"/>
                    <a:pt x="95" y="287"/>
                    <a:pt x="95" y="288"/>
                  </a:cubicBezTo>
                  <a:cubicBezTo>
                    <a:pt x="99" y="290"/>
                    <a:pt x="104" y="290"/>
                    <a:pt x="107" y="292"/>
                  </a:cubicBezTo>
                  <a:cubicBezTo>
                    <a:pt x="109" y="294"/>
                    <a:pt x="109" y="295"/>
                    <a:pt x="110" y="298"/>
                  </a:cubicBezTo>
                  <a:cubicBezTo>
                    <a:pt x="111" y="299"/>
                    <a:pt x="111" y="300"/>
                    <a:pt x="112" y="302"/>
                  </a:cubicBezTo>
                  <a:cubicBezTo>
                    <a:pt x="113" y="306"/>
                    <a:pt x="114" y="311"/>
                    <a:pt x="116" y="315"/>
                  </a:cubicBezTo>
                  <a:cubicBezTo>
                    <a:pt x="116" y="317"/>
                    <a:pt x="117" y="318"/>
                    <a:pt x="118" y="320"/>
                  </a:cubicBezTo>
                  <a:cubicBezTo>
                    <a:pt x="118" y="321"/>
                    <a:pt x="118" y="321"/>
                    <a:pt x="118" y="322"/>
                  </a:cubicBezTo>
                  <a:cubicBezTo>
                    <a:pt x="119" y="324"/>
                    <a:pt x="120" y="325"/>
                    <a:pt x="121" y="326"/>
                  </a:cubicBezTo>
                  <a:cubicBezTo>
                    <a:pt x="121" y="327"/>
                    <a:pt x="121" y="329"/>
                    <a:pt x="121" y="329"/>
                  </a:cubicBezTo>
                  <a:cubicBezTo>
                    <a:pt x="121" y="330"/>
                    <a:pt x="122" y="331"/>
                    <a:pt x="122" y="332"/>
                  </a:cubicBezTo>
                  <a:cubicBezTo>
                    <a:pt x="122" y="333"/>
                    <a:pt x="122" y="335"/>
                    <a:pt x="122" y="336"/>
                  </a:cubicBezTo>
                  <a:cubicBezTo>
                    <a:pt x="122" y="337"/>
                    <a:pt x="123" y="338"/>
                    <a:pt x="123" y="339"/>
                  </a:cubicBezTo>
                  <a:cubicBezTo>
                    <a:pt x="124" y="340"/>
                    <a:pt x="124" y="341"/>
                    <a:pt x="124" y="341"/>
                  </a:cubicBezTo>
                  <a:cubicBezTo>
                    <a:pt x="125" y="342"/>
                    <a:pt x="126" y="344"/>
                    <a:pt x="127" y="345"/>
                  </a:cubicBezTo>
                  <a:cubicBezTo>
                    <a:pt x="127" y="345"/>
                    <a:pt x="127" y="346"/>
                    <a:pt x="127" y="347"/>
                  </a:cubicBezTo>
                  <a:cubicBezTo>
                    <a:pt x="127" y="347"/>
                    <a:pt x="128" y="348"/>
                    <a:pt x="128" y="349"/>
                  </a:cubicBezTo>
                  <a:cubicBezTo>
                    <a:pt x="128" y="350"/>
                    <a:pt x="128" y="351"/>
                    <a:pt x="128" y="352"/>
                  </a:cubicBezTo>
                  <a:cubicBezTo>
                    <a:pt x="129" y="353"/>
                    <a:pt x="129" y="355"/>
                    <a:pt x="129" y="356"/>
                  </a:cubicBezTo>
                  <a:cubicBezTo>
                    <a:pt x="130" y="357"/>
                    <a:pt x="131" y="359"/>
                    <a:pt x="132" y="360"/>
                  </a:cubicBezTo>
                  <a:cubicBezTo>
                    <a:pt x="132" y="361"/>
                    <a:pt x="132" y="362"/>
                    <a:pt x="132" y="363"/>
                  </a:cubicBezTo>
                  <a:cubicBezTo>
                    <a:pt x="133" y="364"/>
                    <a:pt x="134" y="364"/>
                    <a:pt x="135" y="365"/>
                  </a:cubicBezTo>
                  <a:cubicBezTo>
                    <a:pt x="135" y="366"/>
                    <a:pt x="135" y="367"/>
                    <a:pt x="135" y="368"/>
                  </a:cubicBezTo>
                  <a:cubicBezTo>
                    <a:pt x="135" y="371"/>
                    <a:pt x="137" y="372"/>
                    <a:pt x="138" y="374"/>
                  </a:cubicBezTo>
                  <a:cubicBezTo>
                    <a:pt x="139" y="376"/>
                    <a:pt x="140" y="377"/>
                    <a:pt x="141" y="378"/>
                  </a:cubicBezTo>
                  <a:cubicBezTo>
                    <a:pt x="141" y="378"/>
                    <a:pt x="142" y="379"/>
                    <a:pt x="142" y="379"/>
                  </a:cubicBezTo>
                  <a:cubicBezTo>
                    <a:pt x="142" y="379"/>
                    <a:pt x="142" y="379"/>
                    <a:pt x="143" y="380"/>
                  </a:cubicBezTo>
                  <a:cubicBezTo>
                    <a:pt x="143" y="380"/>
                    <a:pt x="144" y="380"/>
                    <a:pt x="145" y="381"/>
                  </a:cubicBezTo>
                  <a:cubicBezTo>
                    <a:pt x="146" y="381"/>
                    <a:pt x="147" y="381"/>
                    <a:pt x="147" y="382"/>
                  </a:cubicBezTo>
                  <a:cubicBezTo>
                    <a:pt x="148" y="382"/>
                    <a:pt x="148" y="382"/>
                    <a:pt x="148" y="382"/>
                  </a:cubicBezTo>
                  <a:cubicBezTo>
                    <a:pt x="150" y="383"/>
                    <a:pt x="151" y="383"/>
                    <a:pt x="152" y="384"/>
                  </a:cubicBezTo>
                  <a:cubicBezTo>
                    <a:pt x="154" y="384"/>
                    <a:pt x="154" y="384"/>
                    <a:pt x="156" y="384"/>
                  </a:cubicBezTo>
                  <a:cubicBezTo>
                    <a:pt x="157" y="384"/>
                    <a:pt x="158" y="384"/>
                    <a:pt x="158" y="384"/>
                  </a:cubicBezTo>
                  <a:cubicBezTo>
                    <a:pt x="159" y="383"/>
                    <a:pt x="160" y="382"/>
                    <a:pt x="159" y="381"/>
                  </a:cubicBezTo>
                  <a:cubicBezTo>
                    <a:pt x="156" y="379"/>
                    <a:pt x="153" y="379"/>
                    <a:pt x="152" y="376"/>
                  </a:cubicBezTo>
                  <a:cubicBezTo>
                    <a:pt x="151" y="375"/>
                    <a:pt x="151" y="374"/>
                    <a:pt x="150" y="371"/>
                  </a:cubicBezTo>
                  <a:cubicBezTo>
                    <a:pt x="150" y="371"/>
                    <a:pt x="149" y="370"/>
                    <a:pt x="149" y="369"/>
                  </a:cubicBezTo>
                  <a:cubicBezTo>
                    <a:pt x="149" y="368"/>
                    <a:pt x="149" y="368"/>
                    <a:pt x="149" y="367"/>
                  </a:cubicBezTo>
                  <a:cubicBezTo>
                    <a:pt x="149" y="367"/>
                    <a:pt x="148" y="366"/>
                    <a:pt x="148" y="366"/>
                  </a:cubicBezTo>
                  <a:cubicBezTo>
                    <a:pt x="148" y="364"/>
                    <a:pt x="150" y="363"/>
                    <a:pt x="149" y="362"/>
                  </a:cubicBezTo>
                  <a:cubicBezTo>
                    <a:pt x="149" y="361"/>
                    <a:pt x="148" y="361"/>
                    <a:pt x="148" y="361"/>
                  </a:cubicBezTo>
                  <a:cubicBezTo>
                    <a:pt x="148" y="361"/>
                    <a:pt x="147" y="360"/>
                    <a:pt x="147" y="360"/>
                  </a:cubicBezTo>
                  <a:cubicBezTo>
                    <a:pt x="146" y="359"/>
                    <a:pt x="145" y="359"/>
                    <a:pt x="145" y="358"/>
                  </a:cubicBezTo>
                  <a:cubicBezTo>
                    <a:pt x="145" y="355"/>
                    <a:pt x="146" y="352"/>
                    <a:pt x="146" y="348"/>
                  </a:cubicBezTo>
                  <a:cubicBezTo>
                    <a:pt x="145" y="347"/>
                    <a:pt x="143" y="347"/>
                    <a:pt x="143" y="345"/>
                  </a:cubicBezTo>
                  <a:cubicBezTo>
                    <a:pt x="143" y="345"/>
                    <a:pt x="145" y="345"/>
                    <a:pt x="145" y="344"/>
                  </a:cubicBezTo>
                  <a:cubicBezTo>
                    <a:pt x="146" y="343"/>
                    <a:pt x="145" y="341"/>
                    <a:pt x="145" y="340"/>
                  </a:cubicBezTo>
                  <a:cubicBezTo>
                    <a:pt x="145" y="339"/>
                    <a:pt x="146" y="338"/>
                    <a:pt x="146" y="337"/>
                  </a:cubicBezTo>
                  <a:cubicBezTo>
                    <a:pt x="147" y="337"/>
                    <a:pt x="149" y="336"/>
                    <a:pt x="150" y="336"/>
                  </a:cubicBezTo>
                  <a:cubicBezTo>
                    <a:pt x="150" y="334"/>
                    <a:pt x="151" y="332"/>
                    <a:pt x="150" y="330"/>
                  </a:cubicBezTo>
                  <a:cubicBezTo>
                    <a:pt x="149" y="328"/>
                    <a:pt x="148" y="328"/>
                    <a:pt x="147" y="326"/>
                  </a:cubicBezTo>
                  <a:cubicBezTo>
                    <a:pt x="149" y="326"/>
                    <a:pt x="152" y="325"/>
                    <a:pt x="152" y="324"/>
                  </a:cubicBezTo>
                  <a:cubicBezTo>
                    <a:pt x="153" y="324"/>
                    <a:pt x="152" y="323"/>
                    <a:pt x="152" y="323"/>
                  </a:cubicBezTo>
                  <a:cubicBezTo>
                    <a:pt x="153" y="321"/>
                    <a:pt x="153" y="319"/>
                    <a:pt x="154" y="318"/>
                  </a:cubicBezTo>
                  <a:cubicBezTo>
                    <a:pt x="154" y="317"/>
                    <a:pt x="155" y="316"/>
                    <a:pt x="155" y="316"/>
                  </a:cubicBezTo>
                  <a:cubicBezTo>
                    <a:pt x="155" y="314"/>
                    <a:pt x="154" y="311"/>
                    <a:pt x="155" y="310"/>
                  </a:cubicBezTo>
                  <a:cubicBezTo>
                    <a:pt x="155" y="309"/>
                    <a:pt x="155" y="309"/>
                    <a:pt x="155" y="309"/>
                  </a:cubicBezTo>
                  <a:cubicBezTo>
                    <a:pt x="155" y="308"/>
                    <a:pt x="155" y="307"/>
                    <a:pt x="155" y="307"/>
                  </a:cubicBezTo>
                  <a:cubicBezTo>
                    <a:pt x="155" y="305"/>
                    <a:pt x="154" y="304"/>
                    <a:pt x="153" y="303"/>
                  </a:cubicBezTo>
                  <a:cubicBezTo>
                    <a:pt x="153" y="302"/>
                    <a:pt x="153" y="300"/>
                    <a:pt x="154" y="299"/>
                  </a:cubicBezTo>
                  <a:cubicBezTo>
                    <a:pt x="154" y="298"/>
                    <a:pt x="155" y="298"/>
                    <a:pt x="155" y="298"/>
                  </a:cubicBezTo>
                  <a:cubicBezTo>
                    <a:pt x="155" y="298"/>
                    <a:pt x="155" y="297"/>
                    <a:pt x="155" y="297"/>
                  </a:cubicBezTo>
                  <a:cubicBezTo>
                    <a:pt x="156" y="297"/>
                    <a:pt x="156" y="297"/>
                    <a:pt x="156" y="296"/>
                  </a:cubicBezTo>
                  <a:cubicBezTo>
                    <a:pt x="157" y="296"/>
                    <a:pt x="157" y="295"/>
                    <a:pt x="157" y="295"/>
                  </a:cubicBezTo>
                  <a:cubicBezTo>
                    <a:pt x="157" y="295"/>
                    <a:pt x="158" y="295"/>
                    <a:pt x="158" y="295"/>
                  </a:cubicBezTo>
                  <a:cubicBezTo>
                    <a:pt x="159" y="294"/>
                    <a:pt x="159" y="294"/>
                    <a:pt x="159" y="293"/>
                  </a:cubicBezTo>
                  <a:cubicBezTo>
                    <a:pt x="160" y="293"/>
                    <a:pt x="161" y="292"/>
                    <a:pt x="161" y="292"/>
                  </a:cubicBezTo>
                  <a:cubicBezTo>
                    <a:pt x="161" y="291"/>
                    <a:pt x="162" y="290"/>
                    <a:pt x="162" y="289"/>
                  </a:cubicBezTo>
                  <a:cubicBezTo>
                    <a:pt x="162" y="288"/>
                    <a:pt x="162" y="286"/>
                    <a:pt x="162" y="285"/>
                  </a:cubicBezTo>
                  <a:cubicBezTo>
                    <a:pt x="162" y="282"/>
                    <a:pt x="163" y="281"/>
                    <a:pt x="162" y="279"/>
                  </a:cubicBezTo>
                  <a:cubicBezTo>
                    <a:pt x="162" y="276"/>
                    <a:pt x="162" y="275"/>
                    <a:pt x="161" y="272"/>
                  </a:cubicBezTo>
                  <a:cubicBezTo>
                    <a:pt x="161" y="271"/>
                    <a:pt x="159" y="269"/>
                    <a:pt x="159" y="267"/>
                  </a:cubicBezTo>
                  <a:cubicBezTo>
                    <a:pt x="159" y="266"/>
                    <a:pt x="160" y="265"/>
                    <a:pt x="160" y="264"/>
                  </a:cubicBezTo>
                  <a:cubicBezTo>
                    <a:pt x="161" y="262"/>
                    <a:pt x="162" y="259"/>
                    <a:pt x="162" y="257"/>
                  </a:cubicBezTo>
                  <a:cubicBezTo>
                    <a:pt x="162" y="256"/>
                    <a:pt x="163" y="254"/>
                    <a:pt x="163" y="253"/>
                  </a:cubicBezTo>
                  <a:cubicBezTo>
                    <a:pt x="163" y="251"/>
                    <a:pt x="161" y="248"/>
                    <a:pt x="161" y="247"/>
                  </a:cubicBezTo>
                  <a:cubicBezTo>
                    <a:pt x="160" y="247"/>
                    <a:pt x="160" y="247"/>
                    <a:pt x="160" y="247"/>
                  </a:cubicBezTo>
                  <a:cubicBezTo>
                    <a:pt x="159" y="246"/>
                    <a:pt x="156" y="244"/>
                    <a:pt x="155" y="244"/>
                  </a:cubicBezTo>
                  <a:cubicBezTo>
                    <a:pt x="154" y="244"/>
                    <a:pt x="154" y="244"/>
                    <a:pt x="154" y="244"/>
                  </a:cubicBezTo>
                  <a:cubicBezTo>
                    <a:pt x="153" y="243"/>
                    <a:pt x="153" y="243"/>
                    <a:pt x="152" y="242"/>
                  </a:cubicBezTo>
                  <a:cubicBezTo>
                    <a:pt x="151" y="242"/>
                    <a:pt x="150" y="242"/>
                    <a:pt x="150" y="242"/>
                  </a:cubicBezTo>
                  <a:cubicBezTo>
                    <a:pt x="149" y="242"/>
                    <a:pt x="149" y="242"/>
                    <a:pt x="149" y="242"/>
                  </a:cubicBezTo>
                  <a:cubicBezTo>
                    <a:pt x="148" y="242"/>
                    <a:pt x="148" y="242"/>
                    <a:pt x="147" y="242"/>
                  </a:cubicBezTo>
                  <a:cubicBezTo>
                    <a:pt x="145" y="242"/>
                    <a:pt x="145" y="242"/>
                    <a:pt x="143" y="243"/>
                  </a:cubicBezTo>
                  <a:cubicBezTo>
                    <a:pt x="142" y="243"/>
                    <a:pt x="140" y="242"/>
                    <a:pt x="139" y="242"/>
                  </a:cubicBezTo>
                  <a:cubicBezTo>
                    <a:pt x="139" y="242"/>
                    <a:pt x="139" y="242"/>
                    <a:pt x="138" y="242"/>
                  </a:cubicBezTo>
                  <a:cubicBezTo>
                    <a:pt x="137" y="241"/>
                    <a:pt x="136" y="240"/>
                    <a:pt x="135" y="240"/>
                  </a:cubicBezTo>
                  <a:cubicBezTo>
                    <a:pt x="135" y="240"/>
                    <a:pt x="134" y="240"/>
                    <a:pt x="134" y="240"/>
                  </a:cubicBezTo>
                  <a:cubicBezTo>
                    <a:pt x="133" y="240"/>
                    <a:pt x="132" y="240"/>
                    <a:pt x="131" y="240"/>
                  </a:cubicBezTo>
                  <a:cubicBezTo>
                    <a:pt x="129" y="240"/>
                    <a:pt x="128" y="238"/>
                    <a:pt x="127" y="235"/>
                  </a:cubicBezTo>
                  <a:cubicBezTo>
                    <a:pt x="127" y="234"/>
                    <a:pt x="126" y="233"/>
                    <a:pt x="126" y="232"/>
                  </a:cubicBezTo>
                  <a:cubicBezTo>
                    <a:pt x="125" y="231"/>
                    <a:pt x="123" y="231"/>
                    <a:pt x="122" y="230"/>
                  </a:cubicBezTo>
                  <a:cubicBezTo>
                    <a:pt x="121" y="229"/>
                    <a:pt x="120" y="228"/>
                    <a:pt x="118" y="228"/>
                  </a:cubicBezTo>
                  <a:cubicBezTo>
                    <a:pt x="116" y="228"/>
                    <a:pt x="115" y="229"/>
                    <a:pt x="113" y="229"/>
                  </a:cubicBezTo>
                  <a:cubicBezTo>
                    <a:pt x="111" y="229"/>
                    <a:pt x="109" y="228"/>
                    <a:pt x="108" y="227"/>
                  </a:cubicBezTo>
                  <a:cubicBezTo>
                    <a:pt x="106" y="227"/>
                    <a:pt x="104" y="226"/>
                    <a:pt x="103" y="225"/>
                  </a:cubicBezTo>
                  <a:cubicBezTo>
                    <a:pt x="102" y="223"/>
                    <a:pt x="102" y="220"/>
                    <a:pt x="99" y="221"/>
                  </a:cubicBezTo>
                  <a:cubicBezTo>
                    <a:pt x="98" y="221"/>
                    <a:pt x="95" y="224"/>
                    <a:pt x="93" y="225"/>
                  </a:cubicBezTo>
                  <a:cubicBezTo>
                    <a:pt x="92" y="225"/>
                    <a:pt x="91" y="225"/>
                    <a:pt x="89" y="226"/>
                  </a:cubicBezTo>
                  <a:cubicBezTo>
                    <a:pt x="89" y="225"/>
                    <a:pt x="89" y="226"/>
                    <a:pt x="88" y="225"/>
                  </a:cubicBezTo>
                  <a:cubicBezTo>
                    <a:pt x="88" y="225"/>
                    <a:pt x="87" y="225"/>
                    <a:pt x="87" y="224"/>
                  </a:cubicBezTo>
                  <a:cubicBezTo>
                    <a:pt x="87" y="224"/>
                    <a:pt x="86" y="224"/>
                    <a:pt x="86" y="224"/>
                  </a:cubicBezTo>
                  <a:cubicBezTo>
                    <a:pt x="85" y="224"/>
                    <a:pt x="84" y="224"/>
                    <a:pt x="83" y="223"/>
                  </a:cubicBezTo>
                  <a:cubicBezTo>
                    <a:pt x="80" y="223"/>
                    <a:pt x="80" y="225"/>
                    <a:pt x="78" y="227"/>
                  </a:cubicBezTo>
                  <a:cubicBezTo>
                    <a:pt x="78" y="228"/>
                    <a:pt x="77" y="228"/>
                    <a:pt x="76" y="228"/>
                  </a:cubicBezTo>
                  <a:cubicBezTo>
                    <a:pt x="76" y="229"/>
                    <a:pt x="75" y="229"/>
                    <a:pt x="75" y="230"/>
                  </a:cubicBezTo>
                  <a:cubicBezTo>
                    <a:pt x="74" y="231"/>
                    <a:pt x="75" y="233"/>
                    <a:pt x="74" y="235"/>
                  </a:cubicBezTo>
                  <a:cubicBezTo>
                    <a:pt x="75" y="237"/>
                    <a:pt x="74" y="239"/>
                    <a:pt x="74" y="241"/>
                  </a:cubicBezTo>
                  <a:cubicBezTo>
                    <a:pt x="74" y="241"/>
                    <a:pt x="74" y="241"/>
                    <a:pt x="74" y="241"/>
                  </a:cubicBezTo>
                  <a:cubicBezTo>
                    <a:pt x="74" y="242"/>
                    <a:pt x="74" y="242"/>
                    <a:pt x="74" y="243"/>
                  </a:cubicBezTo>
                  <a:cubicBezTo>
                    <a:pt x="74" y="243"/>
                    <a:pt x="74" y="243"/>
                    <a:pt x="74" y="243"/>
                  </a:cubicBezTo>
                  <a:cubicBezTo>
                    <a:pt x="73" y="242"/>
                    <a:pt x="74" y="241"/>
                    <a:pt x="73" y="241"/>
                  </a:cubicBezTo>
                  <a:cubicBezTo>
                    <a:pt x="73" y="240"/>
                    <a:pt x="73" y="240"/>
                    <a:pt x="72" y="239"/>
                  </a:cubicBezTo>
                  <a:cubicBezTo>
                    <a:pt x="71" y="239"/>
                    <a:pt x="69" y="240"/>
                    <a:pt x="68" y="239"/>
                  </a:cubicBezTo>
                  <a:cubicBezTo>
                    <a:pt x="67" y="238"/>
                    <a:pt x="65" y="235"/>
                    <a:pt x="66" y="232"/>
                  </a:cubicBezTo>
                  <a:cubicBezTo>
                    <a:pt x="66" y="229"/>
                    <a:pt x="68" y="227"/>
                    <a:pt x="68" y="225"/>
                  </a:cubicBezTo>
                  <a:cubicBezTo>
                    <a:pt x="68" y="224"/>
                    <a:pt x="67" y="221"/>
                    <a:pt x="66" y="221"/>
                  </a:cubicBezTo>
                  <a:cubicBezTo>
                    <a:pt x="65" y="220"/>
                    <a:pt x="62" y="221"/>
                    <a:pt x="62" y="218"/>
                  </a:cubicBezTo>
                  <a:cubicBezTo>
                    <a:pt x="62" y="217"/>
                    <a:pt x="63" y="215"/>
                    <a:pt x="64" y="214"/>
                  </a:cubicBezTo>
                  <a:cubicBezTo>
                    <a:pt x="64" y="213"/>
                    <a:pt x="64" y="212"/>
                    <a:pt x="65" y="211"/>
                  </a:cubicBezTo>
                  <a:cubicBezTo>
                    <a:pt x="65" y="210"/>
                    <a:pt x="67" y="208"/>
                    <a:pt x="66" y="207"/>
                  </a:cubicBezTo>
                  <a:cubicBezTo>
                    <a:pt x="64" y="206"/>
                    <a:pt x="62" y="206"/>
                    <a:pt x="61" y="207"/>
                  </a:cubicBezTo>
                  <a:cubicBezTo>
                    <a:pt x="60" y="208"/>
                    <a:pt x="60" y="209"/>
                    <a:pt x="60" y="209"/>
                  </a:cubicBezTo>
                  <a:cubicBezTo>
                    <a:pt x="59" y="210"/>
                    <a:pt x="59" y="210"/>
                    <a:pt x="58" y="211"/>
                  </a:cubicBezTo>
                  <a:cubicBezTo>
                    <a:pt x="57" y="211"/>
                    <a:pt x="56" y="210"/>
                    <a:pt x="55" y="210"/>
                  </a:cubicBezTo>
                  <a:cubicBezTo>
                    <a:pt x="54" y="210"/>
                    <a:pt x="54" y="211"/>
                    <a:pt x="53" y="211"/>
                  </a:cubicBezTo>
                  <a:cubicBezTo>
                    <a:pt x="51" y="210"/>
                    <a:pt x="51" y="207"/>
                    <a:pt x="51" y="205"/>
                  </a:cubicBezTo>
                  <a:cubicBezTo>
                    <a:pt x="50" y="204"/>
                    <a:pt x="50" y="203"/>
                    <a:pt x="50" y="201"/>
                  </a:cubicBezTo>
                  <a:cubicBezTo>
                    <a:pt x="50" y="201"/>
                    <a:pt x="50" y="200"/>
                    <a:pt x="50" y="199"/>
                  </a:cubicBezTo>
                  <a:cubicBezTo>
                    <a:pt x="51" y="195"/>
                    <a:pt x="52" y="194"/>
                    <a:pt x="53" y="192"/>
                  </a:cubicBezTo>
                  <a:cubicBezTo>
                    <a:pt x="53" y="191"/>
                    <a:pt x="53" y="190"/>
                    <a:pt x="54" y="188"/>
                  </a:cubicBezTo>
                  <a:cubicBezTo>
                    <a:pt x="54" y="187"/>
                    <a:pt x="57" y="186"/>
                    <a:pt x="58" y="186"/>
                  </a:cubicBezTo>
                  <a:cubicBezTo>
                    <a:pt x="60" y="185"/>
                    <a:pt x="62" y="185"/>
                    <a:pt x="63" y="185"/>
                  </a:cubicBezTo>
                  <a:cubicBezTo>
                    <a:pt x="64" y="185"/>
                    <a:pt x="64" y="186"/>
                    <a:pt x="64" y="187"/>
                  </a:cubicBezTo>
                  <a:cubicBezTo>
                    <a:pt x="65" y="187"/>
                    <a:pt x="66" y="188"/>
                    <a:pt x="67" y="188"/>
                  </a:cubicBezTo>
                  <a:cubicBezTo>
                    <a:pt x="69" y="188"/>
                    <a:pt x="70" y="186"/>
                    <a:pt x="71" y="186"/>
                  </a:cubicBezTo>
                  <a:cubicBezTo>
                    <a:pt x="73" y="186"/>
                    <a:pt x="75" y="188"/>
                    <a:pt x="75" y="188"/>
                  </a:cubicBezTo>
                  <a:cubicBezTo>
                    <a:pt x="76" y="189"/>
                    <a:pt x="76" y="190"/>
                    <a:pt x="77" y="191"/>
                  </a:cubicBezTo>
                  <a:cubicBezTo>
                    <a:pt x="77" y="193"/>
                    <a:pt x="77" y="194"/>
                    <a:pt x="77" y="195"/>
                  </a:cubicBezTo>
                  <a:cubicBezTo>
                    <a:pt x="77" y="196"/>
                    <a:pt x="78" y="197"/>
                    <a:pt x="78" y="198"/>
                  </a:cubicBezTo>
                  <a:cubicBezTo>
                    <a:pt x="78" y="199"/>
                    <a:pt x="78" y="199"/>
                    <a:pt x="78" y="200"/>
                  </a:cubicBezTo>
                  <a:cubicBezTo>
                    <a:pt x="78" y="200"/>
                    <a:pt x="78" y="201"/>
                    <a:pt x="79" y="201"/>
                  </a:cubicBezTo>
                  <a:cubicBezTo>
                    <a:pt x="80" y="201"/>
                    <a:pt x="80" y="200"/>
                    <a:pt x="80" y="200"/>
                  </a:cubicBezTo>
                  <a:cubicBezTo>
                    <a:pt x="81" y="200"/>
                    <a:pt x="80" y="199"/>
                    <a:pt x="80" y="199"/>
                  </a:cubicBezTo>
                  <a:cubicBezTo>
                    <a:pt x="80" y="199"/>
                    <a:pt x="81" y="196"/>
                    <a:pt x="81" y="194"/>
                  </a:cubicBezTo>
                  <a:cubicBezTo>
                    <a:pt x="81" y="194"/>
                    <a:pt x="81" y="193"/>
                    <a:pt x="81" y="193"/>
                  </a:cubicBezTo>
                  <a:cubicBezTo>
                    <a:pt x="81" y="192"/>
                    <a:pt x="81" y="191"/>
                    <a:pt x="81" y="190"/>
                  </a:cubicBezTo>
                  <a:cubicBezTo>
                    <a:pt x="82" y="187"/>
                    <a:pt x="83" y="185"/>
                    <a:pt x="85" y="184"/>
                  </a:cubicBezTo>
                  <a:cubicBezTo>
                    <a:pt x="85" y="184"/>
                    <a:pt x="85" y="185"/>
                    <a:pt x="86" y="184"/>
                  </a:cubicBezTo>
                  <a:cubicBezTo>
                    <a:pt x="87" y="184"/>
                    <a:pt x="88" y="183"/>
                    <a:pt x="89" y="183"/>
                  </a:cubicBezTo>
                  <a:cubicBezTo>
                    <a:pt x="89" y="182"/>
                    <a:pt x="89" y="183"/>
                    <a:pt x="89" y="182"/>
                  </a:cubicBezTo>
                  <a:cubicBezTo>
                    <a:pt x="91" y="182"/>
                    <a:pt x="93" y="180"/>
                    <a:pt x="94" y="178"/>
                  </a:cubicBezTo>
                  <a:cubicBezTo>
                    <a:pt x="95" y="177"/>
                    <a:pt x="94" y="175"/>
                    <a:pt x="95" y="174"/>
                  </a:cubicBezTo>
                  <a:cubicBezTo>
                    <a:pt x="95" y="173"/>
                    <a:pt x="97" y="174"/>
                    <a:pt x="97" y="172"/>
                  </a:cubicBezTo>
                  <a:cubicBezTo>
                    <a:pt x="97" y="172"/>
                    <a:pt x="97" y="171"/>
                    <a:pt x="98" y="170"/>
                  </a:cubicBezTo>
                  <a:cubicBezTo>
                    <a:pt x="102" y="167"/>
                    <a:pt x="107" y="162"/>
                    <a:pt x="112" y="161"/>
                  </a:cubicBezTo>
                  <a:cubicBezTo>
                    <a:pt x="112" y="161"/>
                    <a:pt x="113" y="161"/>
                    <a:pt x="114" y="161"/>
                  </a:cubicBezTo>
                  <a:cubicBezTo>
                    <a:pt x="115" y="161"/>
                    <a:pt x="115" y="161"/>
                    <a:pt x="116" y="161"/>
                  </a:cubicBezTo>
                  <a:cubicBezTo>
                    <a:pt x="117" y="161"/>
                    <a:pt x="117" y="162"/>
                    <a:pt x="118" y="162"/>
                  </a:cubicBezTo>
                  <a:cubicBezTo>
                    <a:pt x="119" y="162"/>
                    <a:pt x="121" y="162"/>
                    <a:pt x="122" y="162"/>
                  </a:cubicBezTo>
                  <a:cubicBezTo>
                    <a:pt x="122" y="162"/>
                    <a:pt x="123" y="162"/>
                    <a:pt x="123" y="161"/>
                  </a:cubicBezTo>
                  <a:cubicBezTo>
                    <a:pt x="123" y="161"/>
                    <a:pt x="123" y="161"/>
                    <a:pt x="124" y="161"/>
                  </a:cubicBezTo>
                  <a:cubicBezTo>
                    <a:pt x="124" y="161"/>
                    <a:pt x="124" y="161"/>
                    <a:pt x="124" y="161"/>
                  </a:cubicBezTo>
                  <a:cubicBezTo>
                    <a:pt x="127" y="160"/>
                    <a:pt x="130" y="160"/>
                    <a:pt x="131" y="157"/>
                  </a:cubicBezTo>
                  <a:cubicBezTo>
                    <a:pt x="131" y="156"/>
                    <a:pt x="130" y="156"/>
                    <a:pt x="130" y="156"/>
                  </a:cubicBezTo>
                  <a:cubicBezTo>
                    <a:pt x="128" y="154"/>
                    <a:pt x="126" y="157"/>
                    <a:pt x="125" y="156"/>
                  </a:cubicBezTo>
                  <a:cubicBezTo>
                    <a:pt x="122" y="154"/>
                    <a:pt x="126" y="150"/>
                    <a:pt x="124" y="147"/>
                  </a:cubicBezTo>
                  <a:cubicBezTo>
                    <a:pt x="123" y="146"/>
                    <a:pt x="121" y="148"/>
                    <a:pt x="120" y="148"/>
                  </a:cubicBezTo>
                  <a:cubicBezTo>
                    <a:pt x="118" y="149"/>
                    <a:pt x="116" y="150"/>
                    <a:pt x="116" y="148"/>
                  </a:cubicBezTo>
                  <a:cubicBezTo>
                    <a:pt x="117" y="146"/>
                    <a:pt x="118" y="146"/>
                    <a:pt x="119" y="146"/>
                  </a:cubicBezTo>
                  <a:cubicBezTo>
                    <a:pt x="120" y="145"/>
                    <a:pt x="122" y="144"/>
                    <a:pt x="123" y="144"/>
                  </a:cubicBezTo>
                  <a:cubicBezTo>
                    <a:pt x="126" y="144"/>
                    <a:pt x="129" y="146"/>
                    <a:pt x="132" y="146"/>
                  </a:cubicBezTo>
                  <a:cubicBezTo>
                    <a:pt x="132" y="146"/>
                    <a:pt x="133" y="146"/>
                    <a:pt x="133" y="146"/>
                  </a:cubicBezTo>
                  <a:cubicBezTo>
                    <a:pt x="134" y="145"/>
                    <a:pt x="134" y="146"/>
                    <a:pt x="135" y="146"/>
                  </a:cubicBezTo>
                  <a:cubicBezTo>
                    <a:pt x="136" y="145"/>
                    <a:pt x="137" y="144"/>
                    <a:pt x="139" y="143"/>
                  </a:cubicBezTo>
                  <a:cubicBezTo>
                    <a:pt x="140" y="143"/>
                    <a:pt x="142" y="143"/>
                    <a:pt x="142" y="141"/>
                  </a:cubicBezTo>
                  <a:cubicBezTo>
                    <a:pt x="143" y="139"/>
                    <a:pt x="141" y="138"/>
                    <a:pt x="141" y="137"/>
                  </a:cubicBezTo>
                  <a:cubicBezTo>
                    <a:pt x="139" y="135"/>
                    <a:pt x="138" y="133"/>
                    <a:pt x="137" y="132"/>
                  </a:cubicBezTo>
                  <a:cubicBezTo>
                    <a:pt x="137" y="131"/>
                    <a:pt x="136" y="130"/>
                    <a:pt x="136" y="129"/>
                  </a:cubicBezTo>
                  <a:cubicBezTo>
                    <a:pt x="136" y="127"/>
                    <a:pt x="137" y="126"/>
                    <a:pt x="137" y="125"/>
                  </a:cubicBezTo>
                  <a:cubicBezTo>
                    <a:pt x="137" y="125"/>
                    <a:pt x="137" y="124"/>
                    <a:pt x="137" y="123"/>
                  </a:cubicBezTo>
                  <a:cubicBezTo>
                    <a:pt x="137" y="122"/>
                    <a:pt x="137" y="122"/>
                    <a:pt x="137" y="121"/>
                  </a:cubicBezTo>
                  <a:cubicBezTo>
                    <a:pt x="137" y="119"/>
                    <a:pt x="137" y="118"/>
                    <a:pt x="136" y="117"/>
                  </a:cubicBezTo>
                  <a:cubicBezTo>
                    <a:pt x="134" y="117"/>
                    <a:pt x="132" y="120"/>
                    <a:pt x="130" y="120"/>
                  </a:cubicBezTo>
                  <a:cubicBezTo>
                    <a:pt x="130" y="120"/>
                    <a:pt x="130" y="119"/>
                    <a:pt x="130" y="119"/>
                  </a:cubicBezTo>
                  <a:cubicBezTo>
                    <a:pt x="128" y="118"/>
                    <a:pt x="128" y="117"/>
                    <a:pt x="128" y="115"/>
                  </a:cubicBezTo>
                  <a:cubicBezTo>
                    <a:pt x="129" y="114"/>
                    <a:pt x="129" y="112"/>
                    <a:pt x="129" y="111"/>
                  </a:cubicBezTo>
                  <a:cubicBezTo>
                    <a:pt x="129" y="110"/>
                    <a:pt x="128" y="109"/>
                    <a:pt x="127" y="108"/>
                  </a:cubicBezTo>
                  <a:cubicBezTo>
                    <a:pt x="127" y="107"/>
                    <a:pt x="127" y="106"/>
                    <a:pt x="126" y="105"/>
                  </a:cubicBezTo>
                  <a:cubicBezTo>
                    <a:pt x="125" y="105"/>
                    <a:pt x="124" y="105"/>
                    <a:pt x="123" y="105"/>
                  </a:cubicBezTo>
                  <a:cubicBezTo>
                    <a:pt x="122" y="105"/>
                    <a:pt x="121" y="105"/>
                    <a:pt x="120" y="105"/>
                  </a:cubicBezTo>
                  <a:cubicBezTo>
                    <a:pt x="119" y="106"/>
                    <a:pt x="119" y="107"/>
                    <a:pt x="118" y="108"/>
                  </a:cubicBezTo>
                  <a:cubicBezTo>
                    <a:pt x="118" y="109"/>
                    <a:pt x="117" y="111"/>
                    <a:pt x="117" y="111"/>
                  </a:cubicBezTo>
                  <a:cubicBezTo>
                    <a:pt x="116" y="113"/>
                    <a:pt x="114" y="113"/>
                    <a:pt x="114" y="115"/>
                  </a:cubicBezTo>
                  <a:cubicBezTo>
                    <a:pt x="114" y="117"/>
                    <a:pt x="114" y="121"/>
                    <a:pt x="112" y="124"/>
                  </a:cubicBezTo>
                  <a:cubicBezTo>
                    <a:pt x="111" y="125"/>
                    <a:pt x="109" y="125"/>
                    <a:pt x="108" y="127"/>
                  </a:cubicBezTo>
                  <a:cubicBezTo>
                    <a:pt x="106" y="130"/>
                    <a:pt x="106" y="136"/>
                    <a:pt x="102" y="135"/>
                  </a:cubicBezTo>
                  <a:cubicBezTo>
                    <a:pt x="101" y="133"/>
                    <a:pt x="101" y="130"/>
                    <a:pt x="102" y="126"/>
                  </a:cubicBezTo>
                  <a:cubicBezTo>
                    <a:pt x="101" y="124"/>
                    <a:pt x="100" y="124"/>
                    <a:pt x="99" y="123"/>
                  </a:cubicBezTo>
                  <a:cubicBezTo>
                    <a:pt x="99" y="123"/>
                    <a:pt x="99" y="123"/>
                    <a:pt x="99" y="123"/>
                  </a:cubicBezTo>
                  <a:cubicBezTo>
                    <a:pt x="98" y="122"/>
                    <a:pt x="97" y="122"/>
                    <a:pt x="97" y="122"/>
                  </a:cubicBezTo>
                  <a:cubicBezTo>
                    <a:pt x="97" y="122"/>
                    <a:pt x="97" y="121"/>
                    <a:pt x="97" y="121"/>
                  </a:cubicBezTo>
                  <a:cubicBezTo>
                    <a:pt x="96" y="119"/>
                    <a:pt x="96" y="119"/>
                    <a:pt x="95" y="118"/>
                  </a:cubicBezTo>
                  <a:cubicBezTo>
                    <a:pt x="95" y="116"/>
                    <a:pt x="95" y="116"/>
                    <a:pt x="94" y="116"/>
                  </a:cubicBezTo>
                  <a:cubicBezTo>
                    <a:pt x="94" y="116"/>
                    <a:pt x="94" y="115"/>
                    <a:pt x="94" y="115"/>
                  </a:cubicBezTo>
                  <a:cubicBezTo>
                    <a:pt x="94" y="115"/>
                    <a:pt x="93" y="115"/>
                    <a:pt x="93" y="114"/>
                  </a:cubicBezTo>
                  <a:cubicBezTo>
                    <a:pt x="92" y="114"/>
                    <a:pt x="91" y="114"/>
                    <a:pt x="91" y="113"/>
                  </a:cubicBezTo>
                  <a:cubicBezTo>
                    <a:pt x="90" y="112"/>
                    <a:pt x="91" y="111"/>
                    <a:pt x="91" y="110"/>
                  </a:cubicBezTo>
                  <a:cubicBezTo>
                    <a:pt x="89" y="108"/>
                    <a:pt x="88" y="106"/>
                    <a:pt x="91" y="103"/>
                  </a:cubicBezTo>
                  <a:cubicBezTo>
                    <a:pt x="92" y="102"/>
                    <a:pt x="94" y="101"/>
                    <a:pt x="96" y="100"/>
                  </a:cubicBezTo>
                  <a:cubicBezTo>
                    <a:pt x="97" y="99"/>
                    <a:pt x="97" y="98"/>
                    <a:pt x="98" y="98"/>
                  </a:cubicBezTo>
                  <a:cubicBezTo>
                    <a:pt x="99" y="97"/>
                    <a:pt x="101" y="96"/>
                    <a:pt x="101" y="96"/>
                  </a:cubicBezTo>
                  <a:cubicBezTo>
                    <a:pt x="104" y="95"/>
                    <a:pt x="106" y="96"/>
                    <a:pt x="108" y="95"/>
                  </a:cubicBezTo>
                  <a:cubicBezTo>
                    <a:pt x="109" y="96"/>
                    <a:pt x="108" y="98"/>
                    <a:pt x="109" y="99"/>
                  </a:cubicBezTo>
                  <a:cubicBezTo>
                    <a:pt x="110" y="100"/>
                    <a:pt x="112" y="99"/>
                    <a:pt x="113" y="97"/>
                  </a:cubicBezTo>
                  <a:cubicBezTo>
                    <a:pt x="114" y="95"/>
                    <a:pt x="112" y="95"/>
                    <a:pt x="113" y="93"/>
                  </a:cubicBezTo>
                  <a:cubicBezTo>
                    <a:pt x="115" y="91"/>
                    <a:pt x="120" y="91"/>
                    <a:pt x="121" y="88"/>
                  </a:cubicBezTo>
                  <a:cubicBezTo>
                    <a:pt x="121" y="87"/>
                    <a:pt x="121" y="86"/>
                    <a:pt x="121" y="85"/>
                  </a:cubicBezTo>
                  <a:cubicBezTo>
                    <a:pt x="121" y="84"/>
                    <a:pt x="121" y="82"/>
                    <a:pt x="122" y="80"/>
                  </a:cubicBezTo>
                  <a:cubicBezTo>
                    <a:pt x="123" y="79"/>
                    <a:pt x="126" y="78"/>
                    <a:pt x="127" y="78"/>
                  </a:cubicBezTo>
                  <a:cubicBezTo>
                    <a:pt x="130" y="77"/>
                    <a:pt x="131" y="80"/>
                    <a:pt x="132" y="81"/>
                  </a:cubicBezTo>
                  <a:cubicBezTo>
                    <a:pt x="132" y="82"/>
                    <a:pt x="132" y="82"/>
                    <a:pt x="132" y="83"/>
                  </a:cubicBezTo>
                  <a:cubicBezTo>
                    <a:pt x="134" y="85"/>
                    <a:pt x="135" y="86"/>
                    <a:pt x="134" y="89"/>
                  </a:cubicBezTo>
                  <a:cubicBezTo>
                    <a:pt x="133" y="90"/>
                    <a:pt x="132" y="92"/>
                    <a:pt x="130" y="93"/>
                  </a:cubicBezTo>
                  <a:cubicBezTo>
                    <a:pt x="130" y="95"/>
                    <a:pt x="129" y="96"/>
                    <a:pt x="128" y="96"/>
                  </a:cubicBezTo>
                  <a:cubicBezTo>
                    <a:pt x="125" y="97"/>
                    <a:pt x="121" y="96"/>
                    <a:pt x="121" y="101"/>
                  </a:cubicBezTo>
                  <a:cubicBezTo>
                    <a:pt x="122" y="102"/>
                    <a:pt x="124" y="101"/>
                    <a:pt x="125" y="102"/>
                  </a:cubicBezTo>
                  <a:cubicBezTo>
                    <a:pt x="127" y="102"/>
                    <a:pt x="129" y="104"/>
                    <a:pt x="130" y="105"/>
                  </a:cubicBezTo>
                  <a:cubicBezTo>
                    <a:pt x="130" y="106"/>
                    <a:pt x="130" y="106"/>
                    <a:pt x="131" y="107"/>
                  </a:cubicBezTo>
                  <a:cubicBezTo>
                    <a:pt x="132" y="107"/>
                    <a:pt x="133" y="108"/>
                    <a:pt x="134" y="108"/>
                  </a:cubicBezTo>
                  <a:cubicBezTo>
                    <a:pt x="135" y="109"/>
                    <a:pt x="136" y="110"/>
                    <a:pt x="137" y="109"/>
                  </a:cubicBezTo>
                  <a:cubicBezTo>
                    <a:pt x="138" y="106"/>
                    <a:pt x="133" y="106"/>
                    <a:pt x="135" y="103"/>
                  </a:cubicBezTo>
                  <a:cubicBezTo>
                    <a:pt x="137" y="102"/>
                    <a:pt x="139" y="107"/>
                    <a:pt x="141" y="104"/>
                  </a:cubicBezTo>
                  <a:cubicBezTo>
                    <a:pt x="142" y="101"/>
                    <a:pt x="138" y="100"/>
                    <a:pt x="140" y="97"/>
                  </a:cubicBezTo>
                  <a:cubicBezTo>
                    <a:pt x="140" y="97"/>
                    <a:pt x="140" y="96"/>
                    <a:pt x="141" y="96"/>
                  </a:cubicBezTo>
                  <a:cubicBezTo>
                    <a:pt x="142" y="97"/>
                    <a:pt x="142" y="98"/>
                    <a:pt x="142" y="98"/>
                  </a:cubicBezTo>
                  <a:cubicBezTo>
                    <a:pt x="142" y="98"/>
                    <a:pt x="143" y="98"/>
                    <a:pt x="143" y="99"/>
                  </a:cubicBezTo>
                  <a:cubicBezTo>
                    <a:pt x="143" y="99"/>
                    <a:pt x="143" y="101"/>
                    <a:pt x="144" y="101"/>
                  </a:cubicBezTo>
                  <a:cubicBezTo>
                    <a:pt x="145" y="101"/>
                    <a:pt x="146" y="100"/>
                    <a:pt x="147" y="99"/>
                  </a:cubicBezTo>
                  <a:cubicBezTo>
                    <a:pt x="148" y="98"/>
                    <a:pt x="149" y="97"/>
                    <a:pt x="149" y="96"/>
                  </a:cubicBezTo>
                  <a:cubicBezTo>
                    <a:pt x="149" y="95"/>
                    <a:pt x="149" y="95"/>
                    <a:pt x="149" y="95"/>
                  </a:cubicBezTo>
                  <a:cubicBezTo>
                    <a:pt x="149" y="95"/>
                    <a:pt x="149" y="94"/>
                    <a:pt x="149" y="94"/>
                  </a:cubicBezTo>
                  <a:cubicBezTo>
                    <a:pt x="149" y="92"/>
                    <a:pt x="146" y="90"/>
                    <a:pt x="146" y="88"/>
                  </a:cubicBezTo>
                  <a:cubicBezTo>
                    <a:pt x="145" y="88"/>
                    <a:pt x="144" y="87"/>
                    <a:pt x="144" y="86"/>
                  </a:cubicBezTo>
                  <a:cubicBezTo>
                    <a:pt x="144" y="84"/>
                    <a:pt x="145" y="83"/>
                    <a:pt x="145" y="82"/>
                  </a:cubicBezTo>
                  <a:cubicBezTo>
                    <a:pt x="144" y="79"/>
                    <a:pt x="141" y="79"/>
                    <a:pt x="141" y="76"/>
                  </a:cubicBezTo>
                  <a:cubicBezTo>
                    <a:pt x="141" y="74"/>
                    <a:pt x="142" y="73"/>
                    <a:pt x="141" y="72"/>
                  </a:cubicBezTo>
                  <a:cubicBezTo>
                    <a:pt x="140" y="71"/>
                    <a:pt x="138" y="71"/>
                    <a:pt x="137" y="70"/>
                  </a:cubicBezTo>
                  <a:cubicBezTo>
                    <a:pt x="137" y="69"/>
                    <a:pt x="137" y="68"/>
                    <a:pt x="137" y="66"/>
                  </a:cubicBezTo>
                  <a:cubicBezTo>
                    <a:pt x="136" y="66"/>
                    <a:pt x="135" y="66"/>
                    <a:pt x="133" y="66"/>
                  </a:cubicBezTo>
                  <a:cubicBezTo>
                    <a:pt x="133" y="66"/>
                    <a:pt x="132" y="66"/>
                    <a:pt x="131" y="66"/>
                  </a:cubicBezTo>
                  <a:cubicBezTo>
                    <a:pt x="130" y="66"/>
                    <a:pt x="130" y="65"/>
                    <a:pt x="129" y="65"/>
                  </a:cubicBezTo>
                  <a:cubicBezTo>
                    <a:pt x="127" y="65"/>
                    <a:pt x="124" y="64"/>
                    <a:pt x="123" y="64"/>
                  </a:cubicBezTo>
                  <a:cubicBezTo>
                    <a:pt x="122" y="64"/>
                    <a:pt x="121" y="65"/>
                    <a:pt x="120" y="65"/>
                  </a:cubicBezTo>
                  <a:cubicBezTo>
                    <a:pt x="119" y="66"/>
                    <a:pt x="117" y="68"/>
                    <a:pt x="116" y="70"/>
                  </a:cubicBezTo>
                  <a:cubicBezTo>
                    <a:pt x="116" y="71"/>
                    <a:pt x="116" y="72"/>
                    <a:pt x="116" y="73"/>
                  </a:cubicBezTo>
                  <a:cubicBezTo>
                    <a:pt x="117" y="74"/>
                    <a:pt x="117" y="76"/>
                    <a:pt x="117" y="78"/>
                  </a:cubicBezTo>
                  <a:cubicBezTo>
                    <a:pt x="117" y="79"/>
                    <a:pt x="119" y="79"/>
                    <a:pt x="118" y="81"/>
                  </a:cubicBezTo>
                  <a:cubicBezTo>
                    <a:pt x="117" y="82"/>
                    <a:pt x="117" y="83"/>
                    <a:pt x="116" y="83"/>
                  </a:cubicBezTo>
                  <a:cubicBezTo>
                    <a:pt x="115" y="85"/>
                    <a:pt x="114" y="87"/>
                    <a:pt x="112" y="87"/>
                  </a:cubicBezTo>
                  <a:cubicBezTo>
                    <a:pt x="111" y="87"/>
                    <a:pt x="111" y="86"/>
                    <a:pt x="111" y="85"/>
                  </a:cubicBezTo>
                  <a:cubicBezTo>
                    <a:pt x="110" y="85"/>
                    <a:pt x="109" y="85"/>
                    <a:pt x="109" y="84"/>
                  </a:cubicBezTo>
                  <a:cubicBezTo>
                    <a:pt x="109" y="83"/>
                    <a:pt x="109" y="82"/>
                    <a:pt x="108" y="80"/>
                  </a:cubicBezTo>
                  <a:cubicBezTo>
                    <a:pt x="109" y="79"/>
                    <a:pt x="108" y="78"/>
                    <a:pt x="108" y="76"/>
                  </a:cubicBezTo>
                  <a:cubicBezTo>
                    <a:pt x="109" y="75"/>
                    <a:pt x="110" y="75"/>
                    <a:pt x="111" y="74"/>
                  </a:cubicBezTo>
                  <a:cubicBezTo>
                    <a:pt x="111" y="71"/>
                    <a:pt x="108" y="71"/>
                    <a:pt x="109" y="68"/>
                  </a:cubicBezTo>
                  <a:cubicBezTo>
                    <a:pt x="110" y="67"/>
                    <a:pt x="111" y="67"/>
                    <a:pt x="112" y="66"/>
                  </a:cubicBezTo>
                  <a:cubicBezTo>
                    <a:pt x="113" y="66"/>
                    <a:pt x="114" y="66"/>
                    <a:pt x="116" y="65"/>
                  </a:cubicBezTo>
                  <a:cubicBezTo>
                    <a:pt x="116" y="65"/>
                    <a:pt x="116" y="65"/>
                    <a:pt x="116" y="65"/>
                  </a:cubicBezTo>
                  <a:cubicBezTo>
                    <a:pt x="116" y="65"/>
                    <a:pt x="117" y="65"/>
                    <a:pt x="117" y="65"/>
                  </a:cubicBezTo>
                  <a:cubicBezTo>
                    <a:pt x="117" y="64"/>
                    <a:pt x="117" y="64"/>
                    <a:pt x="117" y="64"/>
                  </a:cubicBezTo>
                  <a:cubicBezTo>
                    <a:pt x="117" y="64"/>
                    <a:pt x="117" y="64"/>
                    <a:pt x="117" y="64"/>
                  </a:cubicBezTo>
                  <a:cubicBezTo>
                    <a:pt x="119" y="62"/>
                    <a:pt x="120" y="58"/>
                    <a:pt x="121" y="57"/>
                  </a:cubicBezTo>
                  <a:cubicBezTo>
                    <a:pt x="123" y="57"/>
                    <a:pt x="125" y="57"/>
                    <a:pt x="127" y="57"/>
                  </a:cubicBezTo>
                  <a:cubicBezTo>
                    <a:pt x="129" y="57"/>
                    <a:pt x="133" y="56"/>
                    <a:pt x="134" y="56"/>
                  </a:cubicBezTo>
                  <a:cubicBezTo>
                    <a:pt x="135" y="55"/>
                    <a:pt x="137" y="53"/>
                    <a:pt x="137" y="52"/>
                  </a:cubicBezTo>
                  <a:cubicBezTo>
                    <a:pt x="138" y="51"/>
                    <a:pt x="140" y="50"/>
                    <a:pt x="140" y="49"/>
                  </a:cubicBezTo>
                  <a:cubicBezTo>
                    <a:pt x="141" y="49"/>
                    <a:pt x="141" y="49"/>
                    <a:pt x="141" y="48"/>
                  </a:cubicBezTo>
                  <a:cubicBezTo>
                    <a:pt x="142" y="47"/>
                    <a:pt x="144" y="45"/>
                    <a:pt x="145" y="44"/>
                  </a:cubicBezTo>
                  <a:cubicBezTo>
                    <a:pt x="146" y="44"/>
                    <a:pt x="147" y="43"/>
                    <a:pt x="147" y="43"/>
                  </a:cubicBezTo>
                  <a:cubicBezTo>
                    <a:pt x="149" y="42"/>
                    <a:pt x="150" y="40"/>
                    <a:pt x="151" y="38"/>
                  </a:cubicBezTo>
                  <a:cubicBezTo>
                    <a:pt x="151" y="38"/>
                    <a:pt x="152" y="38"/>
                    <a:pt x="152" y="38"/>
                  </a:cubicBezTo>
                  <a:cubicBezTo>
                    <a:pt x="155" y="36"/>
                    <a:pt x="157" y="35"/>
                    <a:pt x="159" y="34"/>
                  </a:cubicBezTo>
                  <a:cubicBezTo>
                    <a:pt x="160" y="33"/>
                    <a:pt x="161" y="33"/>
                    <a:pt x="162" y="32"/>
                  </a:cubicBezTo>
                  <a:cubicBezTo>
                    <a:pt x="163" y="32"/>
                    <a:pt x="164" y="31"/>
                    <a:pt x="165" y="31"/>
                  </a:cubicBezTo>
                  <a:cubicBezTo>
                    <a:pt x="166" y="30"/>
                    <a:pt x="167" y="30"/>
                    <a:pt x="167" y="30"/>
                  </a:cubicBezTo>
                  <a:cubicBezTo>
                    <a:pt x="168" y="30"/>
                    <a:pt x="168" y="29"/>
                    <a:pt x="168" y="29"/>
                  </a:cubicBezTo>
                  <a:cubicBezTo>
                    <a:pt x="169" y="29"/>
                    <a:pt x="169" y="29"/>
                    <a:pt x="169" y="29"/>
                  </a:cubicBezTo>
                  <a:cubicBezTo>
                    <a:pt x="169" y="29"/>
                    <a:pt x="170" y="29"/>
                    <a:pt x="170" y="28"/>
                  </a:cubicBezTo>
                  <a:cubicBezTo>
                    <a:pt x="171" y="28"/>
                    <a:pt x="172" y="27"/>
                    <a:pt x="172" y="26"/>
                  </a:cubicBezTo>
                  <a:cubicBezTo>
                    <a:pt x="172" y="25"/>
                    <a:pt x="171" y="24"/>
                    <a:pt x="170" y="24"/>
                  </a:cubicBezTo>
                  <a:cubicBezTo>
                    <a:pt x="169" y="23"/>
                    <a:pt x="168" y="24"/>
                    <a:pt x="167" y="24"/>
                  </a:cubicBezTo>
                  <a:cubicBezTo>
                    <a:pt x="165" y="24"/>
                    <a:pt x="162" y="23"/>
                    <a:pt x="160" y="23"/>
                  </a:cubicBezTo>
                  <a:cubicBezTo>
                    <a:pt x="158" y="23"/>
                    <a:pt x="157" y="24"/>
                    <a:pt x="156" y="24"/>
                  </a:cubicBezTo>
                  <a:cubicBezTo>
                    <a:pt x="154" y="24"/>
                    <a:pt x="154" y="23"/>
                    <a:pt x="153" y="23"/>
                  </a:cubicBezTo>
                  <a:cubicBezTo>
                    <a:pt x="152" y="23"/>
                    <a:pt x="151" y="24"/>
                    <a:pt x="150" y="24"/>
                  </a:cubicBezTo>
                  <a:cubicBezTo>
                    <a:pt x="146" y="25"/>
                    <a:pt x="144" y="26"/>
                    <a:pt x="141" y="27"/>
                  </a:cubicBezTo>
                  <a:cubicBezTo>
                    <a:pt x="141" y="26"/>
                    <a:pt x="141" y="26"/>
                    <a:pt x="140" y="26"/>
                  </a:cubicBezTo>
                  <a:cubicBezTo>
                    <a:pt x="161" y="19"/>
                    <a:pt x="182" y="15"/>
                    <a:pt x="205" y="15"/>
                  </a:cubicBezTo>
                  <a:cubicBezTo>
                    <a:pt x="245" y="15"/>
                    <a:pt x="281" y="27"/>
                    <a:pt x="312" y="47"/>
                  </a:cubicBezTo>
                  <a:cubicBezTo>
                    <a:pt x="310" y="48"/>
                    <a:pt x="310" y="49"/>
                    <a:pt x="309" y="50"/>
                  </a:cubicBezTo>
                  <a:cubicBezTo>
                    <a:pt x="308" y="51"/>
                    <a:pt x="307" y="52"/>
                    <a:pt x="307" y="52"/>
                  </a:cubicBezTo>
                  <a:cubicBezTo>
                    <a:pt x="306" y="53"/>
                    <a:pt x="307" y="53"/>
                    <a:pt x="306" y="54"/>
                  </a:cubicBezTo>
                  <a:cubicBezTo>
                    <a:pt x="306" y="56"/>
                    <a:pt x="304" y="58"/>
                    <a:pt x="304" y="59"/>
                  </a:cubicBezTo>
                  <a:cubicBezTo>
                    <a:pt x="304" y="59"/>
                    <a:pt x="305" y="60"/>
                    <a:pt x="304" y="60"/>
                  </a:cubicBezTo>
                  <a:cubicBezTo>
                    <a:pt x="306" y="62"/>
                    <a:pt x="308" y="64"/>
                    <a:pt x="309" y="65"/>
                  </a:cubicBezTo>
                  <a:cubicBezTo>
                    <a:pt x="311" y="66"/>
                    <a:pt x="314" y="66"/>
                    <a:pt x="315" y="65"/>
                  </a:cubicBezTo>
                  <a:cubicBezTo>
                    <a:pt x="314" y="62"/>
                    <a:pt x="313" y="63"/>
                    <a:pt x="312" y="61"/>
                  </a:cubicBezTo>
                  <a:cubicBezTo>
                    <a:pt x="312" y="59"/>
                    <a:pt x="312" y="56"/>
                    <a:pt x="312" y="55"/>
                  </a:cubicBezTo>
                  <a:cubicBezTo>
                    <a:pt x="312" y="55"/>
                    <a:pt x="313" y="54"/>
                    <a:pt x="314" y="53"/>
                  </a:cubicBezTo>
                  <a:cubicBezTo>
                    <a:pt x="314" y="52"/>
                    <a:pt x="315" y="51"/>
                    <a:pt x="316" y="50"/>
                  </a:cubicBezTo>
                  <a:cubicBezTo>
                    <a:pt x="321" y="54"/>
                    <a:pt x="326" y="58"/>
                    <a:pt x="331" y="62"/>
                  </a:cubicBezTo>
                  <a:cubicBezTo>
                    <a:pt x="330" y="63"/>
                    <a:pt x="330" y="63"/>
                    <a:pt x="330" y="64"/>
                  </a:cubicBezTo>
                  <a:cubicBezTo>
                    <a:pt x="329" y="66"/>
                    <a:pt x="330" y="68"/>
                    <a:pt x="330" y="69"/>
                  </a:cubicBezTo>
                  <a:cubicBezTo>
                    <a:pt x="330" y="70"/>
                    <a:pt x="331" y="71"/>
                    <a:pt x="331" y="72"/>
                  </a:cubicBezTo>
                  <a:cubicBezTo>
                    <a:pt x="330" y="71"/>
                    <a:pt x="330" y="71"/>
                    <a:pt x="329" y="71"/>
                  </a:cubicBezTo>
                  <a:cubicBezTo>
                    <a:pt x="329" y="70"/>
                    <a:pt x="329" y="70"/>
                    <a:pt x="328" y="69"/>
                  </a:cubicBezTo>
                  <a:cubicBezTo>
                    <a:pt x="328" y="69"/>
                    <a:pt x="327" y="69"/>
                    <a:pt x="327" y="69"/>
                  </a:cubicBezTo>
                  <a:cubicBezTo>
                    <a:pt x="325" y="68"/>
                    <a:pt x="324" y="68"/>
                    <a:pt x="322" y="68"/>
                  </a:cubicBezTo>
                  <a:cubicBezTo>
                    <a:pt x="321" y="68"/>
                    <a:pt x="319" y="66"/>
                    <a:pt x="318" y="67"/>
                  </a:cubicBezTo>
                  <a:cubicBezTo>
                    <a:pt x="318" y="70"/>
                    <a:pt x="320" y="69"/>
                    <a:pt x="320" y="71"/>
                  </a:cubicBezTo>
                  <a:cubicBezTo>
                    <a:pt x="319" y="73"/>
                    <a:pt x="318" y="72"/>
                    <a:pt x="316" y="72"/>
                  </a:cubicBezTo>
                  <a:cubicBezTo>
                    <a:pt x="315" y="72"/>
                    <a:pt x="313" y="72"/>
                    <a:pt x="311" y="72"/>
                  </a:cubicBezTo>
                  <a:cubicBezTo>
                    <a:pt x="310" y="72"/>
                    <a:pt x="309" y="73"/>
                    <a:pt x="308" y="73"/>
                  </a:cubicBezTo>
                  <a:cubicBezTo>
                    <a:pt x="308" y="74"/>
                    <a:pt x="307" y="74"/>
                    <a:pt x="306" y="74"/>
                  </a:cubicBezTo>
                  <a:cubicBezTo>
                    <a:pt x="305" y="74"/>
                    <a:pt x="305" y="75"/>
                    <a:pt x="304" y="75"/>
                  </a:cubicBezTo>
                  <a:cubicBezTo>
                    <a:pt x="304" y="75"/>
                    <a:pt x="303" y="75"/>
                    <a:pt x="303" y="75"/>
                  </a:cubicBezTo>
                  <a:cubicBezTo>
                    <a:pt x="303" y="76"/>
                    <a:pt x="303" y="76"/>
                    <a:pt x="303" y="76"/>
                  </a:cubicBezTo>
                  <a:cubicBezTo>
                    <a:pt x="303" y="76"/>
                    <a:pt x="302" y="76"/>
                    <a:pt x="302" y="76"/>
                  </a:cubicBezTo>
                  <a:cubicBezTo>
                    <a:pt x="301" y="77"/>
                    <a:pt x="301" y="79"/>
                    <a:pt x="298" y="79"/>
                  </a:cubicBezTo>
                  <a:cubicBezTo>
                    <a:pt x="297" y="78"/>
                    <a:pt x="298" y="75"/>
                    <a:pt x="295" y="75"/>
                  </a:cubicBezTo>
                  <a:cubicBezTo>
                    <a:pt x="293" y="75"/>
                    <a:pt x="295" y="79"/>
                    <a:pt x="293" y="79"/>
                  </a:cubicBezTo>
                  <a:cubicBezTo>
                    <a:pt x="292" y="80"/>
                    <a:pt x="291" y="79"/>
                    <a:pt x="290" y="80"/>
                  </a:cubicBezTo>
                  <a:cubicBezTo>
                    <a:pt x="290" y="80"/>
                    <a:pt x="288" y="82"/>
                    <a:pt x="288" y="82"/>
                  </a:cubicBezTo>
                  <a:cubicBezTo>
                    <a:pt x="288" y="83"/>
                    <a:pt x="288" y="83"/>
                    <a:pt x="287" y="84"/>
                  </a:cubicBezTo>
                  <a:cubicBezTo>
                    <a:pt x="287" y="84"/>
                    <a:pt x="287" y="84"/>
                    <a:pt x="286" y="85"/>
                  </a:cubicBezTo>
                  <a:cubicBezTo>
                    <a:pt x="286" y="86"/>
                    <a:pt x="285" y="88"/>
                    <a:pt x="284" y="88"/>
                  </a:cubicBezTo>
                  <a:cubicBezTo>
                    <a:pt x="283" y="88"/>
                    <a:pt x="279" y="85"/>
                    <a:pt x="280" y="82"/>
                  </a:cubicBezTo>
                  <a:cubicBezTo>
                    <a:pt x="280" y="81"/>
                    <a:pt x="279" y="81"/>
                    <a:pt x="279" y="80"/>
                  </a:cubicBezTo>
                  <a:cubicBezTo>
                    <a:pt x="278" y="80"/>
                    <a:pt x="277" y="80"/>
                    <a:pt x="277" y="78"/>
                  </a:cubicBezTo>
                  <a:cubicBezTo>
                    <a:pt x="279" y="78"/>
                    <a:pt x="281" y="80"/>
                    <a:pt x="283" y="80"/>
                  </a:cubicBezTo>
                  <a:cubicBezTo>
                    <a:pt x="286" y="80"/>
                    <a:pt x="289" y="79"/>
                    <a:pt x="289" y="77"/>
                  </a:cubicBezTo>
                  <a:cubicBezTo>
                    <a:pt x="289" y="76"/>
                    <a:pt x="288" y="74"/>
                    <a:pt x="287" y="73"/>
                  </a:cubicBezTo>
                  <a:cubicBezTo>
                    <a:pt x="287" y="73"/>
                    <a:pt x="286" y="73"/>
                    <a:pt x="286" y="73"/>
                  </a:cubicBezTo>
                  <a:cubicBezTo>
                    <a:pt x="286" y="73"/>
                    <a:pt x="286" y="73"/>
                    <a:pt x="286" y="72"/>
                  </a:cubicBezTo>
                  <a:cubicBezTo>
                    <a:pt x="284" y="71"/>
                    <a:pt x="281" y="70"/>
                    <a:pt x="279" y="69"/>
                  </a:cubicBezTo>
                  <a:cubicBezTo>
                    <a:pt x="279" y="69"/>
                    <a:pt x="279" y="69"/>
                    <a:pt x="278" y="68"/>
                  </a:cubicBezTo>
                  <a:cubicBezTo>
                    <a:pt x="277" y="68"/>
                    <a:pt x="276" y="68"/>
                    <a:pt x="276" y="68"/>
                  </a:cubicBezTo>
                  <a:cubicBezTo>
                    <a:pt x="275" y="68"/>
                    <a:pt x="275" y="67"/>
                    <a:pt x="275" y="67"/>
                  </a:cubicBezTo>
                  <a:cubicBezTo>
                    <a:pt x="275" y="67"/>
                    <a:pt x="274" y="67"/>
                    <a:pt x="274" y="66"/>
                  </a:cubicBezTo>
                  <a:cubicBezTo>
                    <a:pt x="273" y="66"/>
                    <a:pt x="273" y="66"/>
                    <a:pt x="273" y="66"/>
                  </a:cubicBezTo>
                  <a:cubicBezTo>
                    <a:pt x="273" y="66"/>
                    <a:pt x="273" y="66"/>
                    <a:pt x="272" y="65"/>
                  </a:cubicBezTo>
                  <a:cubicBezTo>
                    <a:pt x="272" y="65"/>
                    <a:pt x="272" y="65"/>
                    <a:pt x="272" y="64"/>
                  </a:cubicBezTo>
                  <a:cubicBezTo>
                    <a:pt x="270" y="63"/>
                    <a:pt x="269" y="61"/>
                    <a:pt x="268" y="61"/>
                  </a:cubicBezTo>
                  <a:cubicBezTo>
                    <a:pt x="264" y="61"/>
                    <a:pt x="259" y="61"/>
                    <a:pt x="257" y="62"/>
                  </a:cubicBezTo>
                  <a:cubicBezTo>
                    <a:pt x="256" y="63"/>
                    <a:pt x="254" y="63"/>
                    <a:pt x="253" y="63"/>
                  </a:cubicBezTo>
                  <a:cubicBezTo>
                    <a:pt x="251" y="64"/>
                    <a:pt x="250" y="67"/>
                    <a:pt x="248" y="68"/>
                  </a:cubicBezTo>
                  <a:cubicBezTo>
                    <a:pt x="246" y="70"/>
                    <a:pt x="244" y="70"/>
                    <a:pt x="243" y="73"/>
                  </a:cubicBezTo>
                  <a:cubicBezTo>
                    <a:pt x="244" y="74"/>
                    <a:pt x="247" y="73"/>
                    <a:pt x="247" y="75"/>
                  </a:cubicBezTo>
                  <a:cubicBezTo>
                    <a:pt x="244" y="79"/>
                    <a:pt x="241" y="82"/>
                    <a:pt x="238" y="85"/>
                  </a:cubicBezTo>
                  <a:cubicBezTo>
                    <a:pt x="235" y="86"/>
                    <a:pt x="233" y="89"/>
                    <a:pt x="231" y="91"/>
                  </a:cubicBezTo>
                  <a:cubicBezTo>
                    <a:pt x="230" y="92"/>
                    <a:pt x="229" y="92"/>
                    <a:pt x="228" y="93"/>
                  </a:cubicBezTo>
                  <a:cubicBezTo>
                    <a:pt x="227" y="99"/>
                    <a:pt x="228" y="104"/>
                    <a:pt x="231" y="106"/>
                  </a:cubicBezTo>
                  <a:cubicBezTo>
                    <a:pt x="231" y="106"/>
                    <a:pt x="232" y="106"/>
                    <a:pt x="232" y="106"/>
                  </a:cubicBezTo>
                  <a:cubicBezTo>
                    <a:pt x="233" y="106"/>
                    <a:pt x="233" y="105"/>
                    <a:pt x="234" y="105"/>
                  </a:cubicBezTo>
                  <a:cubicBezTo>
                    <a:pt x="235" y="105"/>
                    <a:pt x="235" y="105"/>
                    <a:pt x="236" y="105"/>
                  </a:cubicBezTo>
                  <a:cubicBezTo>
                    <a:pt x="236" y="105"/>
                    <a:pt x="236" y="104"/>
                    <a:pt x="237" y="104"/>
                  </a:cubicBezTo>
                  <a:cubicBezTo>
                    <a:pt x="237" y="104"/>
                    <a:pt x="238" y="104"/>
                    <a:pt x="238" y="104"/>
                  </a:cubicBezTo>
                  <a:cubicBezTo>
                    <a:pt x="239" y="104"/>
                    <a:pt x="239" y="106"/>
                    <a:pt x="239" y="106"/>
                  </a:cubicBezTo>
                  <a:cubicBezTo>
                    <a:pt x="240" y="107"/>
                    <a:pt x="240" y="108"/>
                    <a:pt x="240" y="109"/>
                  </a:cubicBezTo>
                  <a:cubicBezTo>
                    <a:pt x="241" y="110"/>
                    <a:pt x="242" y="112"/>
                    <a:pt x="243" y="113"/>
                  </a:cubicBezTo>
                  <a:cubicBezTo>
                    <a:pt x="244" y="113"/>
                    <a:pt x="245" y="112"/>
                    <a:pt x="246" y="111"/>
                  </a:cubicBezTo>
                  <a:cubicBezTo>
                    <a:pt x="247" y="111"/>
                    <a:pt x="248" y="112"/>
                    <a:pt x="248" y="111"/>
                  </a:cubicBezTo>
                  <a:cubicBezTo>
                    <a:pt x="249" y="109"/>
                    <a:pt x="248" y="107"/>
                    <a:pt x="249" y="105"/>
                  </a:cubicBezTo>
                  <a:cubicBezTo>
                    <a:pt x="249" y="103"/>
                    <a:pt x="251" y="104"/>
                    <a:pt x="252" y="102"/>
                  </a:cubicBezTo>
                  <a:cubicBezTo>
                    <a:pt x="250" y="100"/>
                    <a:pt x="249" y="100"/>
                    <a:pt x="249" y="98"/>
                  </a:cubicBezTo>
                  <a:cubicBezTo>
                    <a:pt x="249" y="97"/>
                    <a:pt x="249" y="96"/>
                    <a:pt x="249" y="94"/>
                  </a:cubicBezTo>
                  <a:cubicBezTo>
                    <a:pt x="250" y="91"/>
                    <a:pt x="251" y="89"/>
                    <a:pt x="253" y="88"/>
                  </a:cubicBezTo>
                  <a:cubicBezTo>
                    <a:pt x="255" y="87"/>
                    <a:pt x="255" y="87"/>
                    <a:pt x="256" y="86"/>
                  </a:cubicBezTo>
                  <a:cubicBezTo>
                    <a:pt x="256" y="85"/>
                    <a:pt x="256" y="83"/>
                    <a:pt x="257" y="82"/>
                  </a:cubicBezTo>
                  <a:cubicBezTo>
                    <a:pt x="257" y="82"/>
                    <a:pt x="257" y="82"/>
                    <a:pt x="257" y="82"/>
                  </a:cubicBezTo>
                  <a:cubicBezTo>
                    <a:pt x="258" y="80"/>
                    <a:pt x="262" y="79"/>
                    <a:pt x="262" y="82"/>
                  </a:cubicBezTo>
                  <a:cubicBezTo>
                    <a:pt x="262" y="83"/>
                    <a:pt x="262" y="83"/>
                    <a:pt x="261" y="84"/>
                  </a:cubicBezTo>
                  <a:cubicBezTo>
                    <a:pt x="260" y="87"/>
                    <a:pt x="258" y="89"/>
                    <a:pt x="257" y="91"/>
                  </a:cubicBezTo>
                  <a:cubicBezTo>
                    <a:pt x="257" y="92"/>
                    <a:pt x="257" y="94"/>
                    <a:pt x="257" y="96"/>
                  </a:cubicBezTo>
                  <a:cubicBezTo>
                    <a:pt x="259" y="97"/>
                    <a:pt x="259" y="100"/>
                    <a:pt x="261" y="100"/>
                  </a:cubicBezTo>
                  <a:cubicBezTo>
                    <a:pt x="262" y="100"/>
                    <a:pt x="263" y="99"/>
                    <a:pt x="265" y="98"/>
                  </a:cubicBezTo>
                  <a:cubicBezTo>
                    <a:pt x="265" y="98"/>
                    <a:pt x="266" y="98"/>
                    <a:pt x="267" y="98"/>
                  </a:cubicBezTo>
                  <a:cubicBezTo>
                    <a:pt x="267" y="98"/>
                    <a:pt x="267" y="97"/>
                    <a:pt x="267" y="97"/>
                  </a:cubicBezTo>
                  <a:cubicBezTo>
                    <a:pt x="268" y="97"/>
                    <a:pt x="268" y="97"/>
                    <a:pt x="268" y="97"/>
                  </a:cubicBezTo>
                  <a:cubicBezTo>
                    <a:pt x="270" y="96"/>
                    <a:pt x="270" y="96"/>
                    <a:pt x="271" y="95"/>
                  </a:cubicBezTo>
                  <a:cubicBezTo>
                    <a:pt x="273" y="95"/>
                    <a:pt x="273" y="95"/>
                    <a:pt x="274" y="96"/>
                  </a:cubicBezTo>
                  <a:cubicBezTo>
                    <a:pt x="274" y="96"/>
                    <a:pt x="275" y="96"/>
                    <a:pt x="275" y="97"/>
                  </a:cubicBezTo>
                  <a:cubicBezTo>
                    <a:pt x="274" y="99"/>
                    <a:pt x="273" y="99"/>
                    <a:pt x="271" y="100"/>
                  </a:cubicBezTo>
                  <a:cubicBezTo>
                    <a:pt x="271" y="100"/>
                    <a:pt x="271" y="101"/>
                    <a:pt x="270" y="101"/>
                  </a:cubicBezTo>
                  <a:cubicBezTo>
                    <a:pt x="270" y="101"/>
                    <a:pt x="269" y="101"/>
                    <a:pt x="269" y="101"/>
                  </a:cubicBezTo>
                  <a:cubicBezTo>
                    <a:pt x="268" y="101"/>
                    <a:pt x="267" y="102"/>
                    <a:pt x="266" y="102"/>
                  </a:cubicBezTo>
                  <a:cubicBezTo>
                    <a:pt x="265" y="102"/>
                    <a:pt x="265" y="103"/>
                    <a:pt x="264" y="103"/>
                  </a:cubicBezTo>
                  <a:cubicBezTo>
                    <a:pt x="263" y="104"/>
                    <a:pt x="261" y="103"/>
                    <a:pt x="261" y="104"/>
                  </a:cubicBezTo>
                  <a:cubicBezTo>
                    <a:pt x="261" y="105"/>
                    <a:pt x="262" y="107"/>
                    <a:pt x="260" y="108"/>
                  </a:cubicBezTo>
                  <a:cubicBezTo>
                    <a:pt x="259" y="109"/>
                    <a:pt x="259" y="108"/>
                    <a:pt x="257" y="108"/>
                  </a:cubicBezTo>
                  <a:cubicBezTo>
                    <a:pt x="256" y="109"/>
                    <a:pt x="256" y="111"/>
                    <a:pt x="255" y="112"/>
                  </a:cubicBezTo>
                  <a:cubicBezTo>
                    <a:pt x="255" y="113"/>
                    <a:pt x="253" y="115"/>
                    <a:pt x="252" y="116"/>
                  </a:cubicBezTo>
                  <a:cubicBezTo>
                    <a:pt x="251" y="117"/>
                    <a:pt x="249" y="117"/>
                    <a:pt x="247" y="118"/>
                  </a:cubicBezTo>
                  <a:cubicBezTo>
                    <a:pt x="247" y="118"/>
                    <a:pt x="246" y="118"/>
                    <a:pt x="246" y="119"/>
                  </a:cubicBezTo>
                  <a:cubicBezTo>
                    <a:pt x="245" y="119"/>
                    <a:pt x="244" y="118"/>
                    <a:pt x="243" y="119"/>
                  </a:cubicBezTo>
                  <a:cubicBezTo>
                    <a:pt x="242" y="119"/>
                    <a:pt x="241" y="119"/>
                    <a:pt x="240" y="119"/>
                  </a:cubicBezTo>
                  <a:cubicBezTo>
                    <a:pt x="239" y="120"/>
                    <a:pt x="237" y="120"/>
                    <a:pt x="235" y="120"/>
                  </a:cubicBezTo>
                  <a:cubicBezTo>
                    <a:pt x="234" y="120"/>
                    <a:pt x="234" y="120"/>
                    <a:pt x="232" y="121"/>
                  </a:cubicBezTo>
                  <a:cubicBezTo>
                    <a:pt x="231" y="121"/>
                    <a:pt x="229" y="121"/>
                    <a:pt x="228" y="121"/>
                  </a:cubicBezTo>
                  <a:cubicBezTo>
                    <a:pt x="228" y="122"/>
                    <a:pt x="227" y="123"/>
                    <a:pt x="227" y="123"/>
                  </a:cubicBezTo>
                  <a:cubicBezTo>
                    <a:pt x="226" y="124"/>
                    <a:pt x="226" y="125"/>
                    <a:pt x="226" y="125"/>
                  </a:cubicBezTo>
                  <a:cubicBezTo>
                    <a:pt x="225" y="126"/>
                    <a:pt x="224" y="127"/>
                    <a:pt x="223" y="127"/>
                  </a:cubicBezTo>
                  <a:cubicBezTo>
                    <a:pt x="221" y="129"/>
                    <a:pt x="219" y="130"/>
                    <a:pt x="218" y="132"/>
                  </a:cubicBezTo>
                  <a:cubicBezTo>
                    <a:pt x="217" y="132"/>
                    <a:pt x="215" y="133"/>
                    <a:pt x="214" y="134"/>
                  </a:cubicBezTo>
                  <a:cubicBezTo>
                    <a:pt x="213" y="133"/>
                    <a:pt x="210" y="134"/>
                    <a:pt x="210" y="135"/>
                  </a:cubicBezTo>
                  <a:cubicBezTo>
                    <a:pt x="210" y="137"/>
                    <a:pt x="212" y="137"/>
                    <a:pt x="214" y="139"/>
                  </a:cubicBezTo>
                  <a:cubicBezTo>
                    <a:pt x="214" y="140"/>
                    <a:pt x="214" y="141"/>
                    <a:pt x="215" y="141"/>
                  </a:cubicBezTo>
                  <a:cubicBezTo>
                    <a:pt x="216" y="142"/>
                    <a:pt x="216" y="143"/>
                    <a:pt x="216" y="143"/>
                  </a:cubicBezTo>
                  <a:cubicBezTo>
                    <a:pt x="217" y="145"/>
                    <a:pt x="217" y="148"/>
                    <a:pt x="214" y="149"/>
                  </a:cubicBezTo>
                  <a:cubicBezTo>
                    <a:pt x="211" y="148"/>
                    <a:pt x="205" y="148"/>
                    <a:pt x="202" y="149"/>
                  </a:cubicBezTo>
                  <a:cubicBezTo>
                    <a:pt x="202" y="149"/>
                    <a:pt x="202" y="149"/>
                    <a:pt x="201" y="150"/>
                  </a:cubicBezTo>
                  <a:cubicBezTo>
                    <a:pt x="201" y="152"/>
                    <a:pt x="202" y="154"/>
                    <a:pt x="202" y="157"/>
                  </a:cubicBezTo>
                  <a:cubicBezTo>
                    <a:pt x="202" y="158"/>
                    <a:pt x="201" y="159"/>
                    <a:pt x="201" y="160"/>
                  </a:cubicBezTo>
                  <a:cubicBezTo>
                    <a:pt x="201" y="162"/>
                    <a:pt x="201" y="164"/>
                    <a:pt x="202" y="166"/>
                  </a:cubicBezTo>
                  <a:cubicBezTo>
                    <a:pt x="203" y="166"/>
                    <a:pt x="204" y="166"/>
                    <a:pt x="205" y="166"/>
                  </a:cubicBezTo>
                  <a:cubicBezTo>
                    <a:pt x="206" y="166"/>
                    <a:pt x="207" y="168"/>
                    <a:pt x="208" y="168"/>
                  </a:cubicBezTo>
                  <a:cubicBezTo>
                    <a:pt x="209" y="167"/>
                    <a:pt x="210" y="166"/>
                    <a:pt x="213" y="167"/>
                  </a:cubicBezTo>
                  <a:cubicBezTo>
                    <a:pt x="213" y="166"/>
                    <a:pt x="214" y="166"/>
                    <a:pt x="214" y="165"/>
                  </a:cubicBezTo>
                  <a:cubicBezTo>
                    <a:pt x="215" y="165"/>
                    <a:pt x="215" y="165"/>
                    <a:pt x="215" y="165"/>
                  </a:cubicBezTo>
                  <a:cubicBezTo>
                    <a:pt x="216" y="164"/>
                    <a:pt x="217" y="164"/>
                    <a:pt x="217" y="163"/>
                  </a:cubicBezTo>
                  <a:cubicBezTo>
                    <a:pt x="218" y="163"/>
                    <a:pt x="218" y="162"/>
                    <a:pt x="218" y="162"/>
                  </a:cubicBezTo>
                  <a:cubicBezTo>
                    <a:pt x="218" y="161"/>
                    <a:pt x="218" y="160"/>
                    <a:pt x="219" y="158"/>
                  </a:cubicBezTo>
                  <a:cubicBezTo>
                    <a:pt x="220" y="157"/>
                    <a:pt x="220" y="156"/>
                    <a:pt x="221" y="155"/>
                  </a:cubicBezTo>
                  <a:cubicBezTo>
                    <a:pt x="222" y="155"/>
                    <a:pt x="222" y="154"/>
                    <a:pt x="223" y="154"/>
                  </a:cubicBezTo>
                  <a:cubicBezTo>
                    <a:pt x="223" y="154"/>
                    <a:pt x="223" y="153"/>
                    <a:pt x="224" y="153"/>
                  </a:cubicBezTo>
                  <a:cubicBezTo>
                    <a:pt x="224" y="151"/>
                    <a:pt x="225" y="149"/>
                    <a:pt x="226" y="149"/>
                  </a:cubicBezTo>
                  <a:cubicBezTo>
                    <a:pt x="227" y="149"/>
                    <a:pt x="228" y="150"/>
                    <a:pt x="229" y="150"/>
                  </a:cubicBezTo>
                  <a:cubicBezTo>
                    <a:pt x="231" y="149"/>
                    <a:pt x="232" y="147"/>
                    <a:pt x="235" y="147"/>
                  </a:cubicBezTo>
                  <a:cubicBezTo>
                    <a:pt x="236" y="148"/>
                    <a:pt x="237" y="149"/>
                    <a:pt x="238" y="150"/>
                  </a:cubicBezTo>
                  <a:cubicBezTo>
                    <a:pt x="238" y="153"/>
                    <a:pt x="239" y="154"/>
                    <a:pt x="241" y="155"/>
                  </a:cubicBezTo>
                  <a:cubicBezTo>
                    <a:pt x="244" y="157"/>
                    <a:pt x="246" y="158"/>
                    <a:pt x="247" y="161"/>
                  </a:cubicBezTo>
                  <a:cubicBezTo>
                    <a:pt x="246" y="162"/>
                    <a:pt x="246" y="162"/>
                    <a:pt x="245" y="163"/>
                  </a:cubicBezTo>
                  <a:cubicBezTo>
                    <a:pt x="245" y="164"/>
                    <a:pt x="244" y="163"/>
                    <a:pt x="244" y="164"/>
                  </a:cubicBezTo>
                  <a:cubicBezTo>
                    <a:pt x="244" y="165"/>
                    <a:pt x="244" y="166"/>
                    <a:pt x="245" y="166"/>
                  </a:cubicBezTo>
                  <a:cubicBezTo>
                    <a:pt x="246" y="166"/>
                    <a:pt x="246" y="165"/>
                    <a:pt x="247" y="164"/>
                  </a:cubicBezTo>
                  <a:cubicBezTo>
                    <a:pt x="247" y="163"/>
                    <a:pt x="248" y="163"/>
                    <a:pt x="249" y="162"/>
                  </a:cubicBezTo>
                  <a:cubicBezTo>
                    <a:pt x="249" y="161"/>
                    <a:pt x="249" y="160"/>
                    <a:pt x="249" y="159"/>
                  </a:cubicBezTo>
                  <a:cubicBezTo>
                    <a:pt x="249" y="158"/>
                    <a:pt x="251" y="159"/>
                    <a:pt x="251" y="158"/>
                  </a:cubicBezTo>
                  <a:cubicBezTo>
                    <a:pt x="250" y="156"/>
                    <a:pt x="248" y="155"/>
                    <a:pt x="246" y="154"/>
                  </a:cubicBezTo>
                  <a:cubicBezTo>
                    <a:pt x="246" y="154"/>
                    <a:pt x="246" y="153"/>
                    <a:pt x="246" y="153"/>
                  </a:cubicBezTo>
                  <a:cubicBezTo>
                    <a:pt x="246" y="153"/>
                    <a:pt x="246" y="153"/>
                    <a:pt x="245" y="153"/>
                  </a:cubicBezTo>
                  <a:cubicBezTo>
                    <a:pt x="244" y="152"/>
                    <a:pt x="244" y="152"/>
                    <a:pt x="243" y="150"/>
                  </a:cubicBezTo>
                  <a:cubicBezTo>
                    <a:pt x="242" y="149"/>
                    <a:pt x="239" y="147"/>
                    <a:pt x="241" y="144"/>
                  </a:cubicBezTo>
                  <a:cubicBezTo>
                    <a:pt x="244" y="144"/>
                    <a:pt x="245" y="148"/>
                    <a:pt x="248" y="149"/>
                  </a:cubicBezTo>
                  <a:cubicBezTo>
                    <a:pt x="249" y="150"/>
                    <a:pt x="249" y="150"/>
                    <a:pt x="250" y="151"/>
                  </a:cubicBezTo>
                  <a:cubicBezTo>
                    <a:pt x="252" y="152"/>
                    <a:pt x="253" y="153"/>
                    <a:pt x="253" y="154"/>
                  </a:cubicBezTo>
                  <a:cubicBezTo>
                    <a:pt x="254" y="155"/>
                    <a:pt x="253" y="156"/>
                    <a:pt x="253" y="157"/>
                  </a:cubicBezTo>
                  <a:cubicBezTo>
                    <a:pt x="254" y="159"/>
                    <a:pt x="255" y="160"/>
                    <a:pt x="255" y="161"/>
                  </a:cubicBezTo>
                  <a:cubicBezTo>
                    <a:pt x="256" y="163"/>
                    <a:pt x="256" y="166"/>
                    <a:pt x="259" y="167"/>
                  </a:cubicBezTo>
                  <a:cubicBezTo>
                    <a:pt x="261" y="166"/>
                    <a:pt x="263" y="166"/>
                    <a:pt x="263" y="164"/>
                  </a:cubicBezTo>
                  <a:cubicBezTo>
                    <a:pt x="264" y="162"/>
                    <a:pt x="261" y="161"/>
                    <a:pt x="261" y="159"/>
                  </a:cubicBezTo>
                  <a:cubicBezTo>
                    <a:pt x="261" y="158"/>
                    <a:pt x="263" y="156"/>
                    <a:pt x="264" y="157"/>
                  </a:cubicBezTo>
                  <a:cubicBezTo>
                    <a:pt x="266" y="157"/>
                    <a:pt x="266" y="158"/>
                    <a:pt x="267" y="159"/>
                  </a:cubicBezTo>
                  <a:cubicBezTo>
                    <a:pt x="268" y="161"/>
                    <a:pt x="267" y="164"/>
                    <a:pt x="268" y="165"/>
                  </a:cubicBezTo>
                  <a:cubicBezTo>
                    <a:pt x="269" y="165"/>
                    <a:pt x="269" y="166"/>
                    <a:pt x="269" y="166"/>
                  </a:cubicBezTo>
                  <a:cubicBezTo>
                    <a:pt x="270" y="166"/>
                    <a:pt x="270" y="167"/>
                    <a:pt x="270" y="167"/>
                  </a:cubicBezTo>
                  <a:cubicBezTo>
                    <a:pt x="271" y="167"/>
                    <a:pt x="271" y="168"/>
                    <a:pt x="272" y="168"/>
                  </a:cubicBezTo>
                  <a:cubicBezTo>
                    <a:pt x="273" y="169"/>
                    <a:pt x="274" y="168"/>
                    <a:pt x="276" y="167"/>
                  </a:cubicBezTo>
                  <a:cubicBezTo>
                    <a:pt x="277" y="168"/>
                    <a:pt x="278" y="169"/>
                    <a:pt x="279" y="169"/>
                  </a:cubicBezTo>
                  <a:cubicBezTo>
                    <a:pt x="281" y="169"/>
                    <a:pt x="282" y="167"/>
                    <a:pt x="283" y="168"/>
                  </a:cubicBezTo>
                  <a:cubicBezTo>
                    <a:pt x="284" y="168"/>
                    <a:pt x="283" y="169"/>
                    <a:pt x="283" y="170"/>
                  </a:cubicBezTo>
                  <a:cubicBezTo>
                    <a:pt x="284" y="174"/>
                    <a:pt x="283" y="176"/>
                    <a:pt x="282" y="179"/>
                  </a:cubicBezTo>
                  <a:cubicBezTo>
                    <a:pt x="281" y="180"/>
                    <a:pt x="281" y="181"/>
                    <a:pt x="280" y="181"/>
                  </a:cubicBezTo>
                  <a:cubicBezTo>
                    <a:pt x="278" y="181"/>
                    <a:pt x="277" y="181"/>
                    <a:pt x="275" y="181"/>
                  </a:cubicBezTo>
                  <a:cubicBezTo>
                    <a:pt x="275" y="181"/>
                    <a:pt x="274" y="181"/>
                    <a:pt x="273" y="181"/>
                  </a:cubicBezTo>
                  <a:cubicBezTo>
                    <a:pt x="271" y="182"/>
                    <a:pt x="269" y="181"/>
                    <a:pt x="268" y="181"/>
                  </a:cubicBezTo>
                  <a:cubicBezTo>
                    <a:pt x="268" y="181"/>
                    <a:pt x="267" y="180"/>
                    <a:pt x="267" y="180"/>
                  </a:cubicBezTo>
                  <a:cubicBezTo>
                    <a:pt x="266" y="180"/>
                    <a:pt x="266" y="180"/>
                    <a:pt x="265" y="180"/>
                  </a:cubicBezTo>
                  <a:cubicBezTo>
                    <a:pt x="264" y="180"/>
                    <a:pt x="264" y="179"/>
                    <a:pt x="263" y="179"/>
                  </a:cubicBezTo>
                  <a:cubicBezTo>
                    <a:pt x="260" y="178"/>
                    <a:pt x="258" y="177"/>
                    <a:pt x="257" y="177"/>
                  </a:cubicBezTo>
                  <a:cubicBezTo>
                    <a:pt x="256" y="177"/>
                    <a:pt x="255" y="179"/>
                    <a:pt x="254" y="179"/>
                  </a:cubicBezTo>
                  <a:cubicBezTo>
                    <a:pt x="255" y="182"/>
                    <a:pt x="253" y="183"/>
                    <a:pt x="250" y="182"/>
                  </a:cubicBezTo>
                  <a:cubicBezTo>
                    <a:pt x="248" y="181"/>
                    <a:pt x="247" y="181"/>
                    <a:pt x="246" y="180"/>
                  </a:cubicBezTo>
                  <a:cubicBezTo>
                    <a:pt x="246" y="179"/>
                    <a:pt x="245" y="178"/>
                    <a:pt x="244" y="178"/>
                  </a:cubicBezTo>
                  <a:cubicBezTo>
                    <a:pt x="243" y="177"/>
                    <a:pt x="240" y="177"/>
                    <a:pt x="240" y="177"/>
                  </a:cubicBezTo>
                  <a:cubicBezTo>
                    <a:pt x="239" y="176"/>
                    <a:pt x="237" y="175"/>
                    <a:pt x="237" y="173"/>
                  </a:cubicBezTo>
                  <a:cubicBezTo>
                    <a:pt x="238" y="172"/>
                    <a:pt x="238" y="168"/>
                    <a:pt x="238" y="166"/>
                  </a:cubicBezTo>
                  <a:cubicBezTo>
                    <a:pt x="237" y="165"/>
                    <a:pt x="235" y="166"/>
                    <a:pt x="233" y="166"/>
                  </a:cubicBezTo>
                  <a:cubicBezTo>
                    <a:pt x="230" y="166"/>
                    <a:pt x="228" y="166"/>
                    <a:pt x="225" y="166"/>
                  </a:cubicBezTo>
                  <a:cubicBezTo>
                    <a:pt x="224" y="166"/>
                    <a:pt x="222" y="166"/>
                    <a:pt x="221" y="166"/>
                  </a:cubicBezTo>
                  <a:cubicBezTo>
                    <a:pt x="220" y="167"/>
                    <a:pt x="220" y="167"/>
                    <a:pt x="219" y="167"/>
                  </a:cubicBezTo>
                  <a:cubicBezTo>
                    <a:pt x="218" y="168"/>
                    <a:pt x="217" y="168"/>
                    <a:pt x="216" y="169"/>
                  </a:cubicBezTo>
                  <a:cubicBezTo>
                    <a:pt x="215" y="169"/>
                    <a:pt x="215" y="170"/>
                    <a:pt x="214" y="170"/>
                  </a:cubicBezTo>
                  <a:cubicBezTo>
                    <a:pt x="212" y="170"/>
                    <a:pt x="211" y="170"/>
                    <a:pt x="210" y="170"/>
                  </a:cubicBezTo>
                  <a:cubicBezTo>
                    <a:pt x="209" y="170"/>
                    <a:pt x="209" y="169"/>
                    <a:pt x="208" y="169"/>
                  </a:cubicBezTo>
                  <a:cubicBezTo>
                    <a:pt x="206" y="170"/>
                    <a:pt x="206" y="173"/>
                    <a:pt x="205" y="174"/>
                  </a:cubicBezTo>
                  <a:cubicBezTo>
                    <a:pt x="204" y="174"/>
                    <a:pt x="203" y="175"/>
                    <a:pt x="203" y="175"/>
                  </a:cubicBezTo>
                  <a:cubicBezTo>
                    <a:pt x="201" y="176"/>
                    <a:pt x="201" y="177"/>
                    <a:pt x="200" y="179"/>
                  </a:cubicBezTo>
                  <a:cubicBezTo>
                    <a:pt x="200" y="179"/>
                    <a:pt x="200" y="180"/>
                    <a:pt x="199" y="181"/>
                  </a:cubicBezTo>
                  <a:cubicBezTo>
                    <a:pt x="199" y="181"/>
                    <a:pt x="200" y="183"/>
                    <a:pt x="200" y="184"/>
                  </a:cubicBezTo>
                  <a:cubicBezTo>
                    <a:pt x="199" y="186"/>
                    <a:pt x="197" y="188"/>
                    <a:pt x="195" y="189"/>
                  </a:cubicBezTo>
                  <a:cubicBezTo>
                    <a:pt x="195" y="190"/>
                    <a:pt x="195" y="190"/>
                    <a:pt x="194" y="190"/>
                  </a:cubicBezTo>
                  <a:cubicBezTo>
                    <a:pt x="193" y="191"/>
                    <a:pt x="192" y="192"/>
                    <a:pt x="191" y="193"/>
                  </a:cubicBezTo>
                  <a:cubicBezTo>
                    <a:pt x="191" y="194"/>
                    <a:pt x="190" y="195"/>
                    <a:pt x="190" y="196"/>
                  </a:cubicBezTo>
                  <a:cubicBezTo>
                    <a:pt x="189" y="197"/>
                    <a:pt x="188" y="198"/>
                    <a:pt x="188" y="200"/>
                  </a:cubicBezTo>
                  <a:cubicBezTo>
                    <a:pt x="187" y="202"/>
                    <a:pt x="186" y="202"/>
                    <a:pt x="186" y="204"/>
                  </a:cubicBezTo>
                  <a:cubicBezTo>
                    <a:pt x="185" y="207"/>
                    <a:pt x="186" y="207"/>
                    <a:pt x="186" y="209"/>
                  </a:cubicBezTo>
                  <a:cubicBezTo>
                    <a:pt x="187" y="211"/>
                    <a:pt x="188" y="214"/>
                    <a:pt x="187" y="217"/>
                  </a:cubicBezTo>
                  <a:cubicBezTo>
                    <a:pt x="187" y="218"/>
                    <a:pt x="186" y="220"/>
                    <a:pt x="186" y="222"/>
                  </a:cubicBezTo>
                  <a:cubicBezTo>
                    <a:pt x="186" y="222"/>
                    <a:pt x="187" y="226"/>
                    <a:pt x="187" y="226"/>
                  </a:cubicBezTo>
                  <a:cubicBezTo>
                    <a:pt x="187" y="227"/>
                    <a:pt x="188" y="228"/>
                    <a:pt x="188" y="228"/>
                  </a:cubicBezTo>
                  <a:cubicBezTo>
                    <a:pt x="189" y="228"/>
                    <a:pt x="189" y="229"/>
                    <a:pt x="189" y="229"/>
                  </a:cubicBezTo>
                  <a:cubicBezTo>
                    <a:pt x="189" y="229"/>
                    <a:pt x="189" y="229"/>
                    <a:pt x="189" y="229"/>
                  </a:cubicBezTo>
                  <a:cubicBezTo>
                    <a:pt x="190" y="230"/>
                    <a:pt x="189" y="230"/>
                    <a:pt x="190" y="230"/>
                  </a:cubicBezTo>
                  <a:cubicBezTo>
                    <a:pt x="190" y="230"/>
                    <a:pt x="190" y="230"/>
                    <a:pt x="190" y="231"/>
                  </a:cubicBezTo>
                  <a:cubicBezTo>
                    <a:pt x="191" y="231"/>
                    <a:pt x="191" y="232"/>
                    <a:pt x="192" y="233"/>
                  </a:cubicBezTo>
                  <a:cubicBezTo>
                    <a:pt x="192" y="234"/>
                    <a:pt x="193" y="236"/>
                    <a:pt x="193" y="238"/>
                  </a:cubicBezTo>
                  <a:cubicBezTo>
                    <a:pt x="194" y="239"/>
                    <a:pt x="197" y="241"/>
                    <a:pt x="198" y="242"/>
                  </a:cubicBezTo>
                  <a:cubicBezTo>
                    <a:pt x="200" y="244"/>
                    <a:pt x="202" y="246"/>
                    <a:pt x="204" y="246"/>
                  </a:cubicBezTo>
                  <a:cubicBezTo>
                    <a:pt x="205" y="246"/>
                    <a:pt x="206" y="244"/>
                    <a:pt x="208" y="244"/>
                  </a:cubicBezTo>
                  <a:cubicBezTo>
                    <a:pt x="209" y="244"/>
                    <a:pt x="210" y="245"/>
                    <a:pt x="212" y="245"/>
                  </a:cubicBezTo>
                  <a:cubicBezTo>
                    <a:pt x="214" y="244"/>
                    <a:pt x="217" y="243"/>
                    <a:pt x="219" y="243"/>
                  </a:cubicBezTo>
                  <a:cubicBezTo>
                    <a:pt x="221" y="242"/>
                    <a:pt x="223" y="241"/>
                    <a:pt x="224" y="241"/>
                  </a:cubicBezTo>
                  <a:cubicBezTo>
                    <a:pt x="227" y="241"/>
                    <a:pt x="227" y="244"/>
                    <a:pt x="229" y="246"/>
                  </a:cubicBezTo>
                  <a:cubicBezTo>
                    <a:pt x="231" y="246"/>
                    <a:pt x="232" y="246"/>
                    <a:pt x="233" y="246"/>
                  </a:cubicBezTo>
                  <a:cubicBezTo>
                    <a:pt x="236" y="248"/>
                    <a:pt x="236" y="249"/>
                    <a:pt x="235" y="252"/>
                  </a:cubicBezTo>
                  <a:cubicBezTo>
                    <a:pt x="235" y="253"/>
                    <a:pt x="235" y="254"/>
                    <a:pt x="235" y="255"/>
                  </a:cubicBezTo>
                  <a:cubicBezTo>
                    <a:pt x="235" y="256"/>
                    <a:pt x="234" y="258"/>
                    <a:pt x="234" y="259"/>
                  </a:cubicBezTo>
                  <a:cubicBezTo>
                    <a:pt x="234" y="261"/>
                    <a:pt x="236" y="262"/>
                    <a:pt x="237" y="264"/>
                  </a:cubicBezTo>
                  <a:cubicBezTo>
                    <a:pt x="239" y="267"/>
                    <a:pt x="240" y="270"/>
                    <a:pt x="241" y="273"/>
                  </a:cubicBezTo>
                  <a:cubicBezTo>
                    <a:pt x="242" y="275"/>
                    <a:pt x="242" y="277"/>
                    <a:pt x="242" y="280"/>
                  </a:cubicBezTo>
                  <a:cubicBezTo>
                    <a:pt x="242" y="281"/>
                    <a:pt x="243" y="283"/>
                    <a:pt x="243" y="284"/>
                  </a:cubicBezTo>
                  <a:cubicBezTo>
                    <a:pt x="243" y="286"/>
                    <a:pt x="241" y="287"/>
                    <a:pt x="241" y="289"/>
                  </a:cubicBezTo>
                  <a:cubicBezTo>
                    <a:pt x="241" y="290"/>
                    <a:pt x="241" y="291"/>
                    <a:pt x="241" y="292"/>
                  </a:cubicBezTo>
                  <a:cubicBezTo>
                    <a:pt x="240" y="293"/>
                    <a:pt x="239" y="293"/>
                    <a:pt x="239" y="294"/>
                  </a:cubicBezTo>
                  <a:cubicBezTo>
                    <a:pt x="239" y="296"/>
                    <a:pt x="240" y="298"/>
                    <a:pt x="239" y="300"/>
                  </a:cubicBezTo>
                  <a:cubicBezTo>
                    <a:pt x="241" y="301"/>
                    <a:pt x="241" y="304"/>
                    <a:pt x="242" y="306"/>
                  </a:cubicBezTo>
                  <a:cubicBezTo>
                    <a:pt x="242" y="307"/>
                    <a:pt x="243" y="308"/>
                    <a:pt x="243" y="309"/>
                  </a:cubicBezTo>
                  <a:cubicBezTo>
                    <a:pt x="244" y="312"/>
                    <a:pt x="244" y="316"/>
                    <a:pt x="245" y="320"/>
                  </a:cubicBezTo>
                  <a:cubicBezTo>
                    <a:pt x="245" y="322"/>
                    <a:pt x="246" y="323"/>
                    <a:pt x="246" y="325"/>
                  </a:cubicBezTo>
                  <a:cubicBezTo>
                    <a:pt x="247" y="326"/>
                    <a:pt x="248" y="326"/>
                    <a:pt x="248" y="327"/>
                  </a:cubicBezTo>
                  <a:cubicBezTo>
                    <a:pt x="248" y="328"/>
                    <a:pt x="248" y="330"/>
                    <a:pt x="249" y="331"/>
                  </a:cubicBezTo>
                  <a:cubicBezTo>
                    <a:pt x="249" y="332"/>
                    <a:pt x="250" y="333"/>
                    <a:pt x="250" y="334"/>
                  </a:cubicBezTo>
                  <a:cubicBezTo>
                    <a:pt x="250" y="335"/>
                    <a:pt x="249" y="336"/>
                    <a:pt x="249" y="338"/>
                  </a:cubicBezTo>
                  <a:cubicBezTo>
                    <a:pt x="249" y="338"/>
                    <a:pt x="250" y="340"/>
                    <a:pt x="251" y="340"/>
                  </a:cubicBezTo>
                  <a:cubicBezTo>
                    <a:pt x="253" y="341"/>
                    <a:pt x="256" y="339"/>
                    <a:pt x="258" y="339"/>
                  </a:cubicBezTo>
                  <a:cubicBezTo>
                    <a:pt x="261" y="339"/>
                    <a:pt x="262" y="339"/>
                    <a:pt x="263" y="338"/>
                  </a:cubicBezTo>
                  <a:cubicBezTo>
                    <a:pt x="265" y="338"/>
                    <a:pt x="265" y="338"/>
                    <a:pt x="266" y="336"/>
                  </a:cubicBezTo>
                  <a:cubicBezTo>
                    <a:pt x="268" y="335"/>
                    <a:pt x="269" y="334"/>
                    <a:pt x="270" y="332"/>
                  </a:cubicBezTo>
                  <a:cubicBezTo>
                    <a:pt x="271" y="331"/>
                    <a:pt x="271" y="331"/>
                    <a:pt x="271" y="330"/>
                  </a:cubicBezTo>
                  <a:cubicBezTo>
                    <a:pt x="272" y="330"/>
                    <a:pt x="272" y="329"/>
                    <a:pt x="272" y="328"/>
                  </a:cubicBezTo>
                  <a:cubicBezTo>
                    <a:pt x="274" y="326"/>
                    <a:pt x="275" y="326"/>
                    <a:pt x="275" y="324"/>
                  </a:cubicBezTo>
                  <a:cubicBezTo>
                    <a:pt x="275" y="322"/>
                    <a:pt x="276" y="320"/>
                    <a:pt x="276" y="318"/>
                  </a:cubicBezTo>
                  <a:cubicBezTo>
                    <a:pt x="277" y="317"/>
                    <a:pt x="279" y="317"/>
                    <a:pt x="280" y="315"/>
                  </a:cubicBezTo>
                  <a:cubicBezTo>
                    <a:pt x="281" y="311"/>
                    <a:pt x="280" y="308"/>
                    <a:pt x="279" y="305"/>
                  </a:cubicBezTo>
                  <a:cubicBezTo>
                    <a:pt x="280" y="303"/>
                    <a:pt x="281" y="301"/>
                    <a:pt x="283" y="300"/>
                  </a:cubicBezTo>
                  <a:cubicBezTo>
                    <a:pt x="285" y="299"/>
                    <a:pt x="286" y="299"/>
                    <a:pt x="287" y="298"/>
                  </a:cubicBezTo>
                  <a:cubicBezTo>
                    <a:pt x="287" y="298"/>
                    <a:pt x="287" y="297"/>
                    <a:pt x="287" y="297"/>
                  </a:cubicBezTo>
                  <a:cubicBezTo>
                    <a:pt x="288" y="297"/>
                    <a:pt x="288" y="297"/>
                    <a:pt x="288" y="297"/>
                  </a:cubicBezTo>
                  <a:cubicBezTo>
                    <a:pt x="289" y="296"/>
                    <a:pt x="290" y="295"/>
                    <a:pt x="290" y="295"/>
                  </a:cubicBezTo>
                  <a:cubicBezTo>
                    <a:pt x="290" y="293"/>
                    <a:pt x="290" y="292"/>
                    <a:pt x="291" y="290"/>
                  </a:cubicBezTo>
                  <a:cubicBezTo>
                    <a:pt x="291" y="287"/>
                    <a:pt x="291" y="285"/>
                    <a:pt x="291" y="281"/>
                  </a:cubicBezTo>
                  <a:cubicBezTo>
                    <a:pt x="290" y="280"/>
                    <a:pt x="289" y="279"/>
                    <a:pt x="289" y="278"/>
                  </a:cubicBezTo>
                  <a:cubicBezTo>
                    <a:pt x="289" y="277"/>
                    <a:pt x="290" y="275"/>
                    <a:pt x="290" y="274"/>
                  </a:cubicBezTo>
                  <a:cubicBezTo>
                    <a:pt x="290" y="272"/>
                    <a:pt x="289" y="271"/>
                    <a:pt x="289" y="270"/>
                  </a:cubicBezTo>
                  <a:cubicBezTo>
                    <a:pt x="289" y="269"/>
                    <a:pt x="290" y="267"/>
                    <a:pt x="290" y="266"/>
                  </a:cubicBezTo>
                  <a:cubicBezTo>
                    <a:pt x="291" y="264"/>
                    <a:pt x="291" y="264"/>
                    <a:pt x="292" y="263"/>
                  </a:cubicBezTo>
                  <a:cubicBezTo>
                    <a:pt x="293" y="262"/>
                    <a:pt x="294" y="261"/>
                    <a:pt x="294" y="260"/>
                  </a:cubicBezTo>
                  <a:cubicBezTo>
                    <a:pt x="295" y="259"/>
                    <a:pt x="295" y="259"/>
                    <a:pt x="295" y="258"/>
                  </a:cubicBezTo>
                  <a:cubicBezTo>
                    <a:pt x="295" y="258"/>
                    <a:pt x="296" y="257"/>
                    <a:pt x="296" y="257"/>
                  </a:cubicBezTo>
                  <a:cubicBezTo>
                    <a:pt x="297" y="256"/>
                    <a:pt x="297" y="255"/>
                    <a:pt x="298" y="254"/>
                  </a:cubicBezTo>
                  <a:cubicBezTo>
                    <a:pt x="299" y="254"/>
                    <a:pt x="299" y="254"/>
                    <a:pt x="299" y="253"/>
                  </a:cubicBezTo>
                  <a:cubicBezTo>
                    <a:pt x="300" y="253"/>
                    <a:pt x="300" y="253"/>
                    <a:pt x="300" y="253"/>
                  </a:cubicBezTo>
                  <a:cubicBezTo>
                    <a:pt x="300" y="252"/>
                    <a:pt x="300" y="253"/>
                    <a:pt x="301" y="252"/>
                  </a:cubicBezTo>
                  <a:cubicBezTo>
                    <a:pt x="303" y="251"/>
                    <a:pt x="304" y="248"/>
                    <a:pt x="306" y="246"/>
                  </a:cubicBezTo>
                  <a:cubicBezTo>
                    <a:pt x="306" y="246"/>
                    <a:pt x="307" y="245"/>
                    <a:pt x="307" y="244"/>
                  </a:cubicBezTo>
                  <a:cubicBezTo>
                    <a:pt x="307" y="243"/>
                    <a:pt x="307" y="243"/>
                    <a:pt x="308" y="242"/>
                  </a:cubicBezTo>
                  <a:cubicBezTo>
                    <a:pt x="308" y="241"/>
                    <a:pt x="308" y="240"/>
                    <a:pt x="309" y="239"/>
                  </a:cubicBezTo>
                  <a:cubicBezTo>
                    <a:pt x="309" y="238"/>
                    <a:pt x="310" y="236"/>
                    <a:pt x="311" y="235"/>
                  </a:cubicBezTo>
                  <a:cubicBezTo>
                    <a:pt x="311" y="233"/>
                    <a:pt x="312" y="231"/>
                    <a:pt x="311" y="229"/>
                  </a:cubicBezTo>
                  <a:cubicBezTo>
                    <a:pt x="310" y="229"/>
                    <a:pt x="310" y="229"/>
                    <a:pt x="309" y="229"/>
                  </a:cubicBezTo>
                  <a:cubicBezTo>
                    <a:pt x="308" y="230"/>
                    <a:pt x="307" y="230"/>
                    <a:pt x="306" y="230"/>
                  </a:cubicBezTo>
                  <a:cubicBezTo>
                    <a:pt x="305" y="230"/>
                    <a:pt x="305" y="231"/>
                    <a:pt x="304" y="231"/>
                  </a:cubicBezTo>
                  <a:cubicBezTo>
                    <a:pt x="302" y="231"/>
                    <a:pt x="301" y="231"/>
                    <a:pt x="299" y="231"/>
                  </a:cubicBezTo>
                  <a:cubicBezTo>
                    <a:pt x="298" y="230"/>
                    <a:pt x="298" y="229"/>
                    <a:pt x="297" y="228"/>
                  </a:cubicBezTo>
                  <a:cubicBezTo>
                    <a:pt x="298" y="227"/>
                    <a:pt x="299" y="227"/>
                    <a:pt x="301" y="226"/>
                  </a:cubicBezTo>
                  <a:cubicBezTo>
                    <a:pt x="301" y="225"/>
                    <a:pt x="302" y="224"/>
                    <a:pt x="304" y="223"/>
                  </a:cubicBezTo>
                  <a:cubicBezTo>
                    <a:pt x="304" y="223"/>
                    <a:pt x="305" y="223"/>
                    <a:pt x="306" y="223"/>
                  </a:cubicBezTo>
                  <a:cubicBezTo>
                    <a:pt x="308" y="222"/>
                    <a:pt x="309" y="222"/>
                    <a:pt x="310" y="222"/>
                  </a:cubicBezTo>
                  <a:cubicBezTo>
                    <a:pt x="312" y="220"/>
                    <a:pt x="313" y="220"/>
                    <a:pt x="314" y="218"/>
                  </a:cubicBezTo>
                  <a:cubicBezTo>
                    <a:pt x="316" y="216"/>
                    <a:pt x="316" y="216"/>
                    <a:pt x="317" y="216"/>
                  </a:cubicBezTo>
                  <a:cubicBezTo>
                    <a:pt x="317" y="215"/>
                    <a:pt x="318" y="215"/>
                    <a:pt x="318" y="215"/>
                  </a:cubicBezTo>
                  <a:cubicBezTo>
                    <a:pt x="319" y="214"/>
                    <a:pt x="320" y="214"/>
                    <a:pt x="320" y="213"/>
                  </a:cubicBezTo>
                  <a:cubicBezTo>
                    <a:pt x="321" y="213"/>
                    <a:pt x="321" y="212"/>
                    <a:pt x="322" y="211"/>
                  </a:cubicBezTo>
                  <a:cubicBezTo>
                    <a:pt x="323" y="210"/>
                    <a:pt x="324" y="209"/>
                    <a:pt x="324" y="209"/>
                  </a:cubicBezTo>
                  <a:cubicBezTo>
                    <a:pt x="328" y="205"/>
                    <a:pt x="329" y="203"/>
                    <a:pt x="326" y="200"/>
                  </a:cubicBezTo>
                  <a:cubicBezTo>
                    <a:pt x="325" y="199"/>
                    <a:pt x="324" y="199"/>
                    <a:pt x="323" y="198"/>
                  </a:cubicBezTo>
                  <a:cubicBezTo>
                    <a:pt x="322" y="198"/>
                    <a:pt x="320" y="197"/>
                    <a:pt x="319" y="197"/>
                  </a:cubicBezTo>
                  <a:cubicBezTo>
                    <a:pt x="318" y="197"/>
                    <a:pt x="317" y="198"/>
                    <a:pt x="316" y="198"/>
                  </a:cubicBezTo>
                  <a:cubicBezTo>
                    <a:pt x="313" y="198"/>
                    <a:pt x="312" y="197"/>
                    <a:pt x="310" y="196"/>
                  </a:cubicBezTo>
                  <a:cubicBezTo>
                    <a:pt x="310" y="194"/>
                    <a:pt x="309" y="192"/>
                    <a:pt x="308" y="190"/>
                  </a:cubicBezTo>
                  <a:cubicBezTo>
                    <a:pt x="308" y="190"/>
                    <a:pt x="307" y="189"/>
                    <a:pt x="307" y="188"/>
                  </a:cubicBezTo>
                  <a:cubicBezTo>
                    <a:pt x="307" y="187"/>
                    <a:pt x="306" y="186"/>
                    <a:pt x="306" y="185"/>
                  </a:cubicBezTo>
                  <a:cubicBezTo>
                    <a:pt x="307" y="184"/>
                    <a:pt x="308" y="184"/>
                    <a:pt x="309" y="184"/>
                  </a:cubicBezTo>
                  <a:cubicBezTo>
                    <a:pt x="310" y="184"/>
                    <a:pt x="311" y="186"/>
                    <a:pt x="311" y="187"/>
                  </a:cubicBezTo>
                  <a:cubicBezTo>
                    <a:pt x="312" y="188"/>
                    <a:pt x="312" y="189"/>
                    <a:pt x="313" y="190"/>
                  </a:cubicBezTo>
                  <a:cubicBezTo>
                    <a:pt x="313" y="190"/>
                    <a:pt x="314" y="191"/>
                    <a:pt x="314" y="191"/>
                  </a:cubicBezTo>
                  <a:cubicBezTo>
                    <a:pt x="315" y="192"/>
                    <a:pt x="316" y="193"/>
                    <a:pt x="317" y="193"/>
                  </a:cubicBezTo>
                  <a:cubicBezTo>
                    <a:pt x="318" y="193"/>
                    <a:pt x="320" y="192"/>
                    <a:pt x="322" y="192"/>
                  </a:cubicBezTo>
                  <a:cubicBezTo>
                    <a:pt x="323" y="192"/>
                    <a:pt x="324" y="194"/>
                    <a:pt x="325" y="194"/>
                  </a:cubicBezTo>
                  <a:cubicBezTo>
                    <a:pt x="325" y="195"/>
                    <a:pt x="327" y="196"/>
                    <a:pt x="327" y="196"/>
                  </a:cubicBezTo>
                  <a:cubicBezTo>
                    <a:pt x="328" y="196"/>
                    <a:pt x="329" y="195"/>
                    <a:pt x="330" y="196"/>
                  </a:cubicBezTo>
                  <a:cubicBezTo>
                    <a:pt x="330" y="196"/>
                    <a:pt x="331" y="196"/>
                    <a:pt x="331" y="196"/>
                  </a:cubicBezTo>
                  <a:cubicBezTo>
                    <a:pt x="331" y="196"/>
                    <a:pt x="330" y="197"/>
                    <a:pt x="330" y="197"/>
                  </a:cubicBezTo>
                  <a:cubicBezTo>
                    <a:pt x="331" y="199"/>
                    <a:pt x="332" y="200"/>
                    <a:pt x="333" y="201"/>
                  </a:cubicBezTo>
                  <a:cubicBezTo>
                    <a:pt x="333" y="202"/>
                    <a:pt x="334" y="202"/>
                    <a:pt x="334" y="203"/>
                  </a:cubicBezTo>
                  <a:cubicBezTo>
                    <a:pt x="334" y="204"/>
                    <a:pt x="334" y="205"/>
                    <a:pt x="334" y="206"/>
                  </a:cubicBezTo>
                  <a:cubicBezTo>
                    <a:pt x="335" y="206"/>
                    <a:pt x="335" y="207"/>
                    <a:pt x="336" y="208"/>
                  </a:cubicBezTo>
                  <a:cubicBezTo>
                    <a:pt x="337" y="208"/>
                    <a:pt x="338" y="207"/>
                    <a:pt x="339" y="208"/>
                  </a:cubicBezTo>
                  <a:cubicBezTo>
                    <a:pt x="340" y="209"/>
                    <a:pt x="339" y="210"/>
                    <a:pt x="339" y="211"/>
                  </a:cubicBezTo>
                  <a:cubicBezTo>
                    <a:pt x="339" y="211"/>
                    <a:pt x="339" y="212"/>
                    <a:pt x="339" y="212"/>
                  </a:cubicBezTo>
                  <a:cubicBezTo>
                    <a:pt x="340" y="214"/>
                    <a:pt x="339" y="216"/>
                    <a:pt x="340" y="217"/>
                  </a:cubicBezTo>
                  <a:cubicBezTo>
                    <a:pt x="340" y="219"/>
                    <a:pt x="341" y="221"/>
                    <a:pt x="341" y="223"/>
                  </a:cubicBezTo>
                  <a:cubicBezTo>
                    <a:pt x="341" y="225"/>
                    <a:pt x="341" y="228"/>
                    <a:pt x="342" y="229"/>
                  </a:cubicBezTo>
                  <a:cubicBezTo>
                    <a:pt x="343" y="231"/>
                    <a:pt x="343" y="233"/>
                    <a:pt x="343" y="234"/>
                  </a:cubicBezTo>
                  <a:cubicBezTo>
                    <a:pt x="344" y="236"/>
                    <a:pt x="344" y="237"/>
                    <a:pt x="345" y="237"/>
                  </a:cubicBezTo>
                  <a:cubicBezTo>
                    <a:pt x="346" y="237"/>
                    <a:pt x="346" y="237"/>
                    <a:pt x="347" y="236"/>
                  </a:cubicBezTo>
                  <a:cubicBezTo>
                    <a:pt x="347" y="235"/>
                    <a:pt x="348" y="235"/>
                    <a:pt x="349" y="235"/>
                  </a:cubicBezTo>
                  <a:cubicBezTo>
                    <a:pt x="349" y="234"/>
                    <a:pt x="349" y="233"/>
                    <a:pt x="349" y="233"/>
                  </a:cubicBezTo>
                  <a:cubicBezTo>
                    <a:pt x="349" y="232"/>
                    <a:pt x="349" y="232"/>
                    <a:pt x="349" y="232"/>
                  </a:cubicBezTo>
                  <a:cubicBezTo>
                    <a:pt x="349" y="232"/>
                    <a:pt x="350" y="229"/>
                    <a:pt x="350" y="228"/>
                  </a:cubicBezTo>
                  <a:cubicBezTo>
                    <a:pt x="350" y="226"/>
                    <a:pt x="350" y="224"/>
                    <a:pt x="350" y="222"/>
                  </a:cubicBezTo>
                  <a:cubicBezTo>
                    <a:pt x="352" y="220"/>
                    <a:pt x="353" y="219"/>
                    <a:pt x="355" y="218"/>
                  </a:cubicBezTo>
                  <a:cubicBezTo>
                    <a:pt x="355" y="217"/>
                    <a:pt x="356" y="217"/>
                    <a:pt x="356" y="216"/>
                  </a:cubicBezTo>
                  <a:cubicBezTo>
                    <a:pt x="358" y="215"/>
                    <a:pt x="360" y="212"/>
                    <a:pt x="362" y="211"/>
                  </a:cubicBezTo>
                  <a:cubicBezTo>
                    <a:pt x="363" y="210"/>
                    <a:pt x="364" y="209"/>
                    <a:pt x="365" y="208"/>
                  </a:cubicBezTo>
                  <a:cubicBezTo>
                    <a:pt x="367" y="208"/>
                    <a:pt x="368" y="206"/>
                    <a:pt x="370" y="206"/>
                  </a:cubicBezTo>
                  <a:cubicBezTo>
                    <a:pt x="371" y="207"/>
                    <a:pt x="371" y="209"/>
                    <a:pt x="371" y="210"/>
                  </a:cubicBezTo>
                  <a:cubicBezTo>
                    <a:pt x="373" y="212"/>
                    <a:pt x="374" y="213"/>
                    <a:pt x="374" y="216"/>
                  </a:cubicBezTo>
                  <a:cubicBezTo>
                    <a:pt x="375" y="217"/>
                    <a:pt x="376" y="216"/>
                    <a:pt x="377" y="217"/>
                  </a:cubicBezTo>
                  <a:cubicBezTo>
                    <a:pt x="377" y="217"/>
                    <a:pt x="378" y="218"/>
                    <a:pt x="378" y="219"/>
                  </a:cubicBezTo>
                  <a:cubicBezTo>
                    <a:pt x="378" y="219"/>
                    <a:pt x="379" y="220"/>
                    <a:pt x="379" y="221"/>
                  </a:cubicBezTo>
                  <a:cubicBezTo>
                    <a:pt x="379" y="221"/>
                    <a:pt x="379" y="222"/>
                    <a:pt x="379" y="223"/>
                  </a:cubicBezTo>
                  <a:cubicBezTo>
                    <a:pt x="380" y="224"/>
                    <a:pt x="379" y="224"/>
                    <a:pt x="380" y="225"/>
                  </a:cubicBezTo>
                  <a:cubicBezTo>
                    <a:pt x="380" y="226"/>
                    <a:pt x="380" y="227"/>
                    <a:pt x="380" y="227"/>
                  </a:cubicBezTo>
                  <a:cubicBezTo>
                    <a:pt x="380" y="228"/>
                    <a:pt x="380" y="229"/>
                    <a:pt x="380" y="230"/>
                  </a:cubicBezTo>
                  <a:cubicBezTo>
                    <a:pt x="380" y="232"/>
                    <a:pt x="381" y="232"/>
                    <a:pt x="381" y="233"/>
                  </a:cubicBezTo>
                  <a:cubicBezTo>
                    <a:pt x="380" y="235"/>
                    <a:pt x="379" y="236"/>
                    <a:pt x="380" y="238"/>
                  </a:cubicBezTo>
                  <a:cubicBezTo>
                    <a:pt x="380" y="240"/>
                    <a:pt x="381" y="241"/>
                    <a:pt x="382" y="243"/>
                  </a:cubicBezTo>
                  <a:cubicBezTo>
                    <a:pt x="382" y="244"/>
                    <a:pt x="382" y="245"/>
                    <a:pt x="382" y="246"/>
                  </a:cubicBezTo>
                  <a:cubicBezTo>
                    <a:pt x="382" y="247"/>
                    <a:pt x="382" y="247"/>
                    <a:pt x="382" y="248"/>
                  </a:cubicBezTo>
                  <a:cubicBezTo>
                    <a:pt x="382" y="249"/>
                    <a:pt x="382" y="250"/>
                    <a:pt x="383" y="250"/>
                  </a:cubicBezTo>
                  <a:cubicBezTo>
                    <a:pt x="383" y="251"/>
                    <a:pt x="383" y="251"/>
                    <a:pt x="383" y="251"/>
                  </a:cubicBezTo>
                  <a:cubicBezTo>
                    <a:pt x="384" y="253"/>
                    <a:pt x="385" y="254"/>
                    <a:pt x="386" y="254"/>
                  </a:cubicBezTo>
                  <a:cubicBezTo>
                    <a:pt x="387" y="252"/>
                    <a:pt x="386" y="251"/>
                    <a:pt x="386" y="250"/>
                  </a:cubicBezTo>
                  <a:cubicBezTo>
                    <a:pt x="386" y="249"/>
                    <a:pt x="387" y="248"/>
                    <a:pt x="387" y="247"/>
                  </a:cubicBezTo>
                  <a:cubicBezTo>
                    <a:pt x="386" y="246"/>
                    <a:pt x="385" y="245"/>
                    <a:pt x="385" y="243"/>
                  </a:cubicBezTo>
                  <a:cubicBezTo>
                    <a:pt x="384" y="243"/>
                    <a:pt x="384" y="242"/>
                    <a:pt x="383" y="241"/>
                  </a:cubicBezTo>
                  <a:cubicBezTo>
                    <a:pt x="383" y="241"/>
                    <a:pt x="383" y="240"/>
                    <a:pt x="382" y="240"/>
                  </a:cubicBezTo>
                  <a:cubicBezTo>
                    <a:pt x="382" y="240"/>
                    <a:pt x="382" y="239"/>
                    <a:pt x="382" y="238"/>
                  </a:cubicBezTo>
                  <a:cubicBezTo>
                    <a:pt x="381" y="236"/>
                    <a:pt x="382" y="234"/>
                    <a:pt x="382" y="232"/>
                  </a:cubicBezTo>
                  <a:cubicBezTo>
                    <a:pt x="383" y="231"/>
                    <a:pt x="383" y="229"/>
                    <a:pt x="384" y="229"/>
                  </a:cubicBezTo>
                  <a:cubicBezTo>
                    <a:pt x="385" y="229"/>
                    <a:pt x="386" y="230"/>
                    <a:pt x="386" y="232"/>
                  </a:cubicBezTo>
                  <a:cubicBezTo>
                    <a:pt x="387" y="233"/>
                    <a:pt x="388" y="235"/>
                    <a:pt x="389" y="235"/>
                  </a:cubicBezTo>
                  <a:cubicBezTo>
                    <a:pt x="389" y="235"/>
                    <a:pt x="389" y="236"/>
                    <a:pt x="389" y="236"/>
                  </a:cubicBezTo>
                  <a:cubicBezTo>
                    <a:pt x="390" y="237"/>
                    <a:pt x="392" y="236"/>
                    <a:pt x="393" y="235"/>
                  </a:cubicBezTo>
                  <a:cubicBezTo>
                    <a:pt x="391" y="247"/>
                    <a:pt x="388" y="259"/>
                    <a:pt x="384" y="271"/>
                  </a:cubicBezTo>
                  <a:cubicBezTo>
                    <a:pt x="383" y="270"/>
                    <a:pt x="382" y="270"/>
                    <a:pt x="382" y="269"/>
                  </a:cubicBezTo>
                  <a:cubicBezTo>
                    <a:pt x="382" y="268"/>
                    <a:pt x="383" y="267"/>
                    <a:pt x="383" y="266"/>
                  </a:cubicBezTo>
                  <a:cubicBezTo>
                    <a:pt x="383" y="264"/>
                    <a:pt x="382" y="263"/>
                    <a:pt x="381" y="262"/>
                  </a:cubicBezTo>
                  <a:cubicBezTo>
                    <a:pt x="381" y="261"/>
                    <a:pt x="381" y="261"/>
                    <a:pt x="381" y="260"/>
                  </a:cubicBezTo>
                  <a:cubicBezTo>
                    <a:pt x="380" y="259"/>
                    <a:pt x="379" y="258"/>
                    <a:pt x="379" y="257"/>
                  </a:cubicBezTo>
                  <a:cubicBezTo>
                    <a:pt x="378" y="257"/>
                    <a:pt x="378" y="256"/>
                    <a:pt x="377" y="255"/>
                  </a:cubicBezTo>
                  <a:cubicBezTo>
                    <a:pt x="377" y="255"/>
                    <a:pt x="377" y="254"/>
                    <a:pt x="377" y="254"/>
                  </a:cubicBezTo>
                  <a:cubicBezTo>
                    <a:pt x="377" y="254"/>
                    <a:pt x="377" y="254"/>
                    <a:pt x="377" y="254"/>
                  </a:cubicBezTo>
                  <a:cubicBezTo>
                    <a:pt x="376" y="252"/>
                    <a:pt x="375" y="251"/>
                    <a:pt x="375" y="250"/>
                  </a:cubicBezTo>
                  <a:cubicBezTo>
                    <a:pt x="374" y="250"/>
                    <a:pt x="373" y="249"/>
                    <a:pt x="372" y="249"/>
                  </a:cubicBezTo>
                  <a:cubicBezTo>
                    <a:pt x="372" y="249"/>
                    <a:pt x="372" y="249"/>
                    <a:pt x="372" y="249"/>
                  </a:cubicBezTo>
                  <a:cubicBezTo>
                    <a:pt x="372" y="250"/>
                    <a:pt x="372" y="250"/>
                    <a:pt x="372" y="250"/>
                  </a:cubicBezTo>
                  <a:cubicBezTo>
                    <a:pt x="372" y="252"/>
                    <a:pt x="373" y="254"/>
                    <a:pt x="374" y="256"/>
                  </a:cubicBezTo>
                  <a:cubicBezTo>
                    <a:pt x="374" y="257"/>
                    <a:pt x="374" y="258"/>
                    <a:pt x="374" y="258"/>
                  </a:cubicBezTo>
                  <a:cubicBezTo>
                    <a:pt x="374" y="260"/>
                    <a:pt x="376" y="261"/>
                    <a:pt x="376" y="262"/>
                  </a:cubicBezTo>
                  <a:cubicBezTo>
                    <a:pt x="377" y="263"/>
                    <a:pt x="377" y="264"/>
                    <a:pt x="377" y="265"/>
                  </a:cubicBezTo>
                  <a:cubicBezTo>
                    <a:pt x="378" y="266"/>
                    <a:pt x="378" y="267"/>
                    <a:pt x="379" y="268"/>
                  </a:cubicBezTo>
                  <a:cubicBezTo>
                    <a:pt x="379" y="269"/>
                    <a:pt x="379" y="269"/>
                    <a:pt x="379" y="270"/>
                  </a:cubicBezTo>
                  <a:cubicBezTo>
                    <a:pt x="380" y="270"/>
                    <a:pt x="380" y="271"/>
                    <a:pt x="380" y="271"/>
                  </a:cubicBezTo>
                  <a:cubicBezTo>
                    <a:pt x="380" y="271"/>
                    <a:pt x="380" y="271"/>
                    <a:pt x="380" y="271"/>
                  </a:cubicBezTo>
                  <a:cubicBezTo>
                    <a:pt x="380" y="271"/>
                    <a:pt x="380" y="272"/>
                    <a:pt x="380" y="272"/>
                  </a:cubicBezTo>
                  <a:cubicBezTo>
                    <a:pt x="380" y="272"/>
                    <a:pt x="381" y="272"/>
                    <a:pt x="381" y="272"/>
                  </a:cubicBezTo>
                  <a:cubicBezTo>
                    <a:pt x="382" y="273"/>
                    <a:pt x="382" y="273"/>
                    <a:pt x="383" y="274"/>
                  </a:cubicBezTo>
                  <a:cubicBezTo>
                    <a:pt x="376" y="292"/>
                    <a:pt x="366" y="310"/>
                    <a:pt x="353" y="325"/>
                  </a:cubicBezTo>
                  <a:cubicBezTo>
                    <a:pt x="353" y="324"/>
                    <a:pt x="352" y="324"/>
                    <a:pt x="351" y="323"/>
                  </a:cubicBezTo>
                  <a:cubicBezTo>
                    <a:pt x="351" y="321"/>
                    <a:pt x="351" y="317"/>
                    <a:pt x="349" y="318"/>
                  </a:cubicBezTo>
                  <a:cubicBezTo>
                    <a:pt x="348" y="318"/>
                    <a:pt x="348" y="320"/>
                    <a:pt x="348" y="321"/>
                  </a:cubicBezTo>
                  <a:cubicBezTo>
                    <a:pt x="348" y="322"/>
                    <a:pt x="347" y="323"/>
                    <a:pt x="347" y="324"/>
                  </a:cubicBezTo>
                  <a:cubicBezTo>
                    <a:pt x="347" y="325"/>
                    <a:pt x="347" y="325"/>
                    <a:pt x="347" y="326"/>
                  </a:cubicBezTo>
                  <a:cubicBezTo>
                    <a:pt x="346" y="327"/>
                    <a:pt x="346" y="328"/>
                    <a:pt x="345" y="329"/>
                  </a:cubicBezTo>
                  <a:cubicBezTo>
                    <a:pt x="344" y="330"/>
                    <a:pt x="345" y="331"/>
                    <a:pt x="343" y="331"/>
                  </a:cubicBezTo>
                  <a:cubicBezTo>
                    <a:pt x="342" y="332"/>
                    <a:pt x="341" y="329"/>
                    <a:pt x="339" y="328"/>
                  </a:cubicBezTo>
                  <a:cubicBezTo>
                    <a:pt x="339" y="328"/>
                    <a:pt x="338" y="328"/>
                    <a:pt x="338" y="327"/>
                  </a:cubicBezTo>
                  <a:cubicBezTo>
                    <a:pt x="336" y="326"/>
                    <a:pt x="337" y="324"/>
                    <a:pt x="338" y="323"/>
                  </a:cubicBezTo>
                  <a:cubicBezTo>
                    <a:pt x="339" y="322"/>
                    <a:pt x="340" y="321"/>
                    <a:pt x="340" y="320"/>
                  </a:cubicBezTo>
                  <a:cubicBezTo>
                    <a:pt x="339" y="319"/>
                    <a:pt x="337" y="319"/>
                    <a:pt x="336" y="319"/>
                  </a:cubicBezTo>
                  <a:cubicBezTo>
                    <a:pt x="334" y="318"/>
                    <a:pt x="332" y="318"/>
                    <a:pt x="330" y="319"/>
                  </a:cubicBezTo>
                  <a:cubicBezTo>
                    <a:pt x="329" y="319"/>
                    <a:pt x="329" y="320"/>
                    <a:pt x="328" y="320"/>
                  </a:cubicBezTo>
                  <a:cubicBezTo>
                    <a:pt x="327" y="322"/>
                    <a:pt x="326" y="324"/>
                    <a:pt x="325" y="325"/>
                  </a:cubicBezTo>
                  <a:cubicBezTo>
                    <a:pt x="323" y="325"/>
                    <a:pt x="322" y="324"/>
                    <a:pt x="321" y="324"/>
                  </a:cubicBezTo>
                  <a:cubicBezTo>
                    <a:pt x="319" y="324"/>
                    <a:pt x="315" y="329"/>
                    <a:pt x="313" y="330"/>
                  </a:cubicBezTo>
                  <a:cubicBezTo>
                    <a:pt x="313" y="331"/>
                    <a:pt x="312" y="331"/>
                    <a:pt x="312" y="331"/>
                  </a:cubicBezTo>
                  <a:cubicBezTo>
                    <a:pt x="311" y="332"/>
                    <a:pt x="311" y="332"/>
                    <a:pt x="311" y="332"/>
                  </a:cubicBezTo>
                  <a:cubicBezTo>
                    <a:pt x="310" y="334"/>
                    <a:pt x="311" y="334"/>
                    <a:pt x="310" y="335"/>
                  </a:cubicBezTo>
                  <a:cubicBezTo>
                    <a:pt x="310" y="336"/>
                    <a:pt x="309" y="337"/>
                    <a:pt x="308" y="338"/>
                  </a:cubicBezTo>
                  <a:cubicBezTo>
                    <a:pt x="306" y="338"/>
                    <a:pt x="305" y="338"/>
                    <a:pt x="304" y="338"/>
                  </a:cubicBezTo>
                  <a:cubicBezTo>
                    <a:pt x="302" y="339"/>
                    <a:pt x="300" y="340"/>
                    <a:pt x="298" y="341"/>
                  </a:cubicBezTo>
                  <a:cubicBezTo>
                    <a:pt x="297" y="343"/>
                    <a:pt x="295" y="344"/>
                    <a:pt x="294" y="346"/>
                  </a:cubicBezTo>
                  <a:cubicBezTo>
                    <a:pt x="293" y="349"/>
                    <a:pt x="292" y="353"/>
                    <a:pt x="292" y="355"/>
                  </a:cubicBezTo>
                  <a:cubicBezTo>
                    <a:pt x="292" y="356"/>
                    <a:pt x="293" y="357"/>
                    <a:pt x="293" y="358"/>
                  </a:cubicBezTo>
                  <a:cubicBezTo>
                    <a:pt x="293" y="359"/>
                    <a:pt x="293" y="359"/>
                    <a:pt x="293" y="359"/>
                  </a:cubicBezTo>
                  <a:cubicBezTo>
                    <a:pt x="293" y="360"/>
                    <a:pt x="294" y="360"/>
                    <a:pt x="294" y="361"/>
                  </a:cubicBezTo>
                  <a:cubicBezTo>
                    <a:pt x="294" y="361"/>
                    <a:pt x="293" y="362"/>
                    <a:pt x="293" y="363"/>
                  </a:cubicBezTo>
                  <a:cubicBezTo>
                    <a:pt x="293" y="364"/>
                    <a:pt x="293" y="365"/>
                    <a:pt x="293" y="366"/>
                  </a:cubicBezTo>
                  <a:cubicBezTo>
                    <a:pt x="293" y="369"/>
                    <a:pt x="292" y="370"/>
                    <a:pt x="291" y="372"/>
                  </a:cubicBezTo>
                  <a:cubicBezTo>
                    <a:pt x="292" y="373"/>
                    <a:pt x="292" y="374"/>
                    <a:pt x="293" y="374"/>
                  </a:cubicBezTo>
                  <a:cubicBezTo>
                    <a:pt x="267" y="388"/>
                    <a:pt x="237" y="395"/>
                    <a:pt x="205" y="395"/>
                  </a:cubicBezTo>
                  <a:cubicBezTo>
                    <a:pt x="170" y="395"/>
                    <a:pt x="137" y="386"/>
                    <a:pt x="108" y="369"/>
                  </a:cubicBezTo>
                  <a:close/>
                  <a:moveTo>
                    <a:pt x="285" y="203"/>
                  </a:moveTo>
                  <a:cubicBezTo>
                    <a:pt x="285" y="202"/>
                    <a:pt x="284" y="201"/>
                    <a:pt x="284" y="201"/>
                  </a:cubicBezTo>
                  <a:cubicBezTo>
                    <a:pt x="284" y="200"/>
                    <a:pt x="284" y="198"/>
                    <a:pt x="283" y="197"/>
                  </a:cubicBezTo>
                  <a:cubicBezTo>
                    <a:pt x="283" y="197"/>
                    <a:pt x="283" y="195"/>
                    <a:pt x="282" y="195"/>
                  </a:cubicBezTo>
                  <a:cubicBezTo>
                    <a:pt x="281" y="194"/>
                    <a:pt x="280" y="191"/>
                    <a:pt x="279" y="189"/>
                  </a:cubicBezTo>
                  <a:cubicBezTo>
                    <a:pt x="279" y="189"/>
                    <a:pt x="280" y="188"/>
                    <a:pt x="280" y="188"/>
                  </a:cubicBezTo>
                  <a:cubicBezTo>
                    <a:pt x="280" y="188"/>
                    <a:pt x="280" y="188"/>
                    <a:pt x="280" y="188"/>
                  </a:cubicBezTo>
                  <a:cubicBezTo>
                    <a:pt x="282" y="188"/>
                    <a:pt x="282" y="189"/>
                    <a:pt x="283" y="190"/>
                  </a:cubicBezTo>
                  <a:cubicBezTo>
                    <a:pt x="283" y="190"/>
                    <a:pt x="284" y="190"/>
                    <a:pt x="284" y="190"/>
                  </a:cubicBezTo>
                  <a:cubicBezTo>
                    <a:pt x="284" y="191"/>
                    <a:pt x="285" y="192"/>
                    <a:pt x="286" y="194"/>
                  </a:cubicBezTo>
                  <a:cubicBezTo>
                    <a:pt x="286" y="194"/>
                    <a:pt x="286" y="196"/>
                    <a:pt x="287" y="197"/>
                  </a:cubicBezTo>
                  <a:cubicBezTo>
                    <a:pt x="288" y="198"/>
                    <a:pt x="290" y="200"/>
                    <a:pt x="290" y="201"/>
                  </a:cubicBezTo>
                  <a:cubicBezTo>
                    <a:pt x="290" y="202"/>
                    <a:pt x="289" y="204"/>
                    <a:pt x="290" y="205"/>
                  </a:cubicBezTo>
                  <a:cubicBezTo>
                    <a:pt x="290" y="205"/>
                    <a:pt x="290" y="207"/>
                    <a:pt x="290" y="207"/>
                  </a:cubicBezTo>
                  <a:cubicBezTo>
                    <a:pt x="291" y="209"/>
                    <a:pt x="293" y="210"/>
                    <a:pt x="294" y="211"/>
                  </a:cubicBezTo>
                  <a:cubicBezTo>
                    <a:pt x="294" y="211"/>
                    <a:pt x="294" y="212"/>
                    <a:pt x="294" y="213"/>
                  </a:cubicBezTo>
                  <a:cubicBezTo>
                    <a:pt x="295" y="214"/>
                    <a:pt x="295" y="215"/>
                    <a:pt x="296" y="216"/>
                  </a:cubicBezTo>
                  <a:cubicBezTo>
                    <a:pt x="296" y="217"/>
                    <a:pt x="297" y="218"/>
                    <a:pt x="297" y="219"/>
                  </a:cubicBezTo>
                  <a:cubicBezTo>
                    <a:pt x="298" y="221"/>
                    <a:pt x="299" y="223"/>
                    <a:pt x="297" y="225"/>
                  </a:cubicBezTo>
                  <a:cubicBezTo>
                    <a:pt x="295" y="225"/>
                    <a:pt x="294" y="222"/>
                    <a:pt x="293" y="221"/>
                  </a:cubicBezTo>
                  <a:cubicBezTo>
                    <a:pt x="292" y="219"/>
                    <a:pt x="290" y="218"/>
                    <a:pt x="290" y="215"/>
                  </a:cubicBezTo>
                  <a:cubicBezTo>
                    <a:pt x="289" y="213"/>
                    <a:pt x="288" y="211"/>
                    <a:pt x="287" y="210"/>
                  </a:cubicBezTo>
                  <a:cubicBezTo>
                    <a:pt x="287" y="207"/>
                    <a:pt x="286" y="204"/>
                    <a:pt x="285" y="203"/>
                  </a:cubicBezTo>
                  <a:close/>
                  <a:moveTo>
                    <a:pt x="281" y="142"/>
                  </a:moveTo>
                  <a:cubicBezTo>
                    <a:pt x="282" y="141"/>
                    <a:pt x="283" y="141"/>
                    <a:pt x="284" y="140"/>
                  </a:cubicBezTo>
                  <a:cubicBezTo>
                    <a:pt x="285" y="140"/>
                    <a:pt x="286" y="139"/>
                    <a:pt x="287" y="139"/>
                  </a:cubicBezTo>
                  <a:cubicBezTo>
                    <a:pt x="287" y="138"/>
                    <a:pt x="289" y="138"/>
                    <a:pt x="289" y="139"/>
                  </a:cubicBezTo>
                  <a:cubicBezTo>
                    <a:pt x="290" y="142"/>
                    <a:pt x="286" y="142"/>
                    <a:pt x="286" y="145"/>
                  </a:cubicBezTo>
                  <a:cubicBezTo>
                    <a:pt x="286" y="146"/>
                    <a:pt x="287" y="146"/>
                    <a:pt x="288" y="147"/>
                  </a:cubicBezTo>
                  <a:cubicBezTo>
                    <a:pt x="289" y="148"/>
                    <a:pt x="290" y="149"/>
                    <a:pt x="291" y="150"/>
                  </a:cubicBezTo>
                  <a:cubicBezTo>
                    <a:pt x="291" y="150"/>
                    <a:pt x="292" y="150"/>
                    <a:pt x="293" y="151"/>
                  </a:cubicBezTo>
                  <a:cubicBezTo>
                    <a:pt x="293" y="151"/>
                    <a:pt x="294" y="152"/>
                    <a:pt x="294" y="153"/>
                  </a:cubicBezTo>
                  <a:cubicBezTo>
                    <a:pt x="294" y="156"/>
                    <a:pt x="289" y="157"/>
                    <a:pt x="287" y="155"/>
                  </a:cubicBezTo>
                  <a:cubicBezTo>
                    <a:pt x="286" y="155"/>
                    <a:pt x="286" y="155"/>
                    <a:pt x="286" y="155"/>
                  </a:cubicBezTo>
                  <a:cubicBezTo>
                    <a:pt x="286" y="155"/>
                    <a:pt x="286" y="155"/>
                    <a:pt x="285" y="155"/>
                  </a:cubicBezTo>
                  <a:cubicBezTo>
                    <a:pt x="284" y="154"/>
                    <a:pt x="283" y="154"/>
                    <a:pt x="282" y="153"/>
                  </a:cubicBezTo>
                  <a:cubicBezTo>
                    <a:pt x="281" y="153"/>
                    <a:pt x="279" y="153"/>
                    <a:pt x="278" y="154"/>
                  </a:cubicBezTo>
                  <a:cubicBezTo>
                    <a:pt x="277" y="154"/>
                    <a:pt x="276" y="155"/>
                    <a:pt x="276" y="155"/>
                  </a:cubicBezTo>
                  <a:cubicBezTo>
                    <a:pt x="274" y="155"/>
                    <a:pt x="273" y="155"/>
                    <a:pt x="271" y="155"/>
                  </a:cubicBezTo>
                  <a:cubicBezTo>
                    <a:pt x="271" y="154"/>
                    <a:pt x="270" y="154"/>
                    <a:pt x="269" y="153"/>
                  </a:cubicBezTo>
                  <a:cubicBezTo>
                    <a:pt x="269" y="151"/>
                    <a:pt x="270" y="148"/>
                    <a:pt x="271" y="146"/>
                  </a:cubicBezTo>
                  <a:cubicBezTo>
                    <a:pt x="272" y="143"/>
                    <a:pt x="274" y="140"/>
                    <a:pt x="277" y="142"/>
                  </a:cubicBezTo>
                  <a:cubicBezTo>
                    <a:pt x="278" y="143"/>
                    <a:pt x="278" y="144"/>
                    <a:pt x="278" y="146"/>
                  </a:cubicBezTo>
                  <a:cubicBezTo>
                    <a:pt x="278" y="146"/>
                    <a:pt x="279" y="147"/>
                    <a:pt x="279" y="147"/>
                  </a:cubicBezTo>
                  <a:cubicBezTo>
                    <a:pt x="281" y="147"/>
                    <a:pt x="282" y="146"/>
                    <a:pt x="283" y="145"/>
                  </a:cubicBezTo>
                  <a:cubicBezTo>
                    <a:pt x="284" y="143"/>
                    <a:pt x="281" y="144"/>
                    <a:pt x="281"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5" name="Freeform 73"/>
            <p:cNvSpPr/>
            <p:nvPr/>
          </p:nvSpPr>
          <p:spPr bwMode="auto">
            <a:xfrm>
              <a:off x="4046" y="2354"/>
              <a:ext cx="35" cy="74"/>
            </a:xfrm>
            <a:custGeom>
              <a:avLst/>
              <a:gdLst>
                <a:gd name="T0" fmla="*/ 1 w 15"/>
                <a:gd name="T1" fmla="*/ 29 h 31"/>
                <a:gd name="T2" fmla="*/ 4 w 15"/>
                <a:gd name="T3" fmla="*/ 31 h 31"/>
                <a:gd name="T4" fmla="*/ 8 w 15"/>
                <a:gd name="T5" fmla="*/ 26 h 31"/>
                <a:gd name="T6" fmla="*/ 10 w 15"/>
                <a:gd name="T7" fmla="*/ 19 h 31"/>
                <a:gd name="T8" fmla="*/ 11 w 15"/>
                <a:gd name="T9" fmla="*/ 15 h 31"/>
                <a:gd name="T10" fmla="*/ 12 w 15"/>
                <a:gd name="T11" fmla="*/ 13 h 31"/>
                <a:gd name="T12" fmla="*/ 13 w 15"/>
                <a:gd name="T13" fmla="*/ 11 h 31"/>
                <a:gd name="T14" fmla="*/ 14 w 15"/>
                <a:gd name="T15" fmla="*/ 6 h 31"/>
                <a:gd name="T16" fmla="*/ 13 w 15"/>
                <a:gd name="T17" fmla="*/ 0 h 31"/>
                <a:gd name="T18" fmla="*/ 12 w 15"/>
                <a:gd name="T19" fmla="*/ 0 h 31"/>
                <a:gd name="T20" fmla="*/ 11 w 15"/>
                <a:gd name="T21" fmla="*/ 1 h 31"/>
                <a:gd name="T22" fmla="*/ 9 w 15"/>
                <a:gd name="T23" fmla="*/ 4 h 31"/>
                <a:gd name="T24" fmla="*/ 9 w 15"/>
                <a:gd name="T25" fmla="*/ 5 h 31"/>
                <a:gd name="T26" fmla="*/ 5 w 15"/>
                <a:gd name="T27" fmla="*/ 8 h 31"/>
                <a:gd name="T28" fmla="*/ 3 w 15"/>
                <a:gd name="T29" fmla="*/ 9 h 31"/>
                <a:gd name="T30" fmla="*/ 3 w 15"/>
                <a:gd name="T31" fmla="*/ 10 h 31"/>
                <a:gd name="T32" fmla="*/ 3 w 15"/>
                <a:gd name="T33" fmla="*/ 17 h 31"/>
                <a:gd name="T34" fmla="*/ 0 w 15"/>
                <a:gd name="T35" fmla="*/ 23 h 31"/>
                <a:gd name="T36" fmla="*/ 1 w 15"/>
                <a:gd name="T37" fmla="*/ 28 h 31"/>
                <a:gd name="T38" fmla="*/ 1 w 15"/>
                <a:gd name="T39"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31">
                  <a:moveTo>
                    <a:pt x="1" y="29"/>
                  </a:moveTo>
                  <a:cubicBezTo>
                    <a:pt x="2" y="30"/>
                    <a:pt x="3" y="31"/>
                    <a:pt x="4" y="31"/>
                  </a:cubicBezTo>
                  <a:cubicBezTo>
                    <a:pt x="6" y="31"/>
                    <a:pt x="7" y="29"/>
                    <a:pt x="8" y="26"/>
                  </a:cubicBezTo>
                  <a:cubicBezTo>
                    <a:pt x="9" y="24"/>
                    <a:pt x="10" y="21"/>
                    <a:pt x="10" y="19"/>
                  </a:cubicBezTo>
                  <a:cubicBezTo>
                    <a:pt x="10" y="18"/>
                    <a:pt x="11" y="17"/>
                    <a:pt x="11" y="15"/>
                  </a:cubicBezTo>
                  <a:cubicBezTo>
                    <a:pt x="11" y="15"/>
                    <a:pt x="12" y="14"/>
                    <a:pt x="12" y="13"/>
                  </a:cubicBezTo>
                  <a:cubicBezTo>
                    <a:pt x="12" y="13"/>
                    <a:pt x="12" y="12"/>
                    <a:pt x="13" y="11"/>
                  </a:cubicBezTo>
                  <a:cubicBezTo>
                    <a:pt x="13" y="9"/>
                    <a:pt x="13" y="7"/>
                    <a:pt x="14" y="6"/>
                  </a:cubicBezTo>
                  <a:cubicBezTo>
                    <a:pt x="14" y="4"/>
                    <a:pt x="15" y="1"/>
                    <a:pt x="13" y="0"/>
                  </a:cubicBezTo>
                  <a:cubicBezTo>
                    <a:pt x="12" y="0"/>
                    <a:pt x="12" y="0"/>
                    <a:pt x="12" y="0"/>
                  </a:cubicBezTo>
                  <a:cubicBezTo>
                    <a:pt x="12" y="1"/>
                    <a:pt x="12" y="0"/>
                    <a:pt x="11" y="1"/>
                  </a:cubicBezTo>
                  <a:cubicBezTo>
                    <a:pt x="11" y="3"/>
                    <a:pt x="10" y="4"/>
                    <a:pt x="9" y="4"/>
                  </a:cubicBezTo>
                  <a:cubicBezTo>
                    <a:pt x="9" y="5"/>
                    <a:pt x="9" y="5"/>
                    <a:pt x="9" y="5"/>
                  </a:cubicBezTo>
                  <a:cubicBezTo>
                    <a:pt x="8" y="7"/>
                    <a:pt x="7" y="7"/>
                    <a:pt x="5" y="8"/>
                  </a:cubicBezTo>
                  <a:cubicBezTo>
                    <a:pt x="5" y="8"/>
                    <a:pt x="3" y="9"/>
                    <a:pt x="3" y="9"/>
                  </a:cubicBezTo>
                  <a:cubicBezTo>
                    <a:pt x="3" y="9"/>
                    <a:pt x="3" y="10"/>
                    <a:pt x="3" y="10"/>
                  </a:cubicBezTo>
                  <a:cubicBezTo>
                    <a:pt x="2" y="12"/>
                    <a:pt x="2" y="14"/>
                    <a:pt x="3" y="17"/>
                  </a:cubicBezTo>
                  <a:cubicBezTo>
                    <a:pt x="2" y="19"/>
                    <a:pt x="0" y="20"/>
                    <a:pt x="0" y="23"/>
                  </a:cubicBezTo>
                  <a:cubicBezTo>
                    <a:pt x="0" y="25"/>
                    <a:pt x="1" y="27"/>
                    <a:pt x="1" y="28"/>
                  </a:cubicBezTo>
                  <a:cubicBezTo>
                    <a:pt x="1" y="28"/>
                    <a:pt x="1" y="29"/>
                    <a:pt x="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6" name="Freeform 74"/>
            <p:cNvSpPr/>
            <p:nvPr/>
          </p:nvSpPr>
          <p:spPr bwMode="auto">
            <a:xfrm>
              <a:off x="3710" y="1726"/>
              <a:ext cx="172" cy="169"/>
            </a:xfrm>
            <a:custGeom>
              <a:avLst/>
              <a:gdLst>
                <a:gd name="T0" fmla="*/ 36 w 72"/>
                <a:gd name="T1" fmla="*/ 57 h 71"/>
                <a:gd name="T2" fmla="*/ 41 w 72"/>
                <a:gd name="T3" fmla="*/ 55 h 71"/>
                <a:gd name="T4" fmla="*/ 46 w 72"/>
                <a:gd name="T5" fmla="*/ 52 h 71"/>
                <a:gd name="T6" fmla="*/ 50 w 72"/>
                <a:gd name="T7" fmla="*/ 48 h 71"/>
                <a:gd name="T8" fmla="*/ 53 w 72"/>
                <a:gd name="T9" fmla="*/ 47 h 71"/>
                <a:gd name="T10" fmla="*/ 57 w 72"/>
                <a:gd name="T11" fmla="*/ 46 h 71"/>
                <a:gd name="T12" fmla="*/ 62 w 72"/>
                <a:gd name="T13" fmla="*/ 41 h 71"/>
                <a:gd name="T14" fmla="*/ 64 w 72"/>
                <a:gd name="T15" fmla="*/ 35 h 71"/>
                <a:gd name="T16" fmla="*/ 66 w 72"/>
                <a:gd name="T17" fmla="*/ 26 h 71"/>
                <a:gd name="T18" fmla="*/ 66 w 72"/>
                <a:gd name="T19" fmla="*/ 18 h 71"/>
                <a:gd name="T20" fmla="*/ 69 w 72"/>
                <a:gd name="T21" fmla="*/ 15 h 71"/>
                <a:gd name="T22" fmla="*/ 72 w 72"/>
                <a:gd name="T23" fmla="*/ 11 h 71"/>
                <a:gd name="T24" fmla="*/ 69 w 72"/>
                <a:gd name="T25" fmla="*/ 8 h 71"/>
                <a:gd name="T26" fmla="*/ 66 w 72"/>
                <a:gd name="T27" fmla="*/ 8 h 71"/>
                <a:gd name="T28" fmla="*/ 66 w 72"/>
                <a:gd name="T29" fmla="*/ 5 h 71"/>
                <a:gd name="T30" fmla="*/ 60 w 72"/>
                <a:gd name="T31" fmla="*/ 1 h 71"/>
                <a:gd name="T32" fmla="*/ 56 w 72"/>
                <a:gd name="T33" fmla="*/ 1 h 71"/>
                <a:gd name="T34" fmla="*/ 46 w 72"/>
                <a:gd name="T35" fmla="*/ 1 h 71"/>
                <a:gd name="T36" fmla="*/ 40 w 72"/>
                <a:gd name="T37" fmla="*/ 4 h 71"/>
                <a:gd name="T38" fmla="*/ 36 w 72"/>
                <a:gd name="T39" fmla="*/ 6 h 71"/>
                <a:gd name="T40" fmla="*/ 34 w 72"/>
                <a:gd name="T41" fmla="*/ 9 h 71"/>
                <a:gd name="T42" fmla="*/ 32 w 72"/>
                <a:gd name="T43" fmla="*/ 7 h 71"/>
                <a:gd name="T44" fmla="*/ 25 w 72"/>
                <a:gd name="T45" fmla="*/ 8 h 71"/>
                <a:gd name="T46" fmla="*/ 21 w 72"/>
                <a:gd name="T47" fmla="*/ 9 h 71"/>
                <a:gd name="T48" fmla="*/ 16 w 72"/>
                <a:gd name="T49" fmla="*/ 11 h 71"/>
                <a:gd name="T50" fmla="*/ 13 w 72"/>
                <a:gd name="T51" fmla="*/ 13 h 71"/>
                <a:gd name="T52" fmla="*/ 11 w 72"/>
                <a:gd name="T53" fmla="*/ 14 h 71"/>
                <a:gd name="T54" fmla="*/ 10 w 72"/>
                <a:gd name="T55" fmla="*/ 18 h 71"/>
                <a:gd name="T56" fmla="*/ 2 w 72"/>
                <a:gd name="T57" fmla="*/ 21 h 71"/>
                <a:gd name="T58" fmla="*/ 1 w 72"/>
                <a:gd name="T59" fmla="*/ 25 h 71"/>
                <a:gd name="T60" fmla="*/ 2 w 72"/>
                <a:gd name="T61" fmla="*/ 29 h 71"/>
                <a:gd name="T62" fmla="*/ 9 w 72"/>
                <a:gd name="T63" fmla="*/ 28 h 71"/>
                <a:gd name="T64" fmla="*/ 14 w 72"/>
                <a:gd name="T65" fmla="*/ 29 h 71"/>
                <a:gd name="T66" fmla="*/ 17 w 72"/>
                <a:gd name="T67" fmla="*/ 32 h 71"/>
                <a:gd name="T68" fmla="*/ 17 w 72"/>
                <a:gd name="T69" fmla="*/ 33 h 71"/>
                <a:gd name="T70" fmla="*/ 18 w 72"/>
                <a:gd name="T71" fmla="*/ 35 h 71"/>
                <a:gd name="T72" fmla="*/ 21 w 72"/>
                <a:gd name="T73" fmla="*/ 41 h 71"/>
                <a:gd name="T74" fmla="*/ 23 w 72"/>
                <a:gd name="T75" fmla="*/ 47 h 71"/>
                <a:gd name="T76" fmla="*/ 20 w 72"/>
                <a:gd name="T77" fmla="*/ 50 h 71"/>
                <a:gd name="T78" fmla="*/ 18 w 72"/>
                <a:gd name="T79" fmla="*/ 55 h 71"/>
                <a:gd name="T80" fmla="*/ 18 w 72"/>
                <a:gd name="T81" fmla="*/ 59 h 71"/>
                <a:gd name="T82" fmla="*/ 20 w 72"/>
                <a:gd name="T83" fmla="*/ 63 h 71"/>
                <a:gd name="T84" fmla="*/ 22 w 72"/>
                <a:gd name="T85" fmla="*/ 67 h 71"/>
                <a:gd name="T86" fmla="*/ 26 w 72"/>
                <a:gd name="T87" fmla="*/ 69 h 71"/>
                <a:gd name="T88" fmla="*/ 31 w 72"/>
                <a:gd name="T89" fmla="*/ 68 h 71"/>
                <a:gd name="T90" fmla="*/ 33 w 72"/>
                <a:gd name="T91" fmla="*/ 64 h 71"/>
                <a:gd name="T92" fmla="*/ 35 w 72"/>
                <a:gd name="T93"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71">
                  <a:moveTo>
                    <a:pt x="35" y="61"/>
                  </a:moveTo>
                  <a:cubicBezTo>
                    <a:pt x="35" y="60"/>
                    <a:pt x="36" y="58"/>
                    <a:pt x="36" y="57"/>
                  </a:cubicBezTo>
                  <a:cubicBezTo>
                    <a:pt x="37" y="57"/>
                    <a:pt x="37" y="56"/>
                    <a:pt x="38" y="56"/>
                  </a:cubicBezTo>
                  <a:cubicBezTo>
                    <a:pt x="39" y="55"/>
                    <a:pt x="40" y="56"/>
                    <a:pt x="41" y="55"/>
                  </a:cubicBezTo>
                  <a:cubicBezTo>
                    <a:pt x="42" y="55"/>
                    <a:pt x="43" y="54"/>
                    <a:pt x="43" y="53"/>
                  </a:cubicBezTo>
                  <a:cubicBezTo>
                    <a:pt x="44" y="53"/>
                    <a:pt x="45" y="52"/>
                    <a:pt x="46" y="52"/>
                  </a:cubicBezTo>
                  <a:cubicBezTo>
                    <a:pt x="47" y="51"/>
                    <a:pt x="47" y="50"/>
                    <a:pt x="48" y="50"/>
                  </a:cubicBezTo>
                  <a:cubicBezTo>
                    <a:pt x="49" y="49"/>
                    <a:pt x="49" y="48"/>
                    <a:pt x="50" y="48"/>
                  </a:cubicBezTo>
                  <a:cubicBezTo>
                    <a:pt x="50" y="48"/>
                    <a:pt x="51" y="48"/>
                    <a:pt x="52" y="48"/>
                  </a:cubicBezTo>
                  <a:cubicBezTo>
                    <a:pt x="52" y="48"/>
                    <a:pt x="53" y="47"/>
                    <a:pt x="53" y="47"/>
                  </a:cubicBezTo>
                  <a:cubicBezTo>
                    <a:pt x="54" y="47"/>
                    <a:pt x="56" y="47"/>
                    <a:pt x="57" y="47"/>
                  </a:cubicBezTo>
                  <a:cubicBezTo>
                    <a:pt x="57" y="47"/>
                    <a:pt x="57" y="46"/>
                    <a:pt x="57" y="46"/>
                  </a:cubicBezTo>
                  <a:cubicBezTo>
                    <a:pt x="59" y="46"/>
                    <a:pt x="59" y="45"/>
                    <a:pt x="60" y="43"/>
                  </a:cubicBezTo>
                  <a:cubicBezTo>
                    <a:pt x="61" y="42"/>
                    <a:pt x="62" y="42"/>
                    <a:pt x="62" y="41"/>
                  </a:cubicBezTo>
                  <a:cubicBezTo>
                    <a:pt x="63" y="40"/>
                    <a:pt x="62" y="39"/>
                    <a:pt x="62" y="39"/>
                  </a:cubicBezTo>
                  <a:cubicBezTo>
                    <a:pt x="62" y="37"/>
                    <a:pt x="63" y="37"/>
                    <a:pt x="64" y="35"/>
                  </a:cubicBezTo>
                  <a:cubicBezTo>
                    <a:pt x="64" y="34"/>
                    <a:pt x="64" y="32"/>
                    <a:pt x="65" y="30"/>
                  </a:cubicBezTo>
                  <a:cubicBezTo>
                    <a:pt x="65" y="29"/>
                    <a:pt x="65" y="27"/>
                    <a:pt x="66" y="26"/>
                  </a:cubicBezTo>
                  <a:cubicBezTo>
                    <a:pt x="66" y="25"/>
                    <a:pt x="65" y="24"/>
                    <a:pt x="64" y="23"/>
                  </a:cubicBezTo>
                  <a:cubicBezTo>
                    <a:pt x="65" y="22"/>
                    <a:pt x="66" y="20"/>
                    <a:pt x="66" y="18"/>
                  </a:cubicBezTo>
                  <a:cubicBezTo>
                    <a:pt x="67" y="17"/>
                    <a:pt x="68" y="16"/>
                    <a:pt x="68" y="16"/>
                  </a:cubicBezTo>
                  <a:cubicBezTo>
                    <a:pt x="68" y="15"/>
                    <a:pt x="69" y="15"/>
                    <a:pt x="69" y="15"/>
                  </a:cubicBezTo>
                  <a:cubicBezTo>
                    <a:pt x="69" y="15"/>
                    <a:pt x="69" y="15"/>
                    <a:pt x="69" y="14"/>
                  </a:cubicBezTo>
                  <a:cubicBezTo>
                    <a:pt x="70" y="13"/>
                    <a:pt x="71" y="13"/>
                    <a:pt x="72" y="11"/>
                  </a:cubicBezTo>
                  <a:cubicBezTo>
                    <a:pt x="72" y="10"/>
                    <a:pt x="72" y="9"/>
                    <a:pt x="72" y="7"/>
                  </a:cubicBezTo>
                  <a:cubicBezTo>
                    <a:pt x="71" y="7"/>
                    <a:pt x="70" y="7"/>
                    <a:pt x="69" y="8"/>
                  </a:cubicBezTo>
                  <a:cubicBezTo>
                    <a:pt x="69" y="8"/>
                    <a:pt x="68" y="8"/>
                    <a:pt x="68" y="8"/>
                  </a:cubicBezTo>
                  <a:cubicBezTo>
                    <a:pt x="68" y="8"/>
                    <a:pt x="67" y="8"/>
                    <a:pt x="66" y="8"/>
                  </a:cubicBezTo>
                  <a:cubicBezTo>
                    <a:pt x="66" y="8"/>
                    <a:pt x="64" y="9"/>
                    <a:pt x="64" y="8"/>
                  </a:cubicBezTo>
                  <a:cubicBezTo>
                    <a:pt x="64" y="7"/>
                    <a:pt x="66" y="6"/>
                    <a:pt x="66" y="5"/>
                  </a:cubicBezTo>
                  <a:cubicBezTo>
                    <a:pt x="65" y="3"/>
                    <a:pt x="64" y="3"/>
                    <a:pt x="63" y="2"/>
                  </a:cubicBezTo>
                  <a:cubicBezTo>
                    <a:pt x="62" y="2"/>
                    <a:pt x="61" y="1"/>
                    <a:pt x="60" y="1"/>
                  </a:cubicBezTo>
                  <a:cubicBezTo>
                    <a:pt x="60" y="1"/>
                    <a:pt x="59" y="2"/>
                    <a:pt x="59" y="1"/>
                  </a:cubicBezTo>
                  <a:cubicBezTo>
                    <a:pt x="58" y="1"/>
                    <a:pt x="57" y="1"/>
                    <a:pt x="56" y="1"/>
                  </a:cubicBezTo>
                  <a:cubicBezTo>
                    <a:pt x="55" y="0"/>
                    <a:pt x="53" y="1"/>
                    <a:pt x="51" y="1"/>
                  </a:cubicBezTo>
                  <a:cubicBezTo>
                    <a:pt x="50" y="1"/>
                    <a:pt x="48" y="1"/>
                    <a:pt x="46" y="1"/>
                  </a:cubicBezTo>
                  <a:cubicBezTo>
                    <a:pt x="45" y="2"/>
                    <a:pt x="43" y="4"/>
                    <a:pt x="42" y="4"/>
                  </a:cubicBezTo>
                  <a:cubicBezTo>
                    <a:pt x="41" y="4"/>
                    <a:pt x="41" y="4"/>
                    <a:pt x="40" y="4"/>
                  </a:cubicBezTo>
                  <a:cubicBezTo>
                    <a:pt x="39" y="3"/>
                    <a:pt x="38" y="4"/>
                    <a:pt x="37" y="5"/>
                  </a:cubicBezTo>
                  <a:cubicBezTo>
                    <a:pt x="37" y="5"/>
                    <a:pt x="36" y="5"/>
                    <a:pt x="36" y="6"/>
                  </a:cubicBezTo>
                  <a:cubicBezTo>
                    <a:pt x="35" y="6"/>
                    <a:pt x="34" y="7"/>
                    <a:pt x="34" y="7"/>
                  </a:cubicBezTo>
                  <a:cubicBezTo>
                    <a:pt x="33" y="8"/>
                    <a:pt x="35" y="8"/>
                    <a:pt x="34" y="9"/>
                  </a:cubicBezTo>
                  <a:cubicBezTo>
                    <a:pt x="35" y="9"/>
                    <a:pt x="34" y="10"/>
                    <a:pt x="34" y="10"/>
                  </a:cubicBezTo>
                  <a:cubicBezTo>
                    <a:pt x="33" y="10"/>
                    <a:pt x="33" y="8"/>
                    <a:pt x="32" y="7"/>
                  </a:cubicBezTo>
                  <a:cubicBezTo>
                    <a:pt x="31" y="7"/>
                    <a:pt x="30" y="7"/>
                    <a:pt x="29" y="8"/>
                  </a:cubicBezTo>
                  <a:cubicBezTo>
                    <a:pt x="28" y="8"/>
                    <a:pt x="26" y="8"/>
                    <a:pt x="25" y="8"/>
                  </a:cubicBezTo>
                  <a:cubicBezTo>
                    <a:pt x="25" y="8"/>
                    <a:pt x="24" y="9"/>
                    <a:pt x="23" y="9"/>
                  </a:cubicBezTo>
                  <a:cubicBezTo>
                    <a:pt x="22" y="9"/>
                    <a:pt x="22" y="9"/>
                    <a:pt x="21" y="9"/>
                  </a:cubicBezTo>
                  <a:cubicBezTo>
                    <a:pt x="20" y="9"/>
                    <a:pt x="19" y="9"/>
                    <a:pt x="19" y="10"/>
                  </a:cubicBezTo>
                  <a:cubicBezTo>
                    <a:pt x="18" y="10"/>
                    <a:pt x="17" y="10"/>
                    <a:pt x="16" y="11"/>
                  </a:cubicBezTo>
                  <a:cubicBezTo>
                    <a:pt x="15" y="11"/>
                    <a:pt x="15" y="12"/>
                    <a:pt x="14" y="12"/>
                  </a:cubicBezTo>
                  <a:cubicBezTo>
                    <a:pt x="14" y="12"/>
                    <a:pt x="14" y="13"/>
                    <a:pt x="13" y="13"/>
                  </a:cubicBezTo>
                  <a:cubicBezTo>
                    <a:pt x="13" y="13"/>
                    <a:pt x="13" y="13"/>
                    <a:pt x="12" y="13"/>
                  </a:cubicBezTo>
                  <a:cubicBezTo>
                    <a:pt x="12" y="13"/>
                    <a:pt x="12" y="14"/>
                    <a:pt x="11" y="14"/>
                  </a:cubicBezTo>
                  <a:cubicBezTo>
                    <a:pt x="10" y="14"/>
                    <a:pt x="9" y="15"/>
                    <a:pt x="9" y="16"/>
                  </a:cubicBezTo>
                  <a:cubicBezTo>
                    <a:pt x="9" y="17"/>
                    <a:pt x="11" y="16"/>
                    <a:pt x="10" y="18"/>
                  </a:cubicBezTo>
                  <a:cubicBezTo>
                    <a:pt x="10" y="20"/>
                    <a:pt x="8" y="19"/>
                    <a:pt x="6" y="20"/>
                  </a:cubicBezTo>
                  <a:cubicBezTo>
                    <a:pt x="5" y="20"/>
                    <a:pt x="3" y="21"/>
                    <a:pt x="2" y="21"/>
                  </a:cubicBezTo>
                  <a:cubicBezTo>
                    <a:pt x="2" y="22"/>
                    <a:pt x="2" y="22"/>
                    <a:pt x="1" y="22"/>
                  </a:cubicBezTo>
                  <a:cubicBezTo>
                    <a:pt x="1" y="24"/>
                    <a:pt x="2" y="24"/>
                    <a:pt x="1" y="25"/>
                  </a:cubicBezTo>
                  <a:cubicBezTo>
                    <a:pt x="1" y="26"/>
                    <a:pt x="0" y="26"/>
                    <a:pt x="0" y="28"/>
                  </a:cubicBezTo>
                  <a:cubicBezTo>
                    <a:pt x="1" y="28"/>
                    <a:pt x="1" y="29"/>
                    <a:pt x="2" y="29"/>
                  </a:cubicBezTo>
                  <a:cubicBezTo>
                    <a:pt x="3" y="29"/>
                    <a:pt x="4" y="29"/>
                    <a:pt x="5" y="29"/>
                  </a:cubicBezTo>
                  <a:cubicBezTo>
                    <a:pt x="6" y="28"/>
                    <a:pt x="8" y="29"/>
                    <a:pt x="9" y="28"/>
                  </a:cubicBezTo>
                  <a:cubicBezTo>
                    <a:pt x="11" y="28"/>
                    <a:pt x="13" y="28"/>
                    <a:pt x="14" y="28"/>
                  </a:cubicBezTo>
                  <a:cubicBezTo>
                    <a:pt x="14" y="28"/>
                    <a:pt x="14" y="29"/>
                    <a:pt x="14" y="29"/>
                  </a:cubicBezTo>
                  <a:cubicBezTo>
                    <a:pt x="14" y="29"/>
                    <a:pt x="15" y="29"/>
                    <a:pt x="15" y="29"/>
                  </a:cubicBezTo>
                  <a:cubicBezTo>
                    <a:pt x="16" y="30"/>
                    <a:pt x="17" y="31"/>
                    <a:pt x="17" y="32"/>
                  </a:cubicBezTo>
                  <a:cubicBezTo>
                    <a:pt x="17" y="32"/>
                    <a:pt x="17" y="32"/>
                    <a:pt x="17" y="33"/>
                  </a:cubicBezTo>
                  <a:cubicBezTo>
                    <a:pt x="17" y="33"/>
                    <a:pt x="17" y="33"/>
                    <a:pt x="17" y="33"/>
                  </a:cubicBezTo>
                  <a:cubicBezTo>
                    <a:pt x="18" y="34"/>
                    <a:pt x="17" y="34"/>
                    <a:pt x="17" y="34"/>
                  </a:cubicBezTo>
                  <a:cubicBezTo>
                    <a:pt x="18" y="35"/>
                    <a:pt x="18" y="35"/>
                    <a:pt x="18" y="35"/>
                  </a:cubicBezTo>
                  <a:cubicBezTo>
                    <a:pt x="18" y="37"/>
                    <a:pt x="17" y="39"/>
                    <a:pt x="17" y="40"/>
                  </a:cubicBezTo>
                  <a:cubicBezTo>
                    <a:pt x="19" y="40"/>
                    <a:pt x="20" y="40"/>
                    <a:pt x="21" y="41"/>
                  </a:cubicBezTo>
                  <a:cubicBezTo>
                    <a:pt x="22" y="41"/>
                    <a:pt x="22" y="41"/>
                    <a:pt x="23" y="42"/>
                  </a:cubicBezTo>
                  <a:cubicBezTo>
                    <a:pt x="24" y="43"/>
                    <a:pt x="23" y="45"/>
                    <a:pt x="23" y="47"/>
                  </a:cubicBezTo>
                  <a:cubicBezTo>
                    <a:pt x="22" y="48"/>
                    <a:pt x="22" y="48"/>
                    <a:pt x="21" y="48"/>
                  </a:cubicBezTo>
                  <a:cubicBezTo>
                    <a:pt x="21" y="49"/>
                    <a:pt x="20" y="50"/>
                    <a:pt x="20" y="50"/>
                  </a:cubicBezTo>
                  <a:cubicBezTo>
                    <a:pt x="20" y="50"/>
                    <a:pt x="19" y="50"/>
                    <a:pt x="19" y="51"/>
                  </a:cubicBezTo>
                  <a:cubicBezTo>
                    <a:pt x="18" y="52"/>
                    <a:pt x="18" y="53"/>
                    <a:pt x="18" y="55"/>
                  </a:cubicBezTo>
                  <a:cubicBezTo>
                    <a:pt x="18" y="55"/>
                    <a:pt x="18" y="56"/>
                    <a:pt x="18" y="57"/>
                  </a:cubicBezTo>
                  <a:cubicBezTo>
                    <a:pt x="18" y="58"/>
                    <a:pt x="18" y="59"/>
                    <a:pt x="18" y="59"/>
                  </a:cubicBezTo>
                  <a:cubicBezTo>
                    <a:pt x="19" y="60"/>
                    <a:pt x="19" y="61"/>
                    <a:pt x="19" y="62"/>
                  </a:cubicBezTo>
                  <a:cubicBezTo>
                    <a:pt x="20" y="62"/>
                    <a:pt x="20" y="63"/>
                    <a:pt x="20" y="63"/>
                  </a:cubicBezTo>
                  <a:cubicBezTo>
                    <a:pt x="20" y="64"/>
                    <a:pt x="20" y="64"/>
                    <a:pt x="21" y="64"/>
                  </a:cubicBezTo>
                  <a:cubicBezTo>
                    <a:pt x="21" y="65"/>
                    <a:pt x="22" y="66"/>
                    <a:pt x="22" y="67"/>
                  </a:cubicBezTo>
                  <a:cubicBezTo>
                    <a:pt x="23" y="68"/>
                    <a:pt x="23" y="68"/>
                    <a:pt x="24" y="69"/>
                  </a:cubicBezTo>
                  <a:cubicBezTo>
                    <a:pt x="25" y="69"/>
                    <a:pt x="26" y="69"/>
                    <a:pt x="26" y="69"/>
                  </a:cubicBezTo>
                  <a:cubicBezTo>
                    <a:pt x="28" y="69"/>
                    <a:pt x="28" y="71"/>
                    <a:pt x="30" y="71"/>
                  </a:cubicBezTo>
                  <a:cubicBezTo>
                    <a:pt x="31" y="70"/>
                    <a:pt x="31" y="69"/>
                    <a:pt x="31" y="68"/>
                  </a:cubicBezTo>
                  <a:cubicBezTo>
                    <a:pt x="32" y="67"/>
                    <a:pt x="32" y="66"/>
                    <a:pt x="33" y="65"/>
                  </a:cubicBezTo>
                  <a:cubicBezTo>
                    <a:pt x="33" y="65"/>
                    <a:pt x="33" y="64"/>
                    <a:pt x="33" y="64"/>
                  </a:cubicBezTo>
                  <a:cubicBezTo>
                    <a:pt x="33" y="63"/>
                    <a:pt x="34" y="63"/>
                    <a:pt x="34" y="63"/>
                  </a:cubicBezTo>
                  <a:cubicBezTo>
                    <a:pt x="34" y="62"/>
                    <a:pt x="34" y="61"/>
                    <a:pt x="35"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7" name="Freeform 75"/>
            <p:cNvSpPr/>
            <p:nvPr/>
          </p:nvSpPr>
          <p:spPr bwMode="auto">
            <a:xfrm>
              <a:off x="3591" y="1790"/>
              <a:ext cx="24" cy="21"/>
            </a:xfrm>
            <a:custGeom>
              <a:avLst/>
              <a:gdLst>
                <a:gd name="T0" fmla="*/ 8 w 10"/>
                <a:gd name="T1" fmla="*/ 1 h 9"/>
                <a:gd name="T2" fmla="*/ 6 w 10"/>
                <a:gd name="T3" fmla="*/ 1 h 9"/>
                <a:gd name="T4" fmla="*/ 4 w 10"/>
                <a:gd name="T5" fmla="*/ 0 h 9"/>
                <a:gd name="T6" fmla="*/ 0 w 10"/>
                <a:gd name="T7" fmla="*/ 2 h 9"/>
                <a:gd name="T8" fmla="*/ 0 w 10"/>
                <a:gd name="T9" fmla="*/ 6 h 9"/>
                <a:gd name="T10" fmla="*/ 4 w 10"/>
                <a:gd name="T11" fmla="*/ 8 h 9"/>
                <a:gd name="T12" fmla="*/ 7 w 10"/>
                <a:gd name="T13" fmla="*/ 8 h 9"/>
                <a:gd name="T14" fmla="*/ 8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8" y="1"/>
                  </a:moveTo>
                  <a:cubicBezTo>
                    <a:pt x="8" y="1"/>
                    <a:pt x="7" y="1"/>
                    <a:pt x="6" y="1"/>
                  </a:cubicBezTo>
                  <a:cubicBezTo>
                    <a:pt x="5" y="1"/>
                    <a:pt x="4" y="0"/>
                    <a:pt x="4" y="0"/>
                  </a:cubicBezTo>
                  <a:cubicBezTo>
                    <a:pt x="3" y="1"/>
                    <a:pt x="1" y="1"/>
                    <a:pt x="0" y="2"/>
                  </a:cubicBezTo>
                  <a:cubicBezTo>
                    <a:pt x="0" y="4"/>
                    <a:pt x="0" y="5"/>
                    <a:pt x="0" y="6"/>
                  </a:cubicBezTo>
                  <a:cubicBezTo>
                    <a:pt x="3" y="6"/>
                    <a:pt x="2" y="8"/>
                    <a:pt x="4" y="8"/>
                  </a:cubicBezTo>
                  <a:cubicBezTo>
                    <a:pt x="4" y="9"/>
                    <a:pt x="6" y="9"/>
                    <a:pt x="7" y="8"/>
                  </a:cubicBezTo>
                  <a:cubicBezTo>
                    <a:pt x="9" y="5"/>
                    <a:pt x="10"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8" name="Freeform 76"/>
            <p:cNvSpPr/>
            <p:nvPr/>
          </p:nvSpPr>
          <p:spPr bwMode="auto">
            <a:xfrm>
              <a:off x="3824" y="1947"/>
              <a:ext cx="17" cy="29"/>
            </a:xfrm>
            <a:custGeom>
              <a:avLst/>
              <a:gdLst>
                <a:gd name="T0" fmla="*/ 7 w 7"/>
                <a:gd name="T1" fmla="*/ 2 h 12"/>
                <a:gd name="T2" fmla="*/ 5 w 7"/>
                <a:gd name="T3" fmla="*/ 0 h 12"/>
                <a:gd name="T4" fmla="*/ 3 w 7"/>
                <a:gd name="T5" fmla="*/ 1 h 12"/>
                <a:gd name="T6" fmla="*/ 3 w 7"/>
                <a:gd name="T7" fmla="*/ 2 h 12"/>
                <a:gd name="T8" fmla="*/ 2 w 7"/>
                <a:gd name="T9" fmla="*/ 2 h 12"/>
                <a:gd name="T10" fmla="*/ 2 w 7"/>
                <a:gd name="T11" fmla="*/ 5 h 12"/>
                <a:gd name="T12" fmla="*/ 1 w 7"/>
                <a:gd name="T13" fmla="*/ 7 h 12"/>
                <a:gd name="T14" fmla="*/ 0 w 7"/>
                <a:gd name="T15" fmla="*/ 9 h 12"/>
                <a:gd name="T16" fmla="*/ 5 w 7"/>
                <a:gd name="T17" fmla="*/ 10 h 12"/>
                <a:gd name="T18" fmla="*/ 6 w 7"/>
                <a:gd name="T19" fmla="*/ 9 h 12"/>
                <a:gd name="T20" fmla="*/ 7 w 7"/>
                <a:gd name="T21" fmla="*/ 7 h 12"/>
                <a:gd name="T22" fmla="*/ 6 w 7"/>
                <a:gd name="T23" fmla="*/ 4 h 12"/>
                <a:gd name="T24" fmla="*/ 7 w 7"/>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2">
                  <a:moveTo>
                    <a:pt x="7" y="2"/>
                  </a:moveTo>
                  <a:cubicBezTo>
                    <a:pt x="6" y="1"/>
                    <a:pt x="6" y="0"/>
                    <a:pt x="5" y="0"/>
                  </a:cubicBezTo>
                  <a:cubicBezTo>
                    <a:pt x="5" y="0"/>
                    <a:pt x="4" y="0"/>
                    <a:pt x="3" y="1"/>
                  </a:cubicBezTo>
                  <a:cubicBezTo>
                    <a:pt x="3" y="1"/>
                    <a:pt x="3" y="1"/>
                    <a:pt x="3" y="2"/>
                  </a:cubicBezTo>
                  <a:cubicBezTo>
                    <a:pt x="3" y="2"/>
                    <a:pt x="2" y="2"/>
                    <a:pt x="2" y="2"/>
                  </a:cubicBezTo>
                  <a:cubicBezTo>
                    <a:pt x="2" y="3"/>
                    <a:pt x="2" y="4"/>
                    <a:pt x="2" y="5"/>
                  </a:cubicBezTo>
                  <a:cubicBezTo>
                    <a:pt x="1" y="5"/>
                    <a:pt x="1" y="6"/>
                    <a:pt x="1" y="7"/>
                  </a:cubicBezTo>
                  <a:cubicBezTo>
                    <a:pt x="0" y="8"/>
                    <a:pt x="0" y="8"/>
                    <a:pt x="0" y="9"/>
                  </a:cubicBezTo>
                  <a:cubicBezTo>
                    <a:pt x="0" y="12"/>
                    <a:pt x="4" y="11"/>
                    <a:pt x="5" y="10"/>
                  </a:cubicBezTo>
                  <a:cubicBezTo>
                    <a:pt x="6" y="9"/>
                    <a:pt x="6" y="9"/>
                    <a:pt x="6" y="9"/>
                  </a:cubicBezTo>
                  <a:cubicBezTo>
                    <a:pt x="6" y="8"/>
                    <a:pt x="7" y="8"/>
                    <a:pt x="7" y="7"/>
                  </a:cubicBezTo>
                  <a:cubicBezTo>
                    <a:pt x="6" y="7"/>
                    <a:pt x="6" y="5"/>
                    <a:pt x="6" y="4"/>
                  </a:cubicBezTo>
                  <a:cubicBezTo>
                    <a:pt x="6" y="3"/>
                    <a:pt x="7" y="3"/>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9" name="Freeform 77"/>
            <p:cNvSpPr/>
            <p:nvPr/>
          </p:nvSpPr>
          <p:spPr bwMode="auto">
            <a:xfrm>
              <a:off x="3663" y="2021"/>
              <a:ext cx="28" cy="31"/>
            </a:xfrm>
            <a:custGeom>
              <a:avLst/>
              <a:gdLst>
                <a:gd name="T0" fmla="*/ 10 w 12"/>
                <a:gd name="T1" fmla="*/ 7 h 13"/>
                <a:gd name="T2" fmla="*/ 8 w 12"/>
                <a:gd name="T3" fmla="*/ 3 h 13"/>
                <a:gd name="T4" fmla="*/ 7 w 12"/>
                <a:gd name="T5" fmla="*/ 0 h 13"/>
                <a:gd name="T6" fmla="*/ 6 w 12"/>
                <a:gd name="T7" fmla="*/ 0 h 13"/>
                <a:gd name="T8" fmla="*/ 4 w 12"/>
                <a:gd name="T9" fmla="*/ 3 h 13"/>
                <a:gd name="T10" fmla="*/ 0 w 12"/>
                <a:gd name="T11" fmla="*/ 7 h 13"/>
                <a:gd name="T12" fmla="*/ 5 w 12"/>
                <a:gd name="T13" fmla="*/ 9 h 13"/>
                <a:gd name="T14" fmla="*/ 11 w 12"/>
                <a:gd name="T15" fmla="*/ 12 h 13"/>
                <a:gd name="T16" fmla="*/ 11 w 12"/>
                <a:gd name="T17" fmla="*/ 8 h 13"/>
                <a:gd name="T18" fmla="*/ 10 w 12"/>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10" y="7"/>
                  </a:moveTo>
                  <a:cubicBezTo>
                    <a:pt x="9" y="6"/>
                    <a:pt x="9" y="4"/>
                    <a:pt x="8" y="3"/>
                  </a:cubicBezTo>
                  <a:cubicBezTo>
                    <a:pt x="8" y="2"/>
                    <a:pt x="8" y="0"/>
                    <a:pt x="7" y="0"/>
                  </a:cubicBezTo>
                  <a:cubicBezTo>
                    <a:pt x="7" y="0"/>
                    <a:pt x="6" y="0"/>
                    <a:pt x="6" y="0"/>
                  </a:cubicBezTo>
                  <a:cubicBezTo>
                    <a:pt x="5" y="0"/>
                    <a:pt x="5" y="1"/>
                    <a:pt x="4" y="3"/>
                  </a:cubicBezTo>
                  <a:cubicBezTo>
                    <a:pt x="3" y="4"/>
                    <a:pt x="1" y="5"/>
                    <a:pt x="0" y="7"/>
                  </a:cubicBezTo>
                  <a:cubicBezTo>
                    <a:pt x="0" y="9"/>
                    <a:pt x="3" y="8"/>
                    <a:pt x="5" y="9"/>
                  </a:cubicBezTo>
                  <a:cubicBezTo>
                    <a:pt x="7" y="10"/>
                    <a:pt x="9" y="13"/>
                    <a:pt x="11" y="12"/>
                  </a:cubicBezTo>
                  <a:cubicBezTo>
                    <a:pt x="12" y="10"/>
                    <a:pt x="11" y="9"/>
                    <a:pt x="11" y="8"/>
                  </a:cubicBezTo>
                  <a:cubicBezTo>
                    <a:pt x="11" y="8"/>
                    <a:pt x="10" y="7"/>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60" name="Freeform 78"/>
            <p:cNvSpPr/>
            <p:nvPr/>
          </p:nvSpPr>
          <p:spPr bwMode="auto">
            <a:xfrm>
              <a:off x="3817" y="1859"/>
              <a:ext cx="46" cy="26"/>
            </a:xfrm>
            <a:custGeom>
              <a:avLst/>
              <a:gdLst>
                <a:gd name="T0" fmla="*/ 10 w 19"/>
                <a:gd name="T1" fmla="*/ 11 h 11"/>
                <a:gd name="T2" fmla="*/ 13 w 19"/>
                <a:gd name="T3" fmla="*/ 9 h 11"/>
                <a:gd name="T4" fmla="*/ 17 w 19"/>
                <a:gd name="T5" fmla="*/ 7 h 11"/>
                <a:gd name="T6" fmla="*/ 19 w 19"/>
                <a:gd name="T7" fmla="*/ 4 h 11"/>
                <a:gd name="T8" fmla="*/ 16 w 19"/>
                <a:gd name="T9" fmla="*/ 0 h 11"/>
                <a:gd name="T10" fmla="*/ 9 w 19"/>
                <a:gd name="T11" fmla="*/ 1 h 11"/>
                <a:gd name="T12" fmla="*/ 6 w 19"/>
                <a:gd name="T13" fmla="*/ 3 h 11"/>
                <a:gd name="T14" fmla="*/ 5 w 19"/>
                <a:gd name="T15" fmla="*/ 2 h 11"/>
                <a:gd name="T16" fmla="*/ 3 w 19"/>
                <a:gd name="T17" fmla="*/ 1 h 11"/>
                <a:gd name="T18" fmla="*/ 0 w 19"/>
                <a:gd name="T19" fmla="*/ 5 h 11"/>
                <a:gd name="T20" fmla="*/ 4 w 19"/>
                <a:gd name="T21" fmla="*/ 10 h 11"/>
                <a:gd name="T22" fmla="*/ 10 w 19"/>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1"/>
                  </a:moveTo>
                  <a:cubicBezTo>
                    <a:pt x="11" y="11"/>
                    <a:pt x="12" y="10"/>
                    <a:pt x="13" y="9"/>
                  </a:cubicBezTo>
                  <a:cubicBezTo>
                    <a:pt x="15" y="8"/>
                    <a:pt x="16" y="7"/>
                    <a:pt x="17" y="7"/>
                  </a:cubicBezTo>
                  <a:cubicBezTo>
                    <a:pt x="18" y="6"/>
                    <a:pt x="19" y="5"/>
                    <a:pt x="19" y="4"/>
                  </a:cubicBezTo>
                  <a:cubicBezTo>
                    <a:pt x="19" y="2"/>
                    <a:pt x="17" y="1"/>
                    <a:pt x="16" y="0"/>
                  </a:cubicBezTo>
                  <a:cubicBezTo>
                    <a:pt x="14" y="0"/>
                    <a:pt x="11" y="1"/>
                    <a:pt x="9" y="1"/>
                  </a:cubicBezTo>
                  <a:cubicBezTo>
                    <a:pt x="7" y="1"/>
                    <a:pt x="7" y="3"/>
                    <a:pt x="6" y="3"/>
                  </a:cubicBezTo>
                  <a:cubicBezTo>
                    <a:pt x="5" y="3"/>
                    <a:pt x="5" y="2"/>
                    <a:pt x="5" y="2"/>
                  </a:cubicBezTo>
                  <a:cubicBezTo>
                    <a:pt x="4" y="1"/>
                    <a:pt x="4" y="1"/>
                    <a:pt x="3" y="1"/>
                  </a:cubicBezTo>
                  <a:cubicBezTo>
                    <a:pt x="1" y="2"/>
                    <a:pt x="0" y="3"/>
                    <a:pt x="0" y="5"/>
                  </a:cubicBezTo>
                  <a:cubicBezTo>
                    <a:pt x="0" y="8"/>
                    <a:pt x="2" y="9"/>
                    <a:pt x="4" y="10"/>
                  </a:cubicBezTo>
                  <a:cubicBezTo>
                    <a:pt x="6" y="10"/>
                    <a:pt x="8" y="11"/>
                    <a:pt x="1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61" name="Freeform 79"/>
            <p:cNvSpPr/>
            <p:nvPr/>
          </p:nvSpPr>
          <p:spPr bwMode="auto">
            <a:xfrm>
              <a:off x="3836" y="1919"/>
              <a:ext cx="43" cy="66"/>
            </a:xfrm>
            <a:custGeom>
              <a:avLst/>
              <a:gdLst>
                <a:gd name="T0" fmla="*/ 14 w 18"/>
                <a:gd name="T1" fmla="*/ 17 h 28"/>
                <a:gd name="T2" fmla="*/ 14 w 18"/>
                <a:gd name="T3" fmla="*/ 16 h 28"/>
                <a:gd name="T4" fmla="*/ 11 w 18"/>
                <a:gd name="T5" fmla="*/ 12 h 28"/>
                <a:gd name="T6" fmla="*/ 10 w 18"/>
                <a:gd name="T7" fmla="*/ 6 h 28"/>
                <a:gd name="T8" fmla="*/ 8 w 18"/>
                <a:gd name="T9" fmla="*/ 3 h 28"/>
                <a:gd name="T10" fmla="*/ 7 w 18"/>
                <a:gd name="T11" fmla="*/ 1 h 28"/>
                <a:gd name="T12" fmla="*/ 2 w 18"/>
                <a:gd name="T13" fmla="*/ 2 h 28"/>
                <a:gd name="T14" fmla="*/ 0 w 18"/>
                <a:gd name="T15" fmla="*/ 6 h 28"/>
                <a:gd name="T16" fmla="*/ 4 w 18"/>
                <a:gd name="T17" fmla="*/ 13 h 28"/>
                <a:gd name="T18" fmla="*/ 8 w 18"/>
                <a:gd name="T19" fmla="*/ 16 h 28"/>
                <a:gd name="T20" fmla="*/ 5 w 18"/>
                <a:gd name="T21" fmla="*/ 18 h 28"/>
                <a:gd name="T22" fmla="*/ 4 w 18"/>
                <a:gd name="T23" fmla="*/ 21 h 28"/>
                <a:gd name="T24" fmla="*/ 4 w 18"/>
                <a:gd name="T25" fmla="*/ 22 h 28"/>
                <a:gd name="T26" fmla="*/ 3 w 18"/>
                <a:gd name="T27" fmla="*/ 26 h 28"/>
                <a:gd name="T28" fmla="*/ 4 w 18"/>
                <a:gd name="T29" fmla="*/ 27 h 28"/>
                <a:gd name="T30" fmla="*/ 9 w 18"/>
                <a:gd name="T31" fmla="*/ 25 h 28"/>
                <a:gd name="T32" fmla="*/ 12 w 18"/>
                <a:gd name="T33" fmla="*/ 25 h 28"/>
                <a:gd name="T34" fmla="*/ 13 w 18"/>
                <a:gd name="T35" fmla="*/ 24 h 28"/>
                <a:gd name="T36" fmla="*/ 15 w 18"/>
                <a:gd name="T37" fmla="*/ 24 h 28"/>
                <a:gd name="T38" fmla="*/ 14 w 18"/>
                <a:gd name="T39"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8">
                  <a:moveTo>
                    <a:pt x="14" y="17"/>
                  </a:moveTo>
                  <a:cubicBezTo>
                    <a:pt x="14" y="16"/>
                    <a:pt x="14" y="16"/>
                    <a:pt x="14" y="16"/>
                  </a:cubicBezTo>
                  <a:cubicBezTo>
                    <a:pt x="13" y="15"/>
                    <a:pt x="12" y="14"/>
                    <a:pt x="11" y="12"/>
                  </a:cubicBezTo>
                  <a:cubicBezTo>
                    <a:pt x="10" y="10"/>
                    <a:pt x="8" y="8"/>
                    <a:pt x="10" y="6"/>
                  </a:cubicBezTo>
                  <a:cubicBezTo>
                    <a:pt x="10" y="4"/>
                    <a:pt x="8" y="4"/>
                    <a:pt x="8" y="3"/>
                  </a:cubicBezTo>
                  <a:cubicBezTo>
                    <a:pt x="7" y="2"/>
                    <a:pt x="8" y="2"/>
                    <a:pt x="7" y="1"/>
                  </a:cubicBezTo>
                  <a:cubicBezTo>
                    <a:pt x="6" y="0"/>
                    <a:pt x="4" y="1"/>
                    <a:pt x="2" y="2"/>
                  </a:cubicBezTo>
                  <a:cubicBezTo>
                    <a:pt x="1" y="3"/>
                    <a:pt x="0" y="5"/>
                    <a:pt x="0" y="6"/>
                  </a:cubicBezTo>
                  <a:cubicBezTo>
                    <a:pt x="0" y="9"/>
                    <a:pt x="3" y="11"/>
                    <a:pt x="4" y="13"/>
                  </a:cubicBezTo>
                  <a:cubicBezTo>
                    <a:pt x="6" y="13"/>
                    <a:pt x="8" y="13"/>
                    <a:pt x="8" y="16"/>
                  </a:cubicBezTo>
                  <a:cubicBezTo>
                    <a:pt x="7" y="17"/>
                    <a:pt x="6" y="17"/>
                    <a:pt x="5" y="18"/>
                  </a:cubicBezTo>
                  <a:cubicBezTo>
                    <a:pt x="5" y="19"/>
                    <a:pt x="4" y="20"/>
                    <a:pt x="4" y="21"/>
                  </a:cubicBezTo>
                  <a:cubicBezTo>
                    <a:pt x="3" y="21"/>
                    <a:pt x="4" y="22"/>
                    <a:pt x="4" y="22"/>
                  </a:cubicBezTo>
                  <a:cubicBezTo>
                    <a:pt x="3" y="23"/>
                    <a:pt x="2" y="24"/>
                    <a:pt x="3" y="26"/>
                  </a:cubicBezTo>
                  <a:cubicBezTo>
                    <a:pt x="3" y="26"/>
                    <a:pt x="4" y="27"/>
                    <a:pt x="4" y="27"/>
                  </a:cubicBezTo>
                  <a:cubicBezTo>
                    <a:pt x="5" y="28"/>
                    <a:pt x="7" y="26"/>
                    <a:pt x="9" y="25"/>
                  </a:cubicBezTo>
                  <a:cubicBezTo>
                    <a:pt x="10" y="25"/>
                    <a:pt x="11" y="26"/>
                    <a:pt x="12" y="25"/>
                  </a:cubicBezTo>
                  <a:cubicBezTo>
                    <a:pt x="12" y="25"/>
                    <a:pt x="13" y="25"/>
                    <a:pt x="13" y="24"/>
                  </a:cubicBezTo>
                  <a:cubicBezTo>
                    <a:pt x="14" y="24"/>
                    <a:pt x="15" y="24"/>
                    <a:pt x="15" y="24"/>
                  </a:cubicBezTo>
                  <a:cubicBezTo>
                    <a:pt x="18" y="21"/>
                    <a:pt x="17" y="19"/>
                    <a:pt x="14"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62" name="Freeform 80"/>
            <p:cNvSpPr/>
            <p:nvPr/>
          </p:nvSpPr>
          <p:spPr bwMode="auto">
            <a:xfrm>
              <a:off x="3520" y="2159"/>
              <a:ext cx="31" cy="31"/>
            </a:xfrm>
            <a:custGeom>
              <a:avLst/>
              <a:gdLst>
                <a:gd name="T0" fmla="*/ 9 w 13"/>
                <a:gd name="T1" fmla="*/ 6 h 13"/>
                <a:gd name="T2" fmla="*/ 8 w 13"/>
                <a:gd name="T3" fmla="*/ 5 h 13"/>
                <a:gd name="T4" fmla="*/ 7 w 13"/>
                <a:gd name="T5" fmla="*/ 4 h 13"/>
                <a:gd name="T6" fmla="*/ 6 w 13"/>
                <a:gd name="T7" fmla="*/ 3 h 13"/>
                <a:gd name="T8" fmla="*/ 3 w 13"/>
                <a:gd name="T9" fmla="*/ 1 h 13"/>
                <a:gd name="T10" fmla="*/ 0 w 13"/>
                <a:gd name="T11" fmla="*/ 2 h 13"/>
                <a:gd name="T12" fmla="*/ 6 w 13"/>
                <a:gd name="T13" fmla="*/ 7 h 13"/>
                <a:gd name="T14" fmla="*/ 8 w 13"/>
                <a:gd name="T15" fmla="*/ 10 h 13"/>
                <a:gd name="T16" fmla="*/ 9 w 13"/>
                <a:gd name="T17" fmla="*/ 12 h 13"/>
                <a:gd name="T18" fmla="*/ 13 w 13"/>
                <a:gd name="T19" fmla="*/ 11 h 13"/>
                <a:gd name="T20" fmla="*/ 10 w 13"/>
                <a:gd name="T21" fmla="*/ 7 h 13"/>
                <a:gd name="T22" fmla="*/ 9 w 13"/>
                <a:gd name="T2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9" y="6"/>
                  </a:moveTo>
                  <a:cubicBezTo>
                    <a:pt x="9" y="5"/>
                    <a:pt x="9" y="5"/>
                    <a:pt x="8" y="5"/>
                  </a:cubicBezTo>
                  <a:cubicBezTo>
                    <a:pt x="8" y="5"/>
                    <a:pt x="8" y="4"/>
                    <a:pt x="7" y="4"/>
                  </a:cubicBezTo>
                  <a:cubicBezTo>
                    <a:pt x="7" y="3"/>
                    <a:pt x="7" y="3"/>
                    <a:pt x="6" y="3"/>
                  </a:cubicBezTo>
                  <a:cubicBezTo>
                    <a:pt x="6" y="2"/>
                    <a:pt x="4" y="1"/>
                    <a:pt x="3" y="1"/>
                  </a:cubicBezTo>
                  <a:cubicBezTo>
                    <a:pt x="2" y="0"/>
                    <a:pt x="0" y="1"/>
                    <a:pt x="0" y="2"/>
                  </a:cubicBezTo>
                  <a:cubicBezTo>
                    <a:pt x="1" y="5"/>
                    <a:pt x="4" y="5"/>
                    <a:pt x="6" y="7"/>
                  </a:cubicBezTo>
                  <a:cubicBezTo>
                    <a:pt x="7" y="8"/>
                    <a:pt x="8" y="9"/>
                    <a:pt x="8" y="10"/>
                  </a:cubicBezTo>
                  <a:cubicBezTo>
                    <a:pt x="9" y="11"/>
                    <a:pt x="9" y="11"/>
                    <a:pt x="9" y="12"/>
                  </a:cubicBezTo>
                  <a:cubicBezTo>
                    <a:pt x="11" y="12"/>
                    <a:pt x="12" y="13"/>
                    <a:pt x="13" y="11"/>
                  </a:cubicBezTo>
                  <a:cubicBezTo>
                    <a:pt x="13" y="10"/>
                    <a:pt x="11" y="9"/>
                    <a:pt x="10" y="7"/>
                  </a:cubicBezTo>
                  <a:cubicBezTo>
                    <a:pt x="10" y="7"/>
                    <a:pt x="10" y="6"/>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63" name="Freeform 81"/>
            <p:cNvSpPr/>
            <p:nvPr/>
          </p:nvSpPr>
          <p:spPr bwMode="auto">
            <a:xfrm>
              <a:off x="3965" y="1759"/>
              <a:ext cx="59" cy="45"/>
            </a:xfrm>
            <a:custGeom>
              <a:avLst/>
              <a:gdLst>
                <a:gd name="T0" fmla="*/ 3 w 25"/>
                <a:gd name="T1" fmla="*/ 16 h 19"/>
                <a:gd name="T2" fmla="*/ 6 w 25"/>
                <a:gd name="T3" fmla="*/ 17 h 19"/>
                <a:gd name="T4" fmla="*/ 10 w 25"/>
                <a:gd name="T5" fmla="*/ 17 h 19"/>
                <a:gd name="T6" fmla="*/ 12 w 25"/>
                <a:gd name="T7" fmla="*/ 14 h 19"/>
                <a:gd name="T8" fmla="*/ 13 w 25"/>
                <a:gd name="T9" fmla="*/ 13 h 19"/>
                <a:gd name="T10" fmla="*/ 16 w 25"/>
                <a:gd name="T11" fmla="*/ 16 h 19"/>
                <a:gd name="T12" fmla="*/ 20 w 25"/>
                <a:gd name="T13" fmla="*/ 14 h 19"/>
                <a:gd name="T14" fmla="*/ 16 w 25"/>
                <a:gd name="T15" fmla="*/ 11 h 19"/>
                <a:gd name="T16" fmla="*/ 12 w 25"/>
                <a:gd name="T17" fmla="*/ 7 h 19"/>
                <a:gd name="T18" fmla="*/ 22 w 25"/>
                <a:gd name="T19" fmla="*/ 8 h 19"/>
                <a:gd name="T20" fmla="*/ 25 w 25"/>
                <a:gd name="T21" fmla="*/ 5 h 19"/>
                <a:gd name="T22" fmla="*/ 11 w 25"/>
                <a:gd name="T23" fmla="*/ 2 h 19"/>
                <a:gd name="T24" fmla="*/ 9 w 25"/>
                <a:gd name="T25" fmla="*/ 4 h 19"/>
                <a:gd name="T26" fmla="*/ 8 w 25"/>
                <a:gd name="T27" fmla="*/ 3 h 19"/>
                <a:gd name="T28" fmla="*/ 5 w 25"/>
                <a:gd name="T29" fmla="*/ 4 h 19"/>
                <a:gd name="T30" fmla="*/ 2 w 25"/>
                <a:gd name="T31" fmla="*/ 4 h 19"/>
                <a:gd name="T32" fmla="*/ 0 w 25"/>
                <a:gd name="T33" fmla="*/ 7 h 19"/>
                <a:gd name="T34" fmla="*/ 2 w 25"/>
                <a:gd name="T35" fmla="*/ 12 h 19"/>
                <a:gd name="T36" fmla="*/ 3 w 25"/>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
                  <a:moveTo>
                    <a:pt x="3" y="16"/>
                  </a:moveTo>
                  <a:cubicBezTo>
                    <a:pt x="4" y="17"/>
                    <a:pt x="5" y="17"/>
                    <a:pt x="6" y="17"/>
                  </a:cubicBezTo>
                  <a:cubicBezTo>
                    <a:pt x="8" y="19"/>
                    <a:pt x="9" y="19"/>
                    <a:pt x="10" y="17"/>
                  </a:cubicBezTo>
                  <a:cubicBezTo>
                    <a:pt x="11" y="16"/>
                    <a:pt x="11" y="16"/>
                    <a:pt x="12" y="14"/>
                  </a:cubicBezTo>
                  <a:cubicBezTo>
                    <a:pt x="12" y="14"/>
                    <a:pt x="12" y="12"/>
                    <a:pt x="13" y="13"/>
                  </a:cubicBezTo>
                  <a:cubicBezTo>
                    <a:pt x="15" y="13"/>
                    <a:pt x="15" y="15"/>
                    <a:pt x="16" y="16"/>
                  </a:cubicBezTo>
                  <a:cubicBezTo>
                    <a:pt x="18" y="16"/>
                    <a:pt x="20" y="16"/>
                    <a:pt x="20" y="14"/>
                  </a:cubicBezTo>
                  <a:cubicBezTo>
                    <a:pt x="19" y="13"/>
                    <a:pt x="18" y="12"/>
                    <a:pt x="16" y="11"/>
                  </a:cubicBezTo>
                  <a:cubicBezTo>
                    <a:pt x="15" y="10"/>
                    <a:pt x="13" y="10"/>
                    <a:pt x="12" y="7"/>
                  </a:cubicBezTo>
                  <a:cubicBezTo>
                    <a:pt x="16" y="7"/>
                    <a:pt x="19" y="9"/>
                    <a:pt x="22" y="8"/>
                  </a:cubicBezTo>
                  <a:cubicBezTo>
                    <a:pt x="23" y="7"/>
                    <a:pt x="25" y="6"/>
                    <a:pt x="25" y="5"/>
                  </a:cubicBezTo>
                  <a:cubicBezTo>
                    <a:pt x="23" y="0"/>
                    <a:pt x="14" y="1"/>
                    <a:pt x="11" y="2"/>
                  </a:cubicBezTo>
                  <a:cubicBezTo>
                    <a:pt x="10" y="3"/>
                    <a:pt x="10" y="3"/>
                    <a:pt x="9" y="4"/>
                  </a:cubicBezTo>
                  <a:cubicBezTo>
                    <a:pt x="9" y="4"/>
                    <a:pt x="8" y="3"/>
                    <a:pt x="8" y="3"/>
                  </a:cubicBezTo>
                  <a:cubicBezTo>
                    <a:pt x="7" y="3"/>
                    <a:pt x="6" y="4"/>
                    <a:pt x="5" y="4"/>
                  </a:cubicBezTo>
                  <a:cubicBezTo>
                    <a:pt x="4" y="4"/>
                    <a:pt x="3" y="4"/>
                    <a:pt x="2" y="4"/>
                  </a:cubicBezTo>
                  <a:cubicBezTo>
                    <a:pt x="1" y="4"/>
                    <a:pt x="0" y="6"/>
                    <a:pt x="0" y="7"/>
                  </a:cubicBezTo>
                  <a:cubicBezTo>
                    <a:pt x="0" y="9"/>
                    <a:pt x="1" y="10"/>
                    <a:pt x="2" y="12"/>
                  </a:cubicBezTo>
                  <a:cubicBezTo>
                    <a:pt x="3" y="13"/>
                    <a:pt x="3" y="15"/>
                    <a:pt x="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64" name="Freeform 82"/>
            <p:cNvSpPr/>
            <p:nvPr/>
          </p:nvSpPr>
          <p:spPr bwMode="auto">
            <a:xfrm>
              <a:off x="3553" y="2187"/>
              <a:ext cx="19" cy="19"/>
            </a:xfrm>
            <a:custGeom>
              <a:avLst/>
              <a:gdLst>
                <a:gd name="T0" fmla="*/ 0 w 8"/>
                <a:gd name="T1" fmla="*/ 5 h 8"/>
                <a:gd name="T2" fmla="*/ 5 w 8"/>
                <a:gd name="T3" fmla="*/ 7 h 8"/>
                <a:gd name="T4" fmla="*/ 8 w 8"/>
                <a:gd name="T5" fmla="*/ 6 h 8"/>
                <a:gd name="T6" fmla="*/ 0 w 8"/>
                <a:gd name="T7" fmla="*/ 5 h 8"/>
              </a:gdLst>
              <a:ahLst/>
              <a:cxnLst>
                <a:cxn ang="0">
                  <a:pos x="T0" y="T1"/>
                </a:cxn>
                <a:cxn ang="0">
                  <a:pos x="T2" y="T3"/>
                </a:cxn>
                <a:cxn ang="0">
                  <a:pos x="T4" y="T5"/>
                </a:cxn>
                <a:cxn ang="0">
                  <a:pos x="T6" y="T7"/>
                </a:cxn>
              </a:cxnLst>
              <a:rect l="0" t="0" r="r" b="b"/>
              <a:pathLst>
                <a:path w="8" h="8">
                  <a:moveTo>
                    <a:pt x="0" y="5"/>
                  </a:moveTo>
                  <a:cubicBezTo>
                    <a:pt x="1" y="6"/>
                    <a:pt x="4" y="7"/>
                    <a:pt x="5" y="7"/>
                  </a:cubicBezTo>
                  <a:cubicBezTo>
                    <a:pt x="6" y="7"/>
                    <a:pt x="8" y="8"/>
                    <a:pt x="8" y="6"/>
                  </a:cubicBezTo>
                  <a:cubicBezTo>
                    <a:pt x="7" y="3"/>
                    <a:pt x="1"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印品黑体" panose="00000500000000000000" pitchFamily="2" charset="-122"/>
                <a:ea typeface="印品黑体" panose="00000500000000000000" pitchFamily="2" charset="-122"/>
              </a:endParaRPr>
            </a:p>
          </p:txBody>
        </p:sp>
      </p:grpSp>
      <p:sp>
        <p:nvSpPr>
          <p:cNvPr id="31" name="Freeform 86"/>
          <p:cNvSpPr>
            <a:spLocks noEditPoints="1"/>
          </p:cNvSpPr>
          <p:nvPr/>
        </p:nvSpPr>
        <p:spPr bwMode="auto">
          <a:xfrm>
            <a:off x="3359142" y="3223080"/>
            <a:ext cx="365941" cy="406837"/>
          </a:xfrm>
          <a:custGeom>
            <a:avLst/>
            <a:gdLst>
              <a:gd name="T0" fmla="*/ 327 w 327"/>
              <a:gd name="T1" fmla="*/ 130 h 294"/>
              <a:gd name="T2" fmla="*/ 163 w 327"/>
              <a:gd name="T3" fmla="*/ 0 h 294"/>
              <a:gd name="T4" fmla="*/ 0 w 327"/>
              <a:gd name="T5" fmla="*/ 130 h 294"/>
              <a:gd name="T6" fmla="*/ 163 w 327"/>
              <a:gd name="T7" fmla="*/ 260 h 294"/>
              <a:gd name="T8" fmla="*/ 219 w 327"/>
              <a:gd name="T9" fmla="*/ 253 h 294"/>
              <a:gd name="T10" fmla="*/ 267 w 327"/>
              <a:gd name="T11" fmla="*/ 292 h 294"/>
              <a:gd name="T12" fmla="*/ 271 w 327"/>
              <a:gd name="T13" fmla="*/ 294 h 294"/>
              <a:gd name="T14" fmla="*/ 273 w 327"/>
              <a:gd name="T15" fmla="*/ 292 h 294"/>
              <a:gd name="T16" fmla="*/ 270 w 327"/>
              <a:gd name="T17" fmla="*/ 229 h 294"/>
              <a:gd name="T18" fmla="*/ 327 w 327"/>
              <a:gd name="T19" fmla="*/ 130 h 294"/>
              <a:gd name="T20" fmla="*/ 228 w 327"/>
              <a:gd name="T21" fmla="*/ 186 h 294"/>
              <a:gd name="T22" fmla="*/ 101 w 327"/>
              <a:gd name="T23" fmla="*/ 186 h 294"/>
              <a:gd name="T24" fmla="*/ 89 w 327"/>
              <a:gd name="T25" fmla="*/ 174 h 294"/>
              <a:gd name="T26" fmla="*/ 101 w 327"/>
              <a:gd name="T27" fmla="*/ 163 h 294"/>
              <a:gd name="T28" fmla="*/ 228 w 327"/>
              <a:gd name="T29" fmla="*/ 163 h 294"/>
              <a:gd name="T30" fmla="*/ 240 w 327"/>
              <a:gd name="T31" fmla="*/ 174 h 294"/>
              <a:gd name="T32" fmla="*/ 228 w 327"/>
              <a:gd name="T33" fmla="*/ 186 h 294"/>
              <a:gd name="T34" fmla="*/ 228 w 327"/>
              <a:gd name="T35" fmla="*/ 137 h 294"/>
              <a:gd name="T36" fmla="*/ 101 w 327"/>
              <a:gd name="T37" fmla="*/ 137 h 294"/>
              <a:gd name="T38" fmla="*/ 89 w 327"/>
              <a:gd name="T39" fmla="*/ 125 h 294"/>
              <a:gd name="T40" fmla="*/ 101 w 327"/>
              <a:gd name="T41" fmla="*/ 114 h 294"/>
              <a:gd name="T42" fmla="*/ 228 w 327"/>
              <a:gd name="T43" fmla="*/ 114 h 294"/>
              <a:gd name="T44" fmla="*/ 240 w 327"/>
              <a:gd name="T45" fmla="*/ 125 h 294"/>
              <a:gd name="T46" fmla="*/ 228 w 327"/>
              <a:gd name="T47" fmla="*/ 137 h 294"/>
              <a:gd name="T48" fmla="*/ 228 w 327"/>
              <a:gd name="T49" fmla="*/ 88 h 294"/>
              <a:gd name="T50" fmla="*/ 101 w 327"/>
              <a:gd name="T51" fmla="*/ 88 h 294"/>
              <a:gd name="T52" fmla="*/ 89 w 327"/>
              <a:gd name="T53" fmla="*/ 76 h 294"/>
              <a:gd name="T54" fmla="*/ 101 w 327"/>
              <a:gd name="T55" fmla="*/ 65 h 294"/>
              <a:gd name="T56" fmla="*/ 228 w 327"/>
              <a:gd name="T57" fmla="*/ 65 h 294"/>
              <a:gd name="T58" fmla="*/ 240 w 327"/>
              <a:gd name="T59" fmla="*/ 76 h 294"/>
              <a:gd name="T60" fmla="*/ 228 w 327"/>
              <a:gd name="T61" fmla="*/ 8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7" h="294">
                <a:moveTo>
                  <a:pt x="327" y="130"/>
                </a:moveTo>
                <a:cubicBezTo>
                  <a:pt x="327" y="58"/>
                  <a:pt x="254" y="0"/>
                  <a:pt x="163" y="0"/>
                </a:cubicBezTo>
                <a:cubicBezTo>
                  <a:pt x="73" y="0"/>
                  <a:pt x="0" y="58"/>
                  <a:pt x="0" y="130"/>
                </a:cubicBezTo>
                <a:cubicBezTo>
                  <a:pt x="0" y="202"/>
                  <a:pt x="73" y="260"/>
                  <a:pt x="163" y="260"/>
                </a:cubicBezTo>
                <a:cubicBezTo>
                  <a:pt x="183" y="260"/>
                  <a:pt x="202" y="258"/>
                  <a:pt x="219" y="253"/>
                </a:cubicBezTo>
                <a:cubicBezTo>
                  <a:pt x="267" y="292"/>
                  <a:pt x="267" y="292"/>
                  <a:pt x="267" y="292"/>
                </a:cubicBezTo>
                <a:cubicBezTo>
                  <a:pt x="268" y="293"/>
                  <a:pt x="270" y="294"/>
                  <a:pt x="271" y="294"/>
                </a:cubicBezTo>
                <a:cubicBezTo>
                  <a:pt x="272" y="294"/>
                  <a:pt x="273" y="293"/>
                  <a:pt x="273" y="292"/>
                </a:cubicBezTo>
                <a:cubicBezTo>
                  <a:pt x="270" y="229"/>
                  <a:pt x="270" y="229"/>
                  <a:pt x="270" y="229"/>
                </a:cubicBezTo>
                <a:cubicBezTo>
                  <a:pt x="305" y="205"/>
                  <a:pt x="327" y="170"/>
                  <a:pt x="327" y="130"/>
                </a:cubicBezTo>
                <a:close/>
                <a:moveTo>
                  <a:pt x="228" y="186"/>
                </a:moveTo>
                <a:cubicBezTo>
                  <a:pt x="101" y="186"/>
                  <a:pt x="101" y="186"/>
                  <a:pt x="101" y="186"/>
                </a:cubicBezTo>
                <a:cubicBezTo>
                  <a:pt x="94" y="186"/>
                  <a:pt x="89" y="181"/>
                  <a:pt x="89" y="174"/>
                </a:cubicBezTo>
                <a:cubicBezTo>
                  <a:pt x="89" y="168"/>
                  <a:pt x="94" y="163"/>
                  <a:pt x="101" y="163"/>
                </a:cubicBezTo>
                <a:cubicBezTo>
                  <a:pt x="228" y="163"/>
                  <a:pt x="228" y="163"/>
                  <a:pt x="228" y="163"/>
                </a:cubicBezTo>
                <a:cubicBezTo>
                  <a:pt x="234" y="163"/>
                  <a:pt x="240" y="168"/>
                  <a:pt x="240" y="174"/>
                </a:cubicBezTo>
                <a:cubicBezTo>
                  <a:pt x="240" y="181"/>
                  <a:pt x="234" y="186"/>
                  <a:pt x="228" y="186"/>
                </a:cubicBezTo>
                <a:close/>
                <a:moveTo>
                  <a:pt x="228" y="137"/>
                </a:moveTo>
                <a:cubicBezTo>
                  <a:pt x="101" y="137"/>
                  <a:pt x="101" y="137"/>
                  <a:pt x="101" y="137"/>
                </a:cubicBezTo>
                <a:cubicBezTo>
                  <a:pt x="94" y="137"/>
                  <a:pt x="89" y="132"/>
                  <a:pt x="89" y="125"/>
                </a:cubicBezTo>
                <a:cubicBezTo>
                  <a:pt x="89" y="119"/>
                  <a:pt x="94" y="114"/>
                  <a:pt x="101" y="114"/>
                </a:cubicBezTo>
                <a:cubicBezTo>
                  <a:pt x="228" y="114"/>
                  <a:pt x="228" y="114"/>
                  <a:pt x="228" y="114"/>
                </a:cubicBezTo>
                <a:cubicBezTo>
                  <a:pt x="234" y="114"/>
                  <a:pt x="240" y="119"/>
                  <a:pt x="240" y="125"/>
                </a:cubicBezTo>
                <a:cubicBezTo>
                  <a:pt x="240" y="132"/>
                  <a:pt x="234" y="137"/>
                  <a:pt x="228" y="137"/>
                </a:cubicBezTo>
                <a:close/>
                <a:moveTo>
                  <a:pt x="228" y="88"/>
                </a:moveTo>
                <a:cubicBezTo>
                  <a:pt x="101" y="88"/>
                  <a:pt x="101" y="88"/>
                  <a:pt x="101" y="88"/>
                </a:cubicBezTo>
                <a:cubicBezTo>
                  <a:pt x="94" y="88"/>
                  <a:pt x="89" y="83"/>
                  <a:pt x="89" y="76"/>
                </a:cubicBezTo>
                <a:cubicBezTo>
                  <a:pt x="89" y="70"/>
                  <a:pt x="94" y="65"/>
                  <a:pt x="101" y="65"/>
                </a:cubicBezTo>
                <a:cubicBezTo>
                  <a:pt x="228" y="65"/>
                  <a:pt x="228" y="65"/>
                  <a:pt x="228" y="65"/>
                </a:cubicBezTo>
                <a:cubicBezTo>
                  <a:pt x="234" y="65"/>
                  <a:pt x="240" y="70"/>
                  <a:pt x="240" y="76"/>
                </a:cubicBezTo>
                <a:cubicBezTo>
                  <a:pt x="240" y="83"/>
                  <a:pt x="234" y="88"/>
                  <a:pt x="228" y="88"/>
                </a:cubicBezTo>
                <a:close/>
              </a:path>
            </a:pathLst>
          </a:custGeom>
          <a:solidFill>
            <a:schemeClr val="accent1"/>
          </a:solidFill>
          <a:ln>
            <a:noFill/>
          </a:ln>
        </p:spPr>
        <p:txBody>
          <a:bodyPr vert="horz" wrap="square" lIns="68580" tIns="34290" rIns="68580" bIns="3429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32" name="Freeform 96"/>
          <p:cNvSpPr>
            <a:spLocks noEditPoints="1"/>
          </p:cNvSpPr>
          <p:nvPr/>
        </p:nvSpPr>
        <p:spPr bwMode="auto">
          <a:xfrm>
            <a:off x="8493105" y="4344208"/>
            <a:ext cx="304162" cy="293069"/>
          </a:xfrm>
          <a:custGeom>
            <a:avLst/>
            <a:gdLst>
              <a:gd name="T0" fmla="*/ 293 w 293"/>
              <a:gd name="T1" fmla="*/ 212 h 228"/>
              <a:gd name="T2" fmla="*/ 293 w 293"/>
              <a:gd name="T3" fmla="*/ 212 h 228"/>
              <a:gd name="T4" fmla="*/ 293 w 293"/>
              <a:gd name="T5" fmla="*/ 17 h 228"/>
              <a:gd name="T6" fmla="*/ 293 w 293"/>
              <a:gd name="T7" fmla="*/ 17 h 228"/>
              <a:gd name="T8" fmla="*/ 292 w 293"/>
              <a:gd name="T9" fmla="*/ 11 h 228"/>
              <a:gd name="T10" fmla="*/ 276 w 293"/>
              <a:gd name="T11" fmla="*/ 0 h 228"/>
              <a:gd name="T12" fmla="*/ 146 w 293"/>
              <a:gd name="T13" fmla="*/ 0 h 228"/>
              <a:gd name="T14" fmla="*/ 16 w 293"/>
              <a:gd name="T15" fmla="*/ 0 h 228"/>
              <a:gd name="T16" fmla="*/ 1 w 293"/>
              <a:gd name="T17" fmla="*/ 11 h 228"/>
              <a:gd name="T18" fmla="*/ 0 w 293"/>
              <a:gd name="T19" fmla="*/ 18 h 228"/>
              <a:gd name="T20" fmla="*/ 0 w 293"/>
              <a:gd name="T21" fmla="*/ 211 h 228"/>
              <a:gd name="T22" fmla="*/ 1 w 293"/>
              <a:gd name="T23" fmla="*/ 217 h 228"/>
              <a:gd name="T24" fmla="*/ 16 w 293"/>
              <a:gd name="T25" fmla="*/ 228 h 228"/>
              <a:gd name="T26" fmla="*/ 146 w 293"/>
              <a:gd name="T27" fmla="*/ 228 h 228"/>
              <a:gd name="T28" fmla="*/ 276 w 293"/>
              <a:gd name="T29" fmla="*/ 228 h 228"/>
              <a:gd name="T30" fmla="*/ 292 w 293"/>
              <a:gd name="T31" fmla="*/ 217 h 228"/>
              <a:gd name="T32" fmla="*/ 293 w 293"/>
              <a:gd name="T33" fmla="*/ 213 h 228"/>
              <a:gd name="T34" fmla="*/ 293 w 293"/>
              <a:gd name="T35" fmla="*/ 213 h 228"/>
              <a:gd name="T36" fmla="*/ 293 w 293"/>
              <a:gd name="T37" fmla="*/ 212 h 228"/>
              <a:gd name="T38" fmla="*/ 276 w 293"/>
              <a:gd name="T39" fmla="*/ 190 h 228"/>
              <a:gd name="T40" fmla="*/ 222 w 293"/>
              <a:gd name="T41" fmla="*/ 145 h 228"/>
              <a:gd name="T42" fmla="*/ 185 w 293"/>
              <a:gd name="T43" fmla="*/ 114 h 228"/>
              <a:gd name="T44" fmla="*/ 222 w 293"/>
              <a:gd name="T45" fmla="*/ 84 h 228"/>
              <a:gd name="T46" fmla="*/ 276 w 293"/>
              <a:gd name="T47" fmla="*/ 38 h 228"/>
              <a:gd name="T48" fmla="*/ 276 w 293"/>
              <a:gd name="T49" fmla="*/ 190 h 228"/>
              <a:gd name="T50" fmla="*/ 276 w 293"/>
              <a:gd name="T51" fmla="*/ 17 h 228"/>
              <a:gd name="T52" fmla="*/ 211 w 293"/>
              <a:gd name="T53" fmla="*/ 71 h 228"/>
              <a:gd name="T54" fmla="*/ 169 w 293"/>
              <a:gd name="T55" fmla="*/ 106 h 228"/>
              <a:gd name="T56" fmla="*/ 146 w 293"/>
              <a:gd name="T57" fmla="*/ 116 h 228"/>
              <a:gd name="T58" fmla="*/ 123 w 293"/>
              <a:gd name="T59" fmla="*/ 106 h 228"/>
              <a:gd name="T60" fmla="*/ 81 w 293"/>
              <a:gd name="T61" fmla="*/ 71 h 228"/>
              <a:gd name="T62" fmla="*/ 16 w 293"/>
              <a:gd name="T63" fmla="*/ 17 h 228"/>
              <a:gd name="T64" fmla="*/ 16 w 293"/>
              <a:gd name="T65" fmla="*/ 17 h 228"/>
              <a:gd name="T66" fmla="*/ 146 w 293"/>
              <a:gd name="T67" fmla="*/ 17 h 228"/>
              <a:gd name="T68" fmla="*/ 276 w 293"/>
              <a:gd name="T69" fmla="*/ 17 h 228"/>
              <a:gd name="T70" fmla="*/ 16 w 293"/>
              <a:gd name="T71" fmla="*/ 38 h 228"/>
              <a:gd name="T72" fmla="*/ 71 w 293"/>
              <a:gd name="T73" fmla="*/ 84 h 228"/>
              <a:gd name="T74" fmla="*/ 107 w 293"/>
              <a:gd name="T75" fmla="*/ 114 h 228"/>
              <a:gd name="T76" fmla="*/ 71 w 293"/>
              <a:gd name="T77" fmla="*/ 145 h 228"/>
              <a:gd name="T78" fmla="*/ 16 w 293"/>
              <a:gd name="T79" fmla="*/ 190 h 228"/>
              <a:gd name="T80" fmla="*/ 16 w 293"/>
              <a:gd name="T81" fmla="*/ 38 h 228"/>
              <a:gd name="T82" fmla="*/ 146 w 293"/>
              <a:gd name="T83" fmla="*/ 212 h 228"/>
              <a:gd name="T84" fmla="*/ 16 w 293"/>
              <a:gd name="T85" fmla="*/ 212 h 228"/>
              <a:gd name="T86" fmla="*/ 16 w 293"/>
              <a:gd name="T87" fmla="*/ 212 h 228"/>
              <a:gd name="T88" fmla="*/ 81 w 293"/>
              <a:gd name="T89" fmla="*/ 158 h 228"/>
              <a:gd name="T90" fmla="*/ 120 w 293"/>
              <a:gd name="T91" fmla="*/ 125 h 228"/>
              <a:gd name="T92" fmla="*/ 146 w 293"/>
              <a:gd name="T93" fmla="*/ 133 h 228"/>
              <a:gd name="T94" fmla="*/ 172 w 293"/>
              <a:gd name="T95" fmla="*/ 125 h 228"/>
              <a:gd name="T96" fmla="*/ 211 w 293"/>
              <a:gd name="T97" fmla="*/ 158 h 228"/>
              <a:gd name="T98" fmla="*/ 276 w 293"/>
              <a:gd name="T99" fmla="*/ 212 h 228"/>
              <a:gd name="T100" fmla="*/ 146 w 293"/>
              <a:gd name="T101" fmla="*/ 2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228">
                <a:moveTo>
                  <a:pt x="293" y="212"/>
                </a:moveTo>
                <a:cubicBezTo>
                  <a:pt x="293" y="212"/>
                  <a:pt x="293" y="212"/>
                  <a:pt x="293" y="212"/>
                </a:cubicBezTo>
                <a:cubicBezTo>
                  <a:pt x="293" y="17"/>
                  <a:pt x="293" y="17"/>
                  <a:pt x="293" y="17"/>
                </a:cubicBezTo>
                <a:cubicBezTo>
                  <a:pt x="293" y="17"/>
                  <a:pt x="293" y="17"/>
                  <a:pt x="293" y="17"/>
                </a:cubicBezTo>
                <a:cubicBezTo>
                  <a:pt x="293" y="15"/>
                  <a:pt x="292" y="13"/>
                  <a:pt x="292" y="11"/>
                </a:cubicBezTo>
                <a:cubicBezTo>
                  <a:pt x="289" y="5"/>
                  <a:pt x="283" y="0"/>
                  <a:pt x="276" y="0"/>
                </a:cubicBezTo>
                <a:cubicBezTo>
                  <a:pt x="146" y="0"/>
                  <a:pt x="146" y="0"/>
                  <a:pt x="146" y="0"/>
                </a:cubicBezTo>
                <a:cubicBezTo>
                  <a:pt x="16" y="0"/>
                  <a:pt x="16" y="0"/>
                  <a:pt x="16" y="0"/>
                </a:cubicBezTo>
                <a:cubicBezTo>
                  <a:pt x="9" y="0"/>
                  <a:pt x="3" y="5"/>
                  <a:pt x="1" y="11"/>
                </a:cubicBezTo>
                <a:cubicBezTo>
                  <a:pt x="0" y="13"/>
                  <a:pt x="0" y="15"/>
                  <a:pt x="0" y="18"/>
                </a:cubicBezTo>
                <a:cubicBezTo>
                  <a:pt x="0" y="211"/>
                  <a:pt x="0" y="211"/>
                  <a:pt x="0" y="211"/>
                </a:cubicBezTo>
                <a:cubicBezTo>
                  <a:pt x="0" y="213"/>
                  <a:pt x="0" y="215"/>
                  <a:pt x="1" y="217"/>
                </a:cubicBezTo>
                <a:cubicBezTo>
                  <a:pt x="3" y="224"/>
                  <a:pt x="9" y="228"/>
                  <a:pt x="16" y="228"/>
                </a:cubicBezTo>
                <a:cubicBezTo>
                  <a:pt x="146" y="228"/>
                  <a:pt x="146" y="228"/>
                  <a:pt x="146" y="228"/>
                </a:cubicBezTo>
                <a:cubicBezTo>
                  <a:pt x="276" y="228"/>
                  <a:pt x="276" y="228"/>
                  <a:pt x="276" y="228"/>
                </a:cubicBezTo>
                <a:cubicBezTo>
                  <a:pt x="283" y="228"/>
                  <a:pt x="289" y="224"/>
                  <a:pt x="292" y="217"/>
                </a:cubicBezTo>
                <a:cubicBezTo>
                  <a:pt x="292" y="216"/>
                  <a:pt x="292" y="214"/>
                  <a:pt x="293" y="213"/>
                </a:cubicBezTo>
                <a:cubicBezTo>
                  <a:pt x="293" y="213"/>
                  <a:pt x="293" y="213"/>
                  <a:pt x="293" y="213"/>
                </a:cubicBezTo>
                <a:cubicBezTo>
                  <a:pt x="293" y="212"/>
                  <a:pt x="293" y="212"/>
                  <a:pt x="293" y="212"/>
                </a:cubicBezTo>
                <a:close/>
                <a:moveTo>
                  <a:pt x="276" y="190"/>
                </a:moveTo>
                <a:cubicBezTo>
                  <a:pt x="222" y="145"/>
                  <a:pt x="222" y="145"/>
                  <a:pt x="222" y="145"/>
                </a:cubicBezTo>
                <a:cubicBezTo>
                  <a:pt x="185" y="114"/>
                  <a:pt x="185" y="114"/>
                  <a:pt x="185" y="114"/>
                </a:cubicBezTo>
                <a:cubicBezTo>
                  <a:pt x="222" y="84"/>
                  <a:pt x="222" y="84"/>
                  <a:pt x="222" y="84"/>
                </a:cubicBezTo>
                <a:cubicBezTo>
                  <a:pt x="276" y="38"/>
                  <a:pt x="276" y="38"/>
                  <a:pt x="276" y="38"/>
                </a:cubicBezTo>
                <a:lnTo>
                  <a:pt x="276" y="190"/>
                </a:lnTo>
                <a:close/>
                <a:moveTo>
                  <a:pt x="276" y="17"/>
                </a:moveTo>
                <a:cubicBezTo>
                  <a:pt x="211" y="71"/>
                  <a:pt x="211" y="71"/>
                  <a:pt x="211" y="71"/>
                </a:cubicBezTo>
                <a:cubicBezTo>
                  <a:pt x="169" y="106"/>
                  <a:pt x="169" y="106"/>
                  <a:pt x="169" y="106"/>
                </a:cubicBezTo>
                <a:cubicBezTo>
                  <a:pt x="163" y="112"/>
                  <a:pt x="155" y="116"/>
                  <a:pt x="146" y="116"/>
                </a:cubicBezTo>
                <a:cubicBezTo>
                  <a:pt x="137" y="116"/>
                  <a:pt x="129" y="112"/>
                  <a:pt x="123" y="106"/>
                </a:cubicBezTo>
                <a:cubicBezTo>
                  <a:pt x="81" y="71"/>
                  <a:pt x="81" y="71"/>
                  <a:pt x="81" y="71"/>
                </a:cubicBezTo>
                <a:cubicBezTo>
                  <a:pt x="16" y="17"/>
                  <a:pt x="16" y="17"/>
                  <a:pt x="16" y="17"/>
                </a:cubicBezTo>
                <a:cubicBezTo>
                  <a:pt x="16" y="17"/>
                  <a:pt x="16" y="17"/>
                  <a:pt x="16" y="17"/>
                </a:cubicBezTo>
                <a:cubicBezTo>
                  <a:pt x="146" y="17"/>
                  <a:pt x="146" y="17"/>
                  <a:pt x="146" y="17"/>
                </a:cubicBezTo>
                <a:lnTo>
                  <a:pt x="276" y="17"/>
                </a:lnTo>
                <a:close/>
                <a:moveTo>
                  <a:pt x="16" y="38"/>
                </a:moveTo>
                <a:cubicBezTo>
                  <a:pt x="71" y="84"/>
                  <a:pt x="71" y="84"/>
                  <a:pt x="71" y="84"/>
                </a:cubicBezTo>
                <a:cubicBezTo>
                  <a:pt x="107" y="114"/>
                  <a:pt x="107" y="114"/>
                  <a:pt x="107" y="114"/>
                </a:cubicBezTo>
                <a:cubicBezTo>
                  <a:pt x="71" y="145"/>
                  <a:pt x="71" y="145"/>
                  <a:pt x="71" y="145"/>
                </a:cubicBezTo>
                <a:cubicBezTo>
                  <a:pt x="16" y="190"/>
                  <a:pt x="16" y="190"/>
                  <a:pt x="16" y="190"/>
                </a:cubicBezTo>
                <a:lnTo>
                  <a:pt x="16" y="38"/>
                </a:lnTo>
                <a:close/>
                <a:moveTo>
                  <a:pt x="146" y="212"/>
                </a:moveTo>
                <a:cubicBezTo>
                  <a:pt x="16" y="212"/>
                  <a:pt x="16" y="212"/>
                  <a:pt x="16" y="212"/>
                </a:cubicBezTo>
                <a:cubicBezTo>
                  <a:pt x="16" y="212"/>
                  <a:pt x="16" y="212"/>
                  <a:pt x="16" y="212"/>
                </a:cubicBezTo>
                <a:cubicBezTo>
                  <a:pt x="81" y="158"/>
                  <a:pt x="81" y="158"/>
                  <a:pt x="81" y="158"/>
                </a:cubicBezTo>
                <a:cubicBezTo>
                  <a:pt x="120" y="125"/>
                  <a:pt x="120" y="125"/>
                  <a:pt x="120" y="125"/>
                </a:cubicBezTo>
                <a:cubicBezTo>
                  <a:pt x="128" y="130"/>
                  <a:pt x="137" y="133"/>
                  <a:pt x="146" y="133"/>
                </a:cubicBezTo>
                <a:cubicBezTo>
                  <a:pt x="155" y="133"/>
                  <a:pt x="164" y="130"/>
                  <a:pt x="172" y="125"/>
                </a:cubicBezTo>
                <a:cubicBezTo>
                  <a:pt x="211" y="158"/>
                  <a:pt x="211" y="158"/>
                  <a:pt x="211" y="158"/>
                </a:cubicBezTo>
                <a:cubicBezTo>
                  <a:pt x="276" y="212"/>
                  <a:pt x="276" y="212"/>
                  <a:pt x="276" y="212"/>
                </a:cubicBezTo>
                <a:lnTo>
                  <a:pt x="146" y="212"/>
                </a:lnTo>
                <a:close/>
              </a:path>
            </a:pathLst>
          </a:custGeom>
          <a:solidFill>
            <a:schemeClr val="accent4"/>
          </a:solidFill>
          <a:ln>
            <a:noFill/>
          </a:ln>
        </p:spPr>
        <p:txBody>
          <a:bodyPr vert="horz" wrap="square" lIns="68580" tIns="34290" rIns="68580" bIns="34290" numCol="1" anchor="t" anchorCtr="0" compatLnSpc="1"/>
          <a:lstStyle/>
          <a:p>
            <a:endParaRPr lang="zh-CN" altLang="en-US" dirty="0">
              <a:latin typeface="印品黑体" panose="00000500000000000000" pitchFamily="2" charset="-122"/>
              <a:ea typeface="印品黑体" panose="00000500000000000000" pitchFamily="2" charset="-122"/>
            </a:endParaRPr>
          </a:p>
        </p:txBody>
      </p:sp>
      <p:sp>
        <p:nvSpPr>
          <p:cNvPr id="51" name="文本框 50"/>
          <p:cNvSpPr txBox="1"/>
          <p:nvPr/>
        </p:nvSpPr>
        <p:spPr>
          <a:xfrm>
            <a:off x="5993752" y="4177102"/>
            <a:ext cx="2069779" cy="1497654"/>
          </a:xfrm>
          <a:prstGeom prst="rect">
            <a:avLst/>
          </a:prstGeom>
          <a:solidFill>
            <a:schemeClr val="accent1"/>
          </a:solidFill>
        </p:spPr>
        <p:txBody>
          <a:bodyPr wrap="square" rtlCol="0">
            <a:spAutoFit/>
          </a:bodyPr>
          <a:lstStyle/>
          <a:p>
            <a:pPr algn="ctr">
              <a:lnSpc>
                <a:spcPct val="130000"/>
              </a:lnSpc>
            </a:pPr>
            <a:r>
              <a:rPr lang="zh-CN" altLang="zh-CN" dirty="0">
                <a:latin typeface="微软雅黑" panose="020B0503020204020204" pitchFamily="34" charset="-122"/>
                <a:ea typeface="微软雅黑" panose="020B0503020204020204" pitchFamily="34" charset="-122"/>
                <a:cs typeface="黑体" panose="02010609060101010101" charset="-122"/>
              </a:rPr>
              <a:t>建设“在青山绿水中学习，在自然风景</a:t>
            </a:r>
            <a:r>
              <a:rPr lang="zh-CN" altLang="en-US" dirty="0">
                <a:latin typeface="微软雅黑" panose="020B0503020204020204" pitchFamily="34" charset="-122"/>
                <a:ea typeface="微软雅黑" panose="020B0503020204020204" pitchFamily="34" charset="-122"/>
                <a:cs typeface="黑体" panose="02010609060101010101" charset="-122"/>
              </a:rPr>
              <a:t>里</a:t>
            </a:r>
            <a:r>
              <a:rPr lang="zh-CN" altLang="zh-CN" dirty="0">
                <a:latin typeface="微软雅黑" panose="020B0503020204020204" pitchFamily="34" charset="-122"/>
                <a:ea typeface="微软雅黑" panose="020B0503020204020204" pitchFamily="34" charset="-122"/>
                <a:cs typeface="黑体" panose="02010609060101010101" charset="-122"/>
              </a:rPr>
              <a:t>实践”的</a:t>
            </a:r>
            <a:r>
              <a:rPr lang="zh-CN" altLang="en-US" dirty="0">
                <a:latin typeface="微软雅黑" panose="020B0503020204020204" pitchFamily="34" charset="-122"/>
                <a:ea typeface="微软雅黑" panose="020B0503020204020204" pitchFamily="34" charset="-122"/>
                <a:cs typeface="黑体" panose="02010609060101010101" charset="-122"/>
              </a:rPr>
              <a:t>美丽世界</a:t>
            </a:r>
            <a:endParaRPr lang="zh-CN" altLang="en-US" dirty="0">
              <a:solidFill>
                <a:schemeClr val="bg1"/>
              </a:solidFill>
              <a:latin typeface="微软雅黑" panose="020B0503020204020204" pitchFamily="34" charset="-122"/>
              <a:ea typeface="微软雅黑" panose="020B0503020204020204" pitchFamily="34" charset="-122"/>
              <a:cs typeface="黑体" panose="02010609060101010101" charset="-122"/>
            </a:endParaRPr>
          </a:p>
        </p:txBody>
      </p:sp>
      <p:sp>
        <p:nvSpPr>
          <p:cNvPr id="49" name="文本框 54"/>
          <p:cNvSpPr txBox="1"/>
          <p:nvPr/>
        </p:nvSpPr>
        <p:spPr>
          <a:xfrm>
            <a:off x="4225660" y="2501532"/>
            <a:ext cx="2068026" cy="1137556"/>
          </a:xfrm>
          <a:prstGeom prst="rect">
            <a:avLst/>
          </a:prstGeom>
          <a:noFill/>
        </p:spPr>
        <p:txBody>
          <a:bodyPr wrap="square" rtlCol="0">
            <a:spAutoFit/>
          </a:bodyPr>
          <a:lstStyle/>
          <a:p>
            <a:pPr algn="ctr">
              <a:lnSpc>
                <a:spcPct val="130000"/>
              </a:lnSpc>
            </a:pPr>
            <a:r>
              <a:rPr lang="zh-CN" altLang="zh-CN" dirty="0">
                <a:latin typeface="微软雅黑" panose="020B0503020204020204" pitchFamily="34" charset="-122"/>
                <a:ea typeface="微软雅黑" panose="020B0503020204020204" pitchFamily="34" charset="-122"/>
                <a:cs typeface="黑体" panose="02010609060101010101" charset="-122"/>
              </a:rPr>
              <a:t>引领学生树立和践行“青山绿水就是金山银山”理念</a:t>
            </a:r>
            <a:endParaRPr lang="zh-CN" altLang="zh-CN" dirty="0">
              <a:solidFill>
                <a:schemeClr val="bg1"/>
              </a:solidFill>
              <a:latin typeface="微软雅黑" panose="020B0503020204020204" pitchFamily="34" charset="-122"/>
              <a:ea typeface="微软雅黑" panose="020B0503020204020204" pitchFamily="34" charset="-122"/>
              <a:cs typeface="黑体" panose="02010609060101010101" charset="-122"/>
            </a:endParaRPr>
          </a:p>
        </p:txBody>
      </p:sp>
      <p:sp>
        <p:nvSpPr>
          <p:cNvPr id="38" name="文本框 57"/>
          <p:cNvSpPr txBox="1"/>
          <p:nvPr/>
        </p:nvSpPr>
        <p:spPr>
          <a:xfrm>
            <a:off x="7592200" y="2481080"/>
            <a:ext cx="2068025" cy="1137556"/>
          </a:xfrm>
          <a:prstGeom prst="rect">
            <a:avLst/>
          </a:prstGeom>
          <a:noFill/>
        </p:spPr>
        <p:txBody>
          <a:bodyPr wrap="square" rtlCol="0">
            <a:spAutoFit/>
          </a:bodyPr>
          <a:lstStyle/>
          <a:p>
            <a:pPr algn="ctr">
              <a:lnSpc>
                <a:spcPct val="130000"/>
              </a:lnSpc>
            </a:pPr>
            <a:r>
              <a:rPr lang="zh-CN" altLang="zh-CN" dirty="0">
                <a:latin typeface="微软雅黑" panose="020B0503020204020204" pitchFamily="34" charset="-122"/>
                <a:ea typeface="微软雅黑" panose="020B0503020204020204" pitchFamily="34" charset="-122"/>
              </a:rPr>
              <a:t>强化对于环境保护人人有责、全民参与理念的认同</a:t>
            </a:r>
            <a:endParaRPr lang="zh-CN" altLang="en-US"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70064" y="163195"/>
            <a:ext cx="5968226" cy="681355"/>
            <a:chOff x="1340" y="150"/>
            <a:chExt cx="9399" cy="1073"/>
          </a:xfrm>
        </p:grpSpPr>
        <p:grpSp>
          <p:nvGrpSpPr>
            <p:cNvPr id="3" name="组合 2"/>
            <p:cNvGrpSpPr/>
            <p:nvPr/>
          </p:nvGrpSpPr>
          <p:grpSpPr>
            <a:xfrm>
              <a:off x="1340" y="150"/>
              <a:ext cx="9399" cy="1073"/>
              <a:chOff x="850811" y="114498"/>
              <a:chExt cx="5968118" cy="681285"/>
            </a:xfrm>
          </p:grpSpPr>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6" name="图片 5"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Tm="44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animEffect transition="in" filter="fade">
                                      <p:cBhvr>
                                        <p:cTn id="15" dur="500"/>
                                        <p:tgtEl>
                                          <p:spTgt spid="5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animEffect transition="in" filter="fade">
                                      <p:cBhvr>
                                        <p:cTn id="1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32" name="图片 131"/>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63195"/>
            <a:ext cx="12192000" cy="6339840"/>
          </a:xfrm>
          <a:prstGeom prst="rect">
            <a:avLst/>
          </a:prstGeom>
        </p:spPr>
      </p:pic>
      <p:grpSp>
        <p:nvGrpSpPr>
          <p:cNvPr id="42" name="组合 41"/>
          <p:cNvGrpSpPr/>
          <p:nvPr/>
        </p:nvGrpSpPr>
        <p:grpSpPr>
          <a:xfrm>
            <a:off x="2171204" y="1036511"/>
            <a:ext cx="3155979" cy="1063707"/>
            <a:chOff x="112232" y="933832"/>
            <a:chExt cx="3155979" cy="1063707"/>
          </a:xfrm>
        </p:grpSpPr>
        <p:grpSp>
          <p:nvGrpSpPr>
            <p:cNvPr id="43" name="组合 42"/>
            <p:cNvGrpSpPr/>
            <p:nvPr/>
          </p:nvGrpSpPr>
          <p:grpSpPr>
            <a:xfrm>
              <a:off x="112232" y="933832"/>
              <a:ext cx="1233900" cy="1063707"/>
              <a:chOff x="2438399" y="1951920"/>
              <a:chExt cx="2743200" cy="2364830"/>
            </a:xfrm>
          </p:grpSpPr>
          <p:sp>
            <p:nvSpPr>
              <p:cNvPr id="45" name="等腰三角形 44"/>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46"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07</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44"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教学反思</a:t>
              </a:r>
            </a:p>
          </p:txBody>
        </p:sp>
      </p:grpSp>
      <p:grpSp>
        <p:nvGrpSpPr>
          <p:cNvPr id="20" name="组合 19"/>
          <p:cNvGrpSpPr/>
          <p:nvPr/>
        </p:nvGrpSpPr>
        <p:grpSpPr>
          <a:xfrm>
            <a:off x="3127625" y="3936174"/>
            <a:ext cx="1424404" cy="2353945"/>
            <a:chOff x="666771" y="3434134"/>
            <a:chExt cx="1913466" cy="3081875"/>
          </a:xfrm>
        </p:grpSpPr>
        <p:grpSp>
          <p:nvGrpSpPr>
            <p:cNvPr id="21" name="组合 20"/>
            <p:cNvGrpSpPr/>
            <p:nvPr/>
          </p:nvGrpSpPr>
          <p:grpSpPr>
            <a:xfrm>
              <a:off x="666771" y="3434134"/>
              <a:ext cx="1913466" cy="3081875"/>
              <a:chOff x="3548063" y="1130253"/>
              <a:chExt cx="2113360" cy="3611089"/>
            </a:xfrm>
          </p:grpSpPr>
          <p:sp>
            <p:nvSpPr>
              <p:cNvPr id="25" name="Freeform 11"/>
              <p:cNvSpPr>
                <a:spLocks noChangeArrowheads="1"/>
              </p:cNvSpPr>
              <p:nvPr/>
            </p:nvSpPr>
            <p:spPr bwMode="auto">
              <a:xfrm>
                <a:off x="3914775" y="1394653"/>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26" name="Freeform 11"/>
              <p:cNvSpPr>
                <a:spLocks noChangeArrowheads="1"/>
              </p:cNvSpPr>
              <p:nvPr/>
            </p:nvSpPr>
            <p:spPr bwMode="auto">
              <a:xfrm>
                <a:off x="4207669" y="1238633"/>
                <a:ext cx="103585" cy="103617"/>
              </a:xfrm>
              <a:custGeom>
                <a:avLst/>
                <a:gdLst>
                  <a:gd name="T0" fmla="*/ 16023834 w 1064"/>
                  <a:gd name="T1" fmla="*/ 9423102 h 1077"/>
                  <a:gd name="T2" fmla="*/ 15771103 w 1064"/>
                  <a:gd name="T3" fmla="*/ 8354105 h 1077"/>
                  <a:gd name="T4" fmla="*/ 17540221 w 1064"/>
                  <a:gd name="T5" fmla="*/ 7877186 h 1077"/>
                  <a:gd name="T6" fmla="*/ 16546171 w 1064"/>
                  <a:gd name="T7" fmla="*/ 6972719 h 1077"/>
                  <a:gd name="T8" fmla="*/ 15198141 w 1064"/>
                  <a:gd name="T9" fmla="*/ 6101209 h 1077"/>
                  <a:gd name="T10" fmla="*/ 16680909 w 1064"/>
                  <a:gd name="T11" fmla="*/ 5065041 h 1077"/>
                  <a:gd name="T12" fmla="*/ 15417253 w 1064"/>
                  <a:gd name="T13" fmla="*/ 4538878 h 1077"/>
                  <a:gd name="T14" fmla="*/ 13850242 w 1064"/>
                  <a:gd name="T15" fmla="*/ 4193531 h 1077"/>
                  <a:gd name="T16" fmla="*/ 14894916 w 1064"/>
                  <a:gd name="T17" fmla="*/ 2713401 h 1077"/>
                  <a:gd name="T18" fmla="*/ 13530141 w 1064"/>
                  <a:gd name="T19" fmla="*/ 2647615 h 1077"/>
                  <a:gd name="T20" fmla="*/ 11929381 w 1064"/>
                  <a:gd name="T21" fmla="*/ 2828559 h 1077"/>
                  <a:gd name="T22" fmla="*/ 12384349 w 1064"/>
                  <a:gd name="T23" fmla="*/ 1101826 h 1077"/>
                  <a:gd name="T24" fmla="*/ 11086943 w 1064"/>
                  <a:gd name="T25" fmla="*/ 1496545 h 1077"/>
                  <a:gd name="T26" fmla="*/ 9637925 w 1064"/>
                  <a:gd name="T27" fmla="*/ 2203653 h 1077"/>
                  <a:gd name="T28" fmla="*/ 9469437 w 1064"/>
                  <a:gd name="T29" fmla="*/ 427548 h 1077"/>
                  <a:gd name="T30" fmla="*/ 8374139 w 1064"/>
                  <a:gd name="T31" fmla="*/ 1233399 h 1077"/>
                  <a:gd name="T32" fmla="*/ 7278970 w 1064"/>
                  <a:gd name="T33" fmla="*/ 2368054 h 1077"/>
                  <a:gd name="T34" fmla="*/ 6487027 w 1064"/>
                  <a:gd name="T35" fmla="*/ 756480 h 1077"/>
                  <a:gd name="T36" fmla="*/ 5745708 w 1064"/>
                  <a:gd name="T37" fmla="*/ 1891135 h 1077"/>
                  <a:gd name="T38" fmla="*/ 5105378 w 1064"/>
                  <a:gd name="T39" fmla="*/ 3338308 h 1077"/>
                  <a:gd name="T40" fmla="*/ 3807973 w 1064"/>
                  <a:gd name="T41" fmla="*/ 2072080 h 1077"/>
                  <a:gd name="T42" fmla="*/ 3504747 w 1064"/>
                  <a:gd name="T43" fmla="*/ 3387680 h 1077"/>
                  <a:gd name="T44" fmla="*/ 3420503 w 1064"/>
                  <a:gd name="T45" fmla="*/ 4950011 h 1077"/>
                  <a:gd name="T46" fmla="*/ 1752374 w 1064"/>
                  <a:gd name="T47" fmla="*/ 4209946 h 1077"/>
                  <a:gd name="T48" fmla="*/ 1920861 w 1064"/>
                  <a:gd name="T49" fmla="*/ 5541960 h 1077"/>
                  <a:gd name="T50" fmla="*/ 2392574 w 1064"/>
                  <a:gd name="T51" fmla="*/ 7038505 h 1077"/>
                  <a:gd name="T52" fmla="*/ 556087 w 1064"/>
                  <a:gd name="T53" fmla="*/ 6906932 h 1077"/>
                  <a:gd name="T54" fmla="*/ 1179412 w 1064"/>
                  <a:gd name="T55" fmla="*/ 8090960 h 1077"/>
                  <a:gd name="T56" fmla="*/ 2122968 w 1064"/>
                  <a:gd name="T57" fmla="*/ 8847439 h 1077"/>
                  <a:gd name="T58" fmla="*/ 1179412 w 1064"/>
                  <a:gd name="T59" fmla="*/ 9620462 h 1077"/>
                  <a:gd name="T60" fmla="*/ 556087 w 1064"/>
                  <a:gd name="T61" fmla="*/ 10804489 h 1077"/>
                  <a:gd name="T62" fmla="*/ 2392574 w 1064"/>
                  <a:gd name="T63" fmla="*/ 10656502 h 1077"/>
                  <a:gd name="T64" fmla="*/ 1920861 w 1064"/>
                  <a:gd name="T65" fmla="*/ 12169461 h 1077"/>
                  <a:gd name="T66" fmla="*/ 1752374 w 1064"/>
                  <a:gd name="T67" fmla="*/ 13501475 h 1077"/>
                  <a:gd name="T68" fmla="*/ 3420503 w 1064"/>
                  <a:gd name="T69" fmla="*/ 12744996 h 1077"/>
                  <a:gd name="T70" fmla="*/ 3504747 w 1064"/>
                  <a:gd name="T71" fmla="*/ 14323742 h 1077"/>
                  <a:gd name="T72" fmla="*/ 3807973 w 1064"/>
                  <a:gd name="T73" fmla="*/ 15622927 h 1077"/>
                  <a:gd name="T74" fmla="*/ 5105378 w 1064"/>
                  <a:gd name="T75" fmla="*/ 14373113 h 1077"/>
                  <a:gd name="T76" fmla="*/ 5745708 w 1064"/>
                  <a:gd name="T77" fmla="*/ 15820286 h 1077"/>
                  <a:gd name="T78" fmla="*/ 6487027 w 1064"/>
                  <a:gd name="T79" fmla="*/ 16938527 h 1077"/>
                  <a:gd name="T80" fmla="*/ 7278970 w 1064"/>
                  <a:gd name="T81" fmla="*/ 15326824 h 1077"/>
                  <a:gd name="T82" fmla="*/ 8374139 w 1064"/>
                  <a:gd name="T83" fmla="*/ 16478022 h 1077"/>
                  <a:gd name="T84" fmla="*/ 9469437 w 1064"/>
                  <a:gd name="T85" fmla="*/ 17283874 h 1077"/>
                  <a:gd name="T86" fmla="*/ 9637925 w 1064"/>
                  <a:gd name="T87" fmla="*/ 15507769 h 1077"/>
                  <a:gd name="T88" fmla="*/ 11086943 w 1064"/>
                  <a:gd name="T89" fmla="*/ 16214877 h 1077"/>
                  <a:gd name="T90" fmla="*/ 12384349 w 1064"/>
                  <a:gd name="T91" fmla="*/ 16609595 h 1077"/>
                  <a:gd name="T92" fmla="*/ 11929381 w 1064"/>
                  <a:gd name="T93" fmla="*/ 14882862 h 1077"/>
                  <a:gd name="T94" fmla="*/ 13530141 w 1064"/>
                  <a:gd name="T95" fmla="*/ 15063807 h 1077"/>
                  <a:gd name="T96" fmla="*/ 14894916 w 1064"/>
                  <a:gd name="T97" fmla="*/ 14981477 h 1077"/>
                  <a:gd name="T98" fmla="*/ 13850242 w 1064"/>
                  <a:gd name="T99" fmla="*/ 13517890 h 1077"/>
                  <a:gd name="T100" fmla="*/ 15417253 w 1064"/>
                  <a:gd name="T101" fmla="*/ 13156129 h 1077"/>
                  <a:gd name="T102" fmla="*/ 16680909 w 1064"/>
                  <a:gd name="T103" fmla="*/ 12629838 h 1077"/>
                  <a:gd name="T104" fmla="*/ 15198141 w 1064"/>
                  <a:gd name="T105" fmla="*/ 11593798 h 1077"/>
                  <a:gd name="T106" fmla="*/ 16546171 w 1064"/>
                  <a:gd name="T107" fmla="*/ 10738703 h 1077"/>
                  <a:gd name="T108" fmla="*/ 17540221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27" name="Freeform 11"/>
              <p:cNvSpPr>
                <a:spLocks noChangeArrowheads="1"/>
              </p:cNvSpPr>
              <p:nvPr/>
            </p:nvSpPr>
            <p:spPr bwMode="auto">
              <a:xfrm>
                <a:off x="5244704" y="1464921"/>
                <a:ext cx="102394" cy="103617"/>
              </a:xfrm>
              <a:custGeom>
                <a:avLst/>
                <a:gdLst>
                  <a:gd name="T0" fmla="*/ 15657518 w 1064"/>
                  <a:gd name="T1" fmla="*/ 9423102 h 1077"/>
                  <a:gd name="T2" fmla="*/ 15410516 w 1064"/>
                  <a:gd name="T3" fmla="*/ 8354105 h 1077"/>
                  <a:gd name="T4" fmla="*/ 17139277 w 1064"/>
                  <a:gd name="T5" fmla="*/ 7877186 h 1077"/>
                  <a:gd name="T6" fmla="*/ 16167819 w 1064"/>
                  <a:gd name="T7" fmla="*/ 6972719 h 1077"/>
                  <a:gd name="T8" fmla="*/ 14850687 w 1064"/>
                  <a:gd name="T9" fmla="*/ 6101209 h 1077"/>
                  <a:gd name="T10" fmla="*/ 16299597 w 1064"/>
                  <a:gd name="T11" fmla="*/ 5065041 h 1077"/>
                  <a:gd name="T12" fmla="*/ 15064713 w 1064"/>
                  <a:gd name="T13" fmla="*/ 4538878 h 1077"/>
                  <a:gd name="T14" fmla="*/ 13533554 w 1064"/>
                  <a:gd name="T15" fmla="*/ 4193531 h 1077"/>
                  <a:gd name="T16" fmla="*/ 14554412 w 1064"/>
                  <a:gd name="T17" fmla="*/ 2713401 h 1077"/>
                  <a:gd name="T18" fmla="*/ 13220727 w 1064"/>
                  <a:gd name="T19" fmla="*/ 2647615 h 1077"/>
                  <a:gd name="T20" fmla="*/ 11656720 w 1064"/>
                  <a:gd name="T21" fmla="*/ 2828559 h 1077"/>
                  <a:gd name="T22" fmla="*/ 12101196 w 1064"/>
                  <a:gd name="T23" fmla="*/ 1101826 h 1077"/>
                  <a:gd name="T24" fmla="*/ 10833464 w 1064"/>
                  <a:gd name="T25" fmla="*/ 1496545 h 1077"/>
                  <a:gd name="T26" fmla="*/ 9417530 w 1064"/>
                  <a:gd name="T27" fmla="*/ 2203653 h 1077"/>
                  <a:gd name="T28" fmla="*/ 9252905 w 1064"/>
                  <a:gd name="T29" fmla="*/ 427548 h 1077"/>
                  <a:gd name="T30" fmla="*/ 8182775 w 1064"/>
                  <a:gd name="T31" fmla="*/ 1233399 h 1077"/>
                  <a:gd name="T32" fmla="*/ 7112516 w 1064"/>
                  <a:gd name="T33" fmla="*/ 2368054 h 1077"/>
                  <a:gd name="T34" fmla="*/ 6338661 w 1064"/>
                  <a:gd name="T35" fmla="*/ 756480 h 1077"/>
                  <a:gd name="T36" fmla="*/ 5614334 w 1064"/>
                  <a:gd name="T37" fmla="*/ 1891135 h 1077"/>
                  <a:gd name="T38" fmla="*/ 4988680 w 1064"/>
                  <a:gd name="T39" fmla="*/ 3338308 h 1077"/>
                  <a:gd name="T40" fmla="*/ 3720948 w 1064"/>
                  <a:gd name="T41" fmla="*/ 2072080 h 1077"/>
                  <a:gd name="T42" fmla="*/ 3424545 w 1064"/>
                  <a:gd name="T43" fmla="*/ 3387680 h 1077"/>
                  <a:gd name="T44" fmla="*/ 3342296 w 1064"/>
                  <a:gd name="T45" fmla="*/ 4950011 h 1077"/>
                  <a:gd name="T46" fmla="*/ 1712337 w 1064"/>
                  <a:gd name="T47" fmla="*/ 4209946 h 1077"/>
                  <a:gd name="T48" fmla="*/ 1876962 w 1064"/>
                  <a:gd name="T49" fmla="*/ 5541960 h 1077"/>
                  <a:gd name="T50" fmla="*/ 2337862 w 1064"/>
                  <a:gd name="T51" fmla="*/ 7038505 h 1077"/>
                  <a:gd name="T52" fmla="*/ 543277 w 1064"/>
                  <a:gd name="T53" fmla="*/ 6906932 h 1077"/>
                  <a:gd name="T54" fmla="*/ 1152507 w 1064"/>
                  <a:gd name="T55" fmla="*/ 8090960 h 1077"/>
                  <a:gd name="T56" fmla="*/ 2074436 w 1064"/>
                  <a:gd name="T57" fmla="*/ 8847439 h 1077"/>
                  <a:gd name="T58" fmla="*/ 1152507 w 1064"/>
                  <a:gd name="T59" fmla="*/ 9620462 h 1077"/>
                  <a:gd name="T60" fmla="*/ 543277 w 1064"/>
                  <a:gd name="T61" fmla="*/ 10804489 h 1077"/>
                  <a:gd name="T62" fmla="*/ 2337862 w 1064"/>
                  <a:gd name="T63" fmla="*/ 10656502 h 1077"/>
                  <a:gd name="T64" fmla="*/ 1876962 w 1064"/>
                  <a:gd name="T65" fmla="*/ 12169461 h 1077"/>
                  <a:gd name="T66" fmla="*/ 1712337 w 1064"/>
                  <a:gd name="T67" fmla="*/ 13501475 h 1077"/>
                  <a:gd name="T68" fmla="*/ 3342296 w 1064"/>
                  <a:gd name="T69" fmla="*/ 12744996 h 1077"/>
                  <a:gd name="T70" fmla="*/ 3424545 w 1064"/>
                  <a:gd name="T71" fmla="*/ 14323742 h 1077"/>
                  <a:gd name="T72" fmla="*/ 3720948 w 1064"/>
                  <a:gd name="T73" fmla="*/ 15622927 h 1077"/>
                  <a:gd name="T74" fmla="*/ 4988680 w 1064"/>
                  <a:gd name="T75" fmla="*/ 14373113 h 1077"/>
                  <a:gd name="T76" fmla="*/ 5614334 w 1064"/>
                  <a:gd name="T77" fmla="*/ 15820286 h 1077"/>
                  <a:gd name="T78" fmla="*/ 6338661 w 1064"/>
                  <a:gd name="T79" fmla="*/ 16938527 h 1077"/>
                  <a:gd name="T80" fmla="*/ 7112516 w 1064"/>
                  <a:gd name="T81" fmla="*/ 15326824 h 1077"/>
                  <a:gd name="T82" fmla="*/ 8182775 w 1064"/>
                  <a:gd name="T83" fmla="*/ 16478022 h 1077"/>
                  <a:gd name="T84" fmla="*/ 9252905 w 1064"/>
                  <a:gd name="T85" fmla="*/ 17283874 h 1077"/>
                  <a:gd name="T86" fmla="*/ 9417530 w 1064"/>
                  <a:gd name="T87" fmla="*/ 15507769 h 1077"/>
                  <a:gd name="T88" fmla="*/ 10833464 w 1064"/>
                  <a:gd name="T89" fmla="*/ 16214877 h 1077"/>
                  <a:gd name="T90" fmla="*/ 12101196 w 1064"/>
                  <a:gd name="T91" fmla="*/ 16609595 h 1077"/>
                  <a:gd name="T92" fmla="*/ 11656720 w 1064"/>
                  <a:gd name="T93" fmla="*/ 14882862 h 1077"/>
                  <a:gd name="T94" fmla="*/ 13220727 w 1064"/>
                  <a:gd name="T95" fmla="*/ 15063807 h 1077"/>
                  <a:gd name="T96" fmla="*/ 14554412 w 1064"/>
                  <a:gd name="T97" fmla="*/ 14981477 h 1077"/>
                  <a:gd name="T98" fmla="*/ 13533554 w 1064"/>
                  <a:gd name="T99" fmla="*/ 13517890 h 1077"/>
                  <a:gd name="T100" fmla="*/ 15064713 w 1064"/>
                  <a:gd name="T101" fmla="*/ 13156129 h 1077"/>
                  <a:gd name="T102" fmla="*/ 16299597 w 1064"/>
                  <a:gd name="T103" fmla="*/ 12629838 h 1077"/>
                  <a:gd name="T104" fmla="*/ 14850687 w 1064"/>
                  <a:gd name="T105" fmla="*/ 11593798 h 1077"/>
                  <a:gd name="T106" fmla="*/ 16167819 w 1064"/>
                  <a:gd name="T107" fmla="*/ 10738703 h 1077"/>
                  <a:gd name="T108" fmla="*/ 17139277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29" name="Freeform 11"/>
              <p:cNvSpPr>
                <a:spLocks noChangeArrowheads="1"/>
              </p:cNvSpPr>
              <p:nvPr/>
            </p:nvSpPr>
            <p:spPr bwMode="auto">
              <a:xfrm>
                <a:off x="4502944" y="2158079"/>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0" name="Freeform 11"/>
              <p:cNvSpPr>
                <a:spLocks noChangeArrowheads="1"/>
              </p:cNvSpPr>
              <p:nvPr/>
            </p:nvSpPr>
            <p:spPr bwMode="auto">
              <a:xfrm>
                <a:off x="4142185" y="1836511"/>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2" name="Freeform 11"/>
              <p:cNvSpPr>
                <a:spLocks noChangeArrowheads="1"/>
              </p:cNvSpPr>
              <p:nvPr/>
            </p:nvSpPr>
            <p:spPr bwMode="auto">
              <a:xfrm>
                <a:off x="5055394" y="2031834"/>
                <a:ext cx="103585" cy="103617"/>
              </a:xfrm>
              <a:custGeom>
                <a:avLst/>
                <a:gdLst>
                  <a:gd name="T0" fmla="*/ 16023834 w 1064"/>
                  <a:gd name="T1" fmla="*/ 9423102 h 1077"/>
                  <a:gd name="T2" fmla="*/ 15771103 w 1064"/>
                  <a:gd name="T3" fmla="*/ 8354105 h 1077"/>
                  <a:gd name="T4" fmla="*/ 17540221 w 1064"/>
                  <a:gd name="T5" fmla="*/ 7877186 h 1077"/>
                  <a:gd name="T6" fmla="*/ 16546171 w 1064"/>
                  <a:gd name="T7" fmla="*/ 6972719 h 1077"/>
                  <a:gd name="T8" fmla="*/ 15198141 w 1064"/>
                  <a:gd name="T9" fmla="*/ 6101209 h 1077"/>
                  <a:gd name="T10" fmla="*/ 16680909 w 1064"/>
                  <a:gd name="T11" fmla="*/ 5065041 h 1077"/>
                  <a:gd name="T12" fmla="*/ 15417253 w 1064"/>
                  <a:gd name="T13" fmla="*/ 4538878 h 1077"/>
                  <a:gd name="T14" fmla="*/ 13850242 w 1064"/>
                  <a:gd name="T15" fmla="*/ 4193531 h 1077"/>
                  <a:gd name="T16" fmla="*/ 14894916 w 1064"/>
                  <a:gd name="T17" fmla="*/ 2713401 h 1077"/>
                  <a:gd name="T18" fmla="*/ 13530141 w 1064"/>
                  <a:gd name="T19" fmla="*/ 2647615 h 1077"/>
                  <a:gd name="T20" fmla="*/ 11929381 w 1064"/>
                  <a:gd name="T21" fmla="*/ 2828559 h 1077"/>
                  <a:gd name="T22" fmla="*/ 12384349 w 1064"/>
                  <a:gd name="T23" fmla="*/ 1101826 h 1077"/>
                  <a:gd name="T24" fmla="*/ 11086943 w 1064"/>
                  <a:gd name="T25" fmla="*/ 1496545 h 1077"/>
                  <a:gd name="T26" fmla="*/ 9637925 w 1064"/>
                  <a:gd name="T27" fmla="*/ 2203653 h 1077"/>
                  <a:gd name="T28" fmla="*/ 9469437 w 1064"/>
                  <a:gd name="T29" fmla="*/ 427548 h 1077"/>
                  <a:gd name="T30" fmla="*/ 8374139 w 1064"/>
                  <a:gd name="T31" fmla="*/ 1233399 h 1077"/>
                  <a:gd name="T32" fmla="*/ 7278970 w 1064"/>
                  <a:gd name="T33" fmla="*/ 2368054 h 1077"/>
                  <a:gd name="T34" fmla="*/ 6487027 w 1064"/>
                  <a:gd name="T35" fmla="*/ 756480 h 1077"/>
                  <a:gd name="T36" fmla="*/ 5745708 w 1064"/>
                  <a:gd name="T37" fmla="*/ 1891135 h 1077"/>
                  <a:gd name="T38" fmla="*/ 5105378 w 1064"/>
                  <a:gd name="T39" fmla="*/ 3338308 h 1077"/>
                  <a:gd name="T40" fmla="*/ 3807973 w 1064"/>
                  <a:gd name="T41" fmla="*/ 2072080 h 1077"/>
                  <a:gd name="T42" fmla="*/ 3504747 w 1064"/>
                  <a:gd name="T43" fmla="*/ 3387680 h 1077"/>
                  <a:gd name="T44" fmla="*/ 3420503 w 1064"/>
                  <a:gd name="T45" fmla="*/ 4950011 h 1077"/>
                  <a:gd name="T46" fmla="*/ 1752374 w 1064"/>
                  <a:gd name="T47" fmla="*/ 4209946 h 1077"/>
                  <a:gd name="T48" fmla="*/ 1920861 w 1064"/>
                  <a:gd name="T49" fmla="*/ 5541960 h 1077"/>
                  <a:gd name="T50" fmla="*/ 2392574 w 1064"/>
                  <a:gd name="T51" fmla="*/ 7038505 h 1077"/>
                  <a:gd name="T52" fmla="*/ 556087 w 1064"/>
                  <a:gd name="T53" fmla="*/ 6906932 h 1077"/>
                  <a:gd name="T54" fmla="*/ 1179412 w 1064"/>
                  <a:gd name="T55" fmla="*/ 8090960 h 1077"/>
                  <a:gd name="T56" fmla="*/ 2122968 w 1064"/>
                  <a:gd name="T57" fmla="*/ 8847439 h 1077"/>
                  <a:gd name="T58" fmla="*/ 1179412 w 1064"/>
                  <a:gd name="T59" fmla="*/ 9620462 h 1077"/>
                  <a:gd name="T60" fmla="*/ 556087 w 1064"/>
                  <a:gd name="T61" fmla="*/ 10804489 h 1077"/>
                  <a:gd name="T62" fmla="*/ 2392574 w 1064"/>
                  <a:gd name="T63" fmla="*/ 10656502 h 1077"/>
                  <a:gd name="T64" fmla="*/ 1920861 w 1064"/>
                  <a:gd name="T65" fmla="*/ 12169461 h 1077"/>
                  <a:gd name="T66" fmla="*/ 1752374 w 1064"/>
                  <a:gd name="T67" fmla="*/ 13501475 h 1077"/>
                  <a:gd name="T68" fmla="*/ 3420503 w 1064"/>
                  <a:gd name="T69" fmla="*/ 12744996 h 1077"/>
                  <a:gd name="T70" fmla="*/ 3504747 w 1064"/>
                  <a:gd name="T71" fmla="*/ 14323742 h 1077"/>
                  <a:gd name="T72" fmla="*/ 3807973 w 1064"/>
                  <a:gd name="T73" fmla="*/ 15622927 h 1077"/>
                  <a:gd name="T74" fmla="*/ 5105378 w 1064"/>
                  <a:gd name="T75" fmla="*/ 14373113 h 1077"/>
                  <a:gd name="T76" fmla="*/ 5745708 w 1064"/>
                  <a:gd name="T77" fmla="*/ 15820286 h 1077"/>
                  <a:gd name="T78" fmla="*/ 6487027 w 1064"/>
                  <a:gd name="T79" fmla="*/ 16938527 h 1077"/>
                  <a:gd name="T80" fmla="*/ 7278970 w 1064"/>
                  <a:gd name="T81" fmla="*/ 15326824 h 1077"/>
                  <a:gd name="T82" fmla="*/ 8374139 w 1064"/>
                  <a:gd name="T83" fmla="*/ 16478022 h 1077"/>
                  <a:gd name="T84" fmla="*/ 9469437 w 1064"/>
                  <a:gd name="T85" fmla="*/ 17283874 h 1077"/>
                  <a:gd name="T86" fmla="*/ 9637925 w 1064"/>
                  <a:gd name="T87" fmla="*/ 15507769 h 1077"/>
                  <a:gd name="T88" fmla="*/ 11086943 w 1064"/>
                  <a:gd name="T89" fmla="*/ 16214877 h 1077"/>
                  <a:gd name="T90" fmla="*/ 12384349 w 1064"/>
                  <a:gd name="T91" fmla="*/ 16609595 h 1077"/>
                  <a:gd name="T92" fmla="*/ 11929381 w 1064"/>
                  <a:gd name="T93" fmla="*/ 14882862 h 1077"/>
                  <a:gd name="T94" fmla="*/ 13530141 w 1064"/>
                  <a:gd name="T95" fmla="*/ 15063807 h 1077"/>
                  <a:gd name="T96" fmla="*/ 14894916 w 1064"/>
                  <a:gd name="T97" fmla="*/ 14981477 h 1077"/>
                  <a:gd name="T98" fmla="*/ 13850242 w 1064"/>
                  <a:gd name="T99" fmla="*/ 13517890 h 1077"/>
                  <a:gd name="T100" fmla="*/ 15417253 w 1064"/>
                  <a:gd name="T101" fmla="*/ 13156129 h 1077"/>
                  <a:gd name="T102" fmla="*/ 16680909 w 1064"/>
                  <a:gd name="T103" fmla="*/ 12629838 h 1077"/>
                  <a:gd name="T104" fmla="*/ 15198141 w 1064"/>
                  <a:gd name="T105" fmla="*/ 11593798 h 1077"/>
                  <a:gd name="T106" fmla="*/ 16546171 w 1064"/>
                  <a:gd name="T107" fmla="*/ 10738703 h 1077"/>
                  <a:gd name="T108" fmla="*/ 17540221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3" name="Freeform 11"/>
              <p:cNvSpPr>
                <a:spLocks noChangeArrowheads="1"/>
              </p:cNvSpPr>
              <p:nvPr/>
            </p:nvSpPr>
            <p:spPr bwMode="auto">
              <a:xfrm>
                <a:off x="5222082" y="1737659"/>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4" name="Freeform 11"/>
              <p:cNvSpPr>
                <a:spLocks noChangeArrowheads="1"/>
              </p:cNvSpPr>
              <p:nvPr/>
            </p:nvSpPr>
            <p:spPr bwMode="auto">
              <a:xfrm>
                <a:off x="3709988" y="1647143"/>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5" name="Freeform 11"/>
              <p:cNvSpPr>
                <a:spLocks noChangeArrowheads="1"/>
              </p:cNvSpPr>
              <p:nvPr/>
            </p:nvSpPr>
            <p:spPr bwMode="auto">
              <a:xfrm>
                <a:off x="3577829" y="1978239"/>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6" name="Freeform 11"/>
              <p:cNvSpPr>
                <a:spLocks noChangeArrowheads="1"/>
              </p:cNvSpPr>
              <p:nvPr/>
            </p:nvSpPr>
            <p:spPr bwMode="auto">
              <a:xfrm>
                <a:off x="3812382" y="1836511"/>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7" name="Freeform 11"/>
              <p:cNvSpPr>
                <a:spLocks noChangeArrowheads="1"/>
              </p:cNvSpPr>
              <p:nvPr/>
            </p:nvSpPr>
            <p:spPr bwMode="auto">
              <a:xfrm>
                <a:off x="5476875" y="1737659"/>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8" name="Freeform 11"/>
              <p:cNvSpPr>
                <a:spLocks noChangeArrowheads="1"/>
              </p:cNvSpPr>
              <p:nvPr/>
            </p:nvSpPr>
            <p:spPr bwMode="auto">
              <a:xfrm>
                <a:off x="5479257" y="2493939"/>
                <a:ext cx="103585" cy="104807"/>
              </a:xfrm>
              <a:custGeom>
                <a:avLst/>
                <a:gdLst>
                  <a:gd name="T0" fmla="*/ 16023834 w 1064"/>
                  <a:gd name="T1" fmla="*/ 9640857 h 1077"/>
                  <a:gd name="T2" fmla="*/ 15771103 w 1064"/>
                  <a:gd name="T3" fmla="*/ 8547253 h 1077"/>
                  <a:gd name="T4" fmla="*/ 17540221 w 1064"/>
                  <a:gd name="T5" fmla="*/ 8059276 h 1077"/>
                  <a:gd name="T6" fmla="*/ 16546171 w 1064"/>
                  <a:gd name="T7" fmla="*/ 7133910 h 1077"/>
                  <a:gd name="T8" fmla="*/ 15198141 w 1064"/>
                  <a:gd name="T9" fmla="*/ 6242138 h 1077"/>
                  <a:gd name="T10" fmla="*/ 16680909 w 1064"/>
                  <a:gd name="T11" fmla="*/ 5182131 h 1077"/>
                  <a:gd name="T12" fmla="*/ 15417253 w 1064"/>
                  <a:gd name="T13" fmla="*/ 4643825 h 1077"/>
                  <a:gd name="T14" fmla="*/ 13850242 w 1064"/>
                  <a:gd name="T15" fmla="*/ 4290489 h 1077"/>
                  <a:gd name="T16" fmla="*/ 14894916 w 1064"/>
                  <a:gd name="T17" fmla="*/ 2776229 h 1077"/>
                  <a:gd name="T18" fmla="*/ 13530141 w 1064"/>
                  <a:gd name="T19" fmla="*/ 2708909 h 1077"/>
                  <a:gd name="T20" fmla="*/ 11929381 w 1064"/>
                  <a:gd name="T21" fmla="*/ 2893878 h 1077"/>
                  <a:gd name="T22" fmla="*/ 12384349 w 1064"/>
                  <a:gd name="T23" fmla="*/ 1127328 h 1077"/>
                  <a:gd name="T24" fmla="*/ 11086943 w 1064"/>
                  <a:gd name="T25" fmla="*/ 1531122 h 1077"/>
                  <a:gd name="T26" fmla="*/ 9637925 w 1064"/>
                  <a:gd name="T27" fmla="*/ 2254527 h 1077"/>
                  <a:gd name="T28" fmla="*/ 9469437 w 1064"/>
                  <a:gd name="T29" fmla="*/ 437519 h 1077"/>
                  <a:gd name="T30" fmla="*/ 8374139 w 1064"/>
                  <a:gd name="T31" fmla="*/ 1261840 h 1077"/>
                  <a:gd name="T32" fmla="*/ 7278970 w 1064"/>
                  <a:gd name="T33" fmla="*/ 2422894 h 1077"/>
                  <a:gd name="T34" fmla="*/ 6487027 w 1064"/>
                  <a:gd name="T35" fmla="*/ 773992 h 1077"/>
                  <a:gd name="T36" fmla="*/ 5745708 w 1064"/>
                  <a:gd name="T37" fmla="*/ 1934916 h 1077"/>
                  <a:gd name="T38" fmla="*/ 5105378 w 1064"/>
                  <a:gd name="T39" fmla="*/ 3415581 h 1077"/>
                  <a:gd name="T40" fmla="*/ 3807973 w 1064"/>
                  <a:gd name="T41" fmla="*/ 2120016 h 1077"/>
                  <a:gd name="T42" fmla="*/ 3504747 w 1064"/>
                  <a:gd name="T43" fmla="*/ 3466039 h 1077"/>
                  <a:gd name="T44" fmla="*/ 3420503 w 1064"/>
                  <a:gd name="T45" fmla="*/ 5064352 h 1077"/>
                  <a:gd name="T46" fmla="*/ 1752374 w 1064"/>
                  <a:gd name="T47" fmla="*/ 4307222 h 1077"/>
                  <a:gd name="T48" fmla="*/ 1920861 w 1064"/>
                  <a:gd name="T49" fmla="*/ 5670108 h 1077"/>
                  <a:gd name="T50" fmla="*/ 2392574 w 1064"/>
                  <a:gd name="T51" fmla="*/ 7201230 h 1077"/>
                  <a:gd name="T52" fmla="*/ 556087 w 1064"/>
                  <a:gd name="T53" fmla="*/ 7066589 h 1077"/>
                  <a:gd name="T54" fmla="*/ 1179412 w 1064"/>
                  <a:gd name="T55" fmla="*/ 8277971 h 1077"/>
                  <a:gd name="T56" fmla="*/ 2122968 w 1064"/>
                  <a:gd name="T57" fmla="*/ 9051963 h 1077"/>
                  <a:gd name="T58" fmla="*/ 1179412 w 1064"/>
                  <a:gd name="T59" fmla="*/ 9842818 h 1077"/>
                  <a:gd name="T60" fmla="*/ 556087 w 1064"/>
                  <a:gd name="T61" fmla="*/ 11054200 h 1077"/>
                  <a:gd name="T62" fmla="*/ 2392574 w 1064"/>
                  <a:gd name="T63" fmla="*/ 10902696 h 1077"/>
                  <a:gd name="T64" fmla="*/ 1920861 w 1064"/>
                  <a:gd name="T65" fmla="*/ 12450681 h 1077"/>
                  <a:gd name="T66" fmla="*/ 1752374 w 1064"/>
                  <a:gd name="T67" fmla="*/ 13813567 h 1077"/>
                  <a:gd name="T68" fmla="*/ 3420503 w 1064"/>
                  <a:gd name="T69" fmla="*/ 13039575 h 1077"/>
                  <a:gd name="T70" fmla="*/ 3504747 w 1064"/>
                  <a:gd name="T71" fmla="*/ 14654751 h 1077"/>
                  <a:gd name="T72" fmla="*/ 3807973 w 1064"/>
                  <a:gd name="T73" fmla="*/ 15984041 h 1077"/>
                  <a:gd name="T74" fmla="*/ 5105378 w 1064"/>
                  <a:gd name="T75" fmla="*/ 14705209 h 1077"/>
                  <a:gd name="T76" fmla="*/ 5745708 w 1064"/>
                  <a:gd name="T77" fmla="*/ 16185873 h 1077"/>
                  <a:gd name="T78" fmla="*/ 6487027 w 1064"/>
                  <a:gd name="T79" fmla="*/ 17330064 h 1077"/>
                  <a:gd name="T80" fmla="*/ 7278970 w 1064"/>
                  <a:gd name="T81" fmla="*/ 15681163 h 1077"/>
                  <a:gd name="T82" fmla="*/ 8374139 w 1064"/>
                  <a:gd name="T83" fmla="*/ 16858949 h 1077"/>
                  <a:gd name="T84" fmla="*/ 9469437 w 1064"/>
                  <a:gd name="T85" fmla="*/ 17683270 h 1077"/>
                  <a:gd name="T86" fmla="*/ 9637925 w 1064"/>
                  <a:gd name="T87" fmla="*/ 15866262 h 1077"/>
                  <a:gd name="T88" fmla="*/ 11086943 w 1064"/>
                  <a:gd name="T89" fmla="*/ 16589667 h 1077"/>
                  <a:gd name="T90" fmla="*/ 12384349 w 1064"/>
                  <a:gd name="T91" fmla="*/ 16993461 h 1077"/>
                  <a:gd name="T92" fmla="*/ 11929381 w 1064"/>
                  <a:gd name="T93" fmla="*/ 15226781 h 1077"/>
                  <a:gd name="T94" fmla="*/ 13530141 w 1064"/>
                  <a:gd name="T95" fmla="*/ 15411880 h 1077"/>
                  <a:gd name="T96" fmla="*/ 14894916 w 1064"/>
                  <a:gd name="T97" fmla="*/ 15327827 h 1077"/>
                  <a:gd name="T98" fmla="*/ 13850242 w 1064"/>
                  <a:gd name="T99" fmla="*/ 13830300 h 1077"/>
                  <a:gd name="T100" fmla="*/ 15417253 w 1064"/>
                  <a:gd name="T101" fmla="*/ 13460231 h 1077"/>
                  <a:gd name="T102" fmla="*/ 16680909 w 1064"/>
                  <a:gd name="T103" fmla="*/ 12921796 h 1077"/>
                  <a:gd name="T104" fmla="*/ 15198141 w 1064"/>
                  <a:gd name="T105" fmla="*/ 11861788 h 1077"/>
                  <a:gd name="T106" fmla="*/ 16546171 w 1064"/>
                  <a:gd name="T107" fmla="*/ 10986880 h 1077"/>
                  <a:gd name="T108" fmla="*/ 17540221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39" name="Freeform 11"/>
              <p:cNvSpPr>
                <a:spLocks noChangeArrowheads="1"/>
              </p:cNvSpPr>
              <p:nvPr/>
            </p:nvSpPr>
            <p:spPr bwMode="auto">
              <a:xfrm>
                <a:off x="5559029" y="2153315"/>
                <a:ext cx="102394" cy="103617"/>
              </a:xfrm>
              <a:custGeom>
                <a:avLst/>
                <a:gdLst>
                  <a:gd name="T0" fmla="*/ 15657518 w 1064"/>
                  <a:gd name="T1" fmla="*/ 9423102 h 1077"/>
                  <a:gd name="T2" fmla="*/ 15410516 w 1064"/>
                  <a:gd name="T3" fmla="*/ 8354105 h 1077"/>
                  <a:gd name="T4" fmla="*/ 17139277 w 1064"/>
                  <a:gd name="T5" fmla="*/ 7877186 h 1077"/>
                  <a:gd name="T6" fmla="*/ 16167819 w 1064"/>
                  <a:gd name="T7" fmla="*/ 6972719 h 1077"/>
                  <a:gd name="T8" fmla="*/ 14850687 w 1064"/>
                  <a:gd name="T9" fmla="*/ 6101209 h 1077"/>
                  <a:gd name="T10" fmla="*/ 16299597 w 1064"/>
                  <a:gd name="T11" fmla="*/ 5065041 h 1077"/>
                  <a:gd name="T12" fmla="*/ 15064713 w 1064"/>
                  <a:gd name="T13" fmla="*/ 4538878 h 1077"/>
                  <a:gd name="T14" fmla="*/ 13533554 w 1064"/>
                  <a:gd name="T15" fmla="*/ 4193531 h 1077"/>
                  <a:gd name="T16" fmla="*/ 14554412 w 1064"/>
                  <a:gd name="T17" fmla="*/ 2713401 h 1077"/>
                  <a:gd name="T18" fmla="*/ 13220727 w 1064"/>
                  <a:gd name="T19" fmla="*/ 2647615 h 1077"/>
                  <a:gd name="T20" fmla="*/ 11656720 w 1064"/>
                  <a:gd name="T21" fmla="*/ 2828559 h 1077"/>
                  <a:gd name="T22" fmla="*/ 12101196 w 1064"/>
                  <a:gd name="T23" fmla="*/ 1101826 h 1077"/>
                  <a:gd name="T24" fmla="*/ 10833464 w 1064"/>
                  <a:gd name="T25" fmla="*/ 1496545 h 1077"/>
                  <a:gd name="T26" fmla="*/ 9417530 w 1064"/>
                  <a:gd name="T27" fmla="*/ 2203653 h 1077"/>
                  <a:gd name="T28" fmla="*/ 9252905 w 1064"/>
                  <a:gd name="T29" fmla="*/ 427548 h 1077"/>
                  <a:gd name="T30" fmla="*/ 8182775 w 1064"/>
                  <a:gd name="T31" fmla="*/ 1233399 h 1077"/>
                  <a:gd name="T32" fmla="*/ 7112516 w 1064"/>
                  <a:gd name="T33" fmla="*/ 2368054 h 1077"/>
                  <a:gd name="T34" fmla="*/ 6338661 w 1064"/>
                  <a:gd name="T35" fmla="*/ 756480 h 1077"/>
                  <a:gd name="T36" fmla="*/ 5614334 w 1064"/>
                  <a:gd name="T37" fmla="*/ 1891135 h 1077"/>
                  <a:gd name="T38" fmla="*/ 4988680 w 1064"/>
                  <a:gd name="T39" fmla="*/ 3338308 h 1077"/>
                  <a:gd name="T40" fmla="*/ 3720948 w 1064"/>
                  <a:gd name="T41" fmla="*/ 2072080 h 1077"/>
                  <a:gd name="T42" fmla="*/ 3424545 w 1064"/>
                  <a:gd name="T43" fmla="*/ 3387680 h 1077"/>
                  <a:gd name="T44" fmla="*/ 3342296 w 1064"/>
                  <a:gd name="T45" fmla="*/ 4950011 h 1077"/>
                  <a:gd name="T46" fmla="*/ 1712337 w 1064"/>
                  <a:gd name="T47" fmla="*/ 4209946 h 1077"/>
                  <a:gd name="T48" fmla="*/ 1876962 w 1064"/>
                  <a:gd name="T49" fmla="*/ 5541960 h 1077"/>
                  <a:gd name="T50" fmla="*/ 2337862 w 1064"/>
                  <a:gd name="T51" fmla="*/ 7038505 h 1077"/>
                  <a:gd name="T52" fmla="*/ 543277 w 1064"/>
                  <a:gd name="T53" fmla="*/ 6906932 h 1077"/>
                  <a:gd name="T54" fmla="*/ 1152507 w 1064"/>
                  <a:gd name="T55" fmla="*/ 8090960 h 1077"/>
                  <a:gd name="T56" fmla="*/ 2074436 w 1064"/>
                  <a:gd name="T57" fmla="*/ 8847439 h 1077"/>
                  <a:gd name="T58" fmla="*/ 1152507 w 1064"/>
                  <a:gd name="T59" fmla="*/ 9620462 h 1077"/>
                  <a:gd name="T60" fmla="*/ 543277 w 1064"/>
                  <a:gd name="T61" fmla="*/ 10804489 h 1077"/>
                  <a:gd name="T62" fmla="*/ 2337862 w 1064"/>
                  <a:gd name="T63" fmla="*/ 10656502 h 1077"/>
                  <a:gd name="T64" fmla="*/ 1876962 w 1064"/>
                  <a:gd name="T65" fmla="*/ 12169461 h 1077"/>
                  <a:gd name="T66" fmla="*/ 1712337 w 1064"/>
                  <a:gd name="T67" fmla="*/ 13501475 h 1077"/>
                  <a:gd name="T68" fmla="*/ 3342296 w 1064"/>
                  <a:gd name="T69" fmla="*/ 12744996 h 1077"/>
                  <a:gd name="T70" fmla="*/ 3424545 w 1064"/>
                  <a:gd name="T71" fmla="*/ 14323742 h 1077"/>
                  <a:gd name="T72" fmla="*/ 3720948 w 1064"/>
                  <a:gd name="T73" fmla="*/ 15622927 h 1077"/>
                  <a:gd name="T74" fmla="*/ 4988680 w 1064"/>
                  <a:gd name="T75" fmla="*/ 14373113 h 1077"/>
                  <a:gd name="T76" fmla="*/ 5614334 w 1064"/>
                  <a:gd name="T77" fmla="*/ 15820286 h 1077"/>
                  <a:gd name="T78" fmla="*/ 6338661 w 1064"/>
                  <a:gd name="T79" fmla="*/ 16938527 h 1077"/>
                  <a:gd name="T80" fmla="*/ 7112516 w 1064"/>
                  <a:gd name="T81" fmla="*/ 15326824 h 1077"/>
                  <a:gd name="T82" fmla="*/ 8182775 w 1064"/>
                  <a:gd name="T83" fmla="*/ 16478022 h 1077"/>
                  <a:gd name="T84" fmla="*/ 9252905 w 1064"/>
                  <a:gd name="T85" fmla="*/ 17283874 h 1077"/>
                  <a:gd name="T86" fmla="*/ 9417530 w 1064"/>
                  <a:gd name="T87" fmla="*/ 15507769 h 1077"/>
                  <a:gd name="T88" fmla="*/ 10833464 w 1064"/>
                  <a:gd name="T89" fmla="*/ 16214877 h 1077"/>
                  <a:gd name="T90" fmla="*/ 12101196 w 1064"/>
                  <a:gd name="T91" fmla="*/ 16609595 h 1077"/>
                  <a:gd name="T92" fmla="*/ 11656720 w 1064"/>
                  <a:gd name="T93" fmla="*/ 14882862 h 1077"/>
                  <a:gd name="T94" fmla="*/ 13220727 w 1064"/>
                  <a:gd name="T95" fmla="*/ 15063807 h 1077"/>
                  <a:gd name="T96" fmla="*/ 14554412 w 1064"/>
                  <a:gd name="T97" fmla="*/ 14981477 h 1077"/>
                  <a:gd name="T98" fmla="*/ 13533554 w 1064"/>
                  <a:gd name="T99" fmla="*/ 13517890 h 1077"/>
                  <a:gd name="T100" fmla="*/ 15064713 w 1064"/>
                  <a:gd name="T101" fmla="*/ 13156129 h 1077"/>
                  <a:gd name="T102" fmla="*/ 16299597 w 1064"/>
                  <a:gd name="T103" fmla="*/ 12629838 h 1077"/>
                  <a:gd name="T104" fmla="*/ 14850687 w 1064"/>
                  <a:gd name="T105" fmla="*/ 11593798 h 1077"/>
                  <a:gd name="T106" fmla="*/ 16167819 w 1064"/>
                  <a:gd name="T107" fmla="*/ 10738703 h 1077"/>
                  <a:gd name="T108" fmla="*/ 17139277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40" name="Freeform 11"/>
              <p:cNvSpPr>
                <a:spLocks noChangeArrowheads="1"/>
              </p:cNvSpPr>
              <p:nvPr/>
            </p:nvSpPr>
            <p:spPr bwMode="auto">
              <a:xfrm>
                <a:off x="3914775" y="2881011"/>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41" name="Freeform 11"/>
              <p:cNvSpPr>
                <a:spLocks noChangeArrowheads="1"/>
              </p:cNvSpPr>
              <p:nvPr/>
            </p:nvSpPr>
            <p:spPr bwMode="auto">
              <a:xfrm>
                <a:off x="4012406" y="3158513"/>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49" name="Freeform 11"/>
              <p:cNvSpPr>
                <a:spLocks noChangeArrowheads="1"/>
              </p:cNvSpPr>
              <p:nvPr/>
            </p:nvSpPr>
            <p:spPr bwMode="auto">
              <a:xfrm>
                <a:off x="4672013" y="3690886"/>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51" name="Freeform 11"/>
              <p:cNvSpPr>
                <a:spLocks noChangeArrowheads="1"/>
              </p:cNvSpPr>
              <p:nvPr/>
            </p:nvSpPr>
            <p:spPr bwMode="auto">
              <a:xfrm>
                <a:off x="4775597" y="3170423"/>
                <a:ext cx="103584" cy="103617"/>
              </a:xfrm>
              <a:custGeom>
                <a:avLst/>
                <a:gdLst>
                  <a:gd name="T0" fmla="*/ 16023588 w 1064"/>
                  <a:gd name="T1" fmla="*/ 9423102 h 1077"/>
                  <a:gd name="T2" fmla="*/ 15770859 w 1064"/>
                  <a:gd name="T3" fmla="*/ 8354105 h 1077"/>
                  <a:gd name="T4" fmla="*/ 17539964 w 1064"/>
                  <a:gd name="T5" fmla="*/ 7877186 h 1077"/>
                  <a:gd name="T6" fmla="*/ 16545921 w 1064"/>
                  <a:gd name="T7" fmla="*/ 6972719 h 1077"/>
                  <a:gd name="T8" fmla="*/ 15198031 w 1064"/>
                  <a:gd name="T9" fmla="*/ 6101209 h 1077"/>
                  <a:gd name="T10" fmla="*/ 16680659 w 1064"/>
                  <a:gd name="T11" fmla="*/ 5065041 h 1077"/>
                  <a:gd name="T12" fmla="*/ 15417012 w 1064"/>
                  <a:gd name="T13" fmla="*/ 4538878 h 1077"/>
                  <a:gd name="T14" fmla="*/ 13850012 w 1064"/>
                  <a:gd name="T15" fmla="*/ 4193531 h 1077"/>
                  <a:gd name="T16" fmla="*/ 14894678 w 1064"/>
                  <a:gd name="T17" fmla="*/ 2713401 h 1077"/>
                  <a:gd name="T18" fmla="*/ 13529914 w 1064"/>
                  <a:gd name="T19" fmla="*/ 2647615 h 1077"/>
                  <a:gd name="T20" fmla="*/ 11929294 w 1064"/>
                  <a:gd name="T21" fmla="*/ 2828559 h 1077"/>
                  <a:gd name="T22" fmla="*/ 12384129 w 1064"/>
                  <a:gd name="T23" fmla="*/ 1101826 h 1077"/>
                  <a:gd name="T24" fmla="*/ 11086733 w 1064"/>
                  <a:gd name="T25" fmla="*/ 1496545 h 1077"/>
                  <a:gd name="T26" fmla="*/ 9637725 w 1064"/>
                  <a:gd name="T27" fmla="*/ 2203653 h 1077"/>
                  <a:gd name="T28" fmla="*/ 9469239 w 1064"/>
                  <a:gd name="T29" fmla="*/ 427548 h 1077"/>
                  <a:gd name="T30" fmla="*/ 8374078 w 1064"/>
                  <a:gd name="T31" fmla="*/ 1233399 h 1077"/>
                  <a:gd name="T32" fmla="*/ 7278918 w 1064"/>
                  <a:gd name="T33" fmla="*/ 2368054 h 1077"/>
                  <a:gd name="T34" fmla="*/ 6486980 w 1064"/>
                  <a:gd name="T35" fmla="*/ 756480 h 1077"/>
                  <a:gd name="T36" fmla="*/ 5745537 w 1064"/>
                  <a:gd name="T37" fmla="*/ 1891135 h 1077"/>
                  <a:gd name="T38" fmla="*/ 5105341 w 1064"/>
                  <a:gd name="T39" fmla="*/ 3338308 h 1077"/>
                  <a:gd name="T40" fmla="*/ 3807945 w 1064"/>
                  <a:gd name="T41" fmla="*/ 2072080 h 1077"/>
                  <a:gd name="T42" fmla="*/ 3504592 w 1064"/>
                  <a:gd name="T43" fmla="*/ 3387680 h 1077"/>
                  <a:gd name="T44" fmla="*/ 3420349 w 1064"/>
                  <a:gd name="T45" fmla="*/ 4950011 h 1077"/>
                  <a:gd name="T46" fmla="*/ 1752361 w 1064"/>
                  <a:gd name="T47" fmla="*/ 4209946 h 1077"/>
                  <a:gd name="T48" fmla="*/ 1920847 w 1064"/>
                  <a:gd name="T49" fmla="*/ 5541960 h 1077"/>
                  <a:gd name="T50" fmla="*/ 2392557 w 1064"/>
                  <a:gd name="T51" fmla="*/ 7038505 h 1077"/>
                  <a:gd name="T52" fmla="*/ 556083 w 1064"/>
                  <a:gd name="T53" fmla="*/ 6906932 h 1077"/>
                  <a:gd name="T54" fmla="*/ 1179404 w 1064"/>
                  <a:gd name="T55" fmla="*/ 8090960 h 1077"/>
                  <a:gd name="T56" fmla="*/ 2122953 w 1064"/>
                  <a:gd name="T57" fmla="*/ 8847439 h 1077"/>
                  <a:gd name="T58" fmla="*/ 1179404 w 1064"/>
                  <a:gd name="T59" fmla="*/ 9620462 h 1077"/>
                  <a:gd name="T60" fmla="*/ 556083 w 1064"/>
                  <a:gd name="T61" fmla="*/ 10804489 h 1077"/>
                  <a:gd name="T62" fmla="*/ 2392557 w 1064"/>
                  <a:gd name="T63" fmla="*/ 10656502 h 1077"/>
                  <a:gd name="T64" fmla="*/ 1920847 w 1064"/>
                  <a:gd name="T65" fmla="*/ 12169461 h 1077"/>
                  <a:gd name="T66" fmla="*/ 1752361 w 1064"/>
                  <a:gd name="T67" fmla="*/ 13501475 h 1077"/>
                  <a:gd name="T68" fmla="*/ 3420349 w 1064"/>
                  <a:gd name="T69" fmla="*/ 12744996 h 1077"/>
                  <a:gd name="T70" fmla="*/ 3504592 w 1064"/>
                  <a:gd name="T71" fmla="*/ 14323742 h 1077"/>
                  <a:gd name="T72" fmla="*/ 3807945 w 1064"/>
                  <a:gd name="T73" fmla="*/ 15622927 h 1077"/>
                  <a:gd name="T74" fmla="*/ 5105341 w 1064"/>
                  <a:gd name="T75" fmla="*/ 14373113 h 1077"/>
                  <a:gd name="T76" fmla="*/ 5745537 w 1064"/>
                  <a:gd name="T77" fmla="*/ 15820286 h 1077"/>
                  <a:gd name="T78" fmla="*/ 6486980 w 1064"/>
                  <a:gd name="T79" fmla="*/ 16938527 h 1077"/>
                  <a:gd name="T80" fmla="*/ 7278918 w 1064"/>
                  <a:gd name="T81" fmla="*/ 15326824 h 1077"/>
                  <a:gd name="T82" fmla="*/ 8374078 w 1064"/>
                  <a:gd name="T83" fmla="*/ 16478022 h 1077"/>
                  <a:gd name="T84" fmla="*/ 9469239 w 1064"/>
                  <a:gd name="T85" fmla="*/ 17283874 h 1077"/>
                  <a:gd name="T86" fmla="*/ 9637725 w 1064"/>
                  <a:gd name="T87" fmla="*/ 15507769 h 1077"/>
                  <a:gd name="T88" fmla="*/ 11086733 w 1064"/>
                  <a:gd name="T89" fmla="*/ 16214877 h 1077"/>
                  <a:gd name="T90" fmla="*/ 12384129 w 1064"/>
                  <a:gd name="T91" fmla="*/ 16609595 h 1077"/>
                  <a:gd name="T92" fmla="*/ 11929294 w 1064"/>
                  <a:gd name="T93" fmla="*/ 14882862 h 1077"/>
                  <a:gd name="T94" fmla="*/ 13529914 w 1064"/>
                  <a:gd name="T95" fmla="*/ 15063807 h 1077"/>
                  <a:gd name="T96" fmla="*/ 14894678 w 1064"/>
                  <a:gd name="T97" fmla="*/ 14981477 h 1077"/>
                  <a:gd name="T98" fmla="*/ 13850012 w 1064"/>
                  <a:gd name="T99" fmla="*/ 13517890 h 1077"/>
                  <a:gd name="T100" fmla="*/ 15417012 w 1064"/>
                  <a:gd name="T101" fmla="*/ 13156129 h 1077"/>
                  <a:gd name="T102" fmla="*/ 16680659 w 1064"/>
                  <a:gd name="T103" fmla="*/ 12629838 h 1077"/>
                  <a:gd name="T104" fmla="*/ 15198031 w 1064"/>
                  <a:gd name="T105" fmla="*/ 11593798 h 1077"/>
                  <a:gd name="T106" fmla="*/ 16545921 w 1064"/>
                  <a:gd name="T107" fmla="*/ 10738703 h 1077"/>
                  <a:gd name="T108" fmla="*/ 17539964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52" name="Freeform 11"/>
              <p:cNvSpPr>
                <a:spLocks noChangeArrowheads="1"/>
              </p:cNvSpPr>
              <p:nvPr/>
            </p:nvSpPr>
            <p:spPr bwMode="auto">
              <a:xfrm>
                <a:off x="5119688" y="3176378"/>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53" name="Freeform 11"/>
              <p:cNvSpPr>
                <a:spLocks noChangeArrowheads="1"/>
              </p:cNvSpPr>
              <p:nvPr/>
            </p:nvSpPr>
            <p:spPr bwMode="auto">
              <a:xfrm>
                <a:off x="4998244" y="3558686"/>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54" name="Freeform 11"/>
              <p:cNvSpPr>
                <a:spLocks noChangeArrowheads="1"/>
              </p:cNvSpPr>
              <p:nvPr/>
            </p:nvSpPr>
            <p:spPr bwMode="auto">
              <a:xfrm>
                <a:off x="5212557" y="3104918"/>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55" name="Freeform 11"/>
              <p:cNvSpPr>
                <a:spLocks noChangeArrowheads="1"/>
              </p:cNvSpPr>
              <p:nvPr/>
            </p:nvSpPr>
            <p:spPr bwMode="auto">
              <a:xfrm>
                <a:off x="5181600" y="3285949"/>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grpSp>
            <p:nvGrpSpPr>
              <p:cNvPr id="56" name="Group 42"/>
              <p:cNvGrpSpPr/>
              <p:nvPr/>
            </p:nvGrpSpPr>
            <p:grpSpPr bwMode="auto">
              <a:xfrm>
                <a:off x="4219575" y="3898119"/>
                <a:ext cx="835819" cy="843223"/>
                <a:chOff x="0" y="0"/>
                <a:chExt cx="749300" cy="756115"/>
              </a:xfrm>
              <a:solidFill>
                <a:schemeClr val="accent1"/>
              </a:solidFill>
            </p:grpSpPr>
            <p:sp>
              <p:nvSpPr>
                <p:cNvPr id="124" name="Freeform 43"/>
                <p:cNvSpPr>
                  <a:spLocks noChangeArrowheads="1"/>
                </p:cNvSpPr>
                <p:nvPr/>
              </p:nvSpPr>
              <p:spPr bwMode="auto">
                <a:xfrm>
                  <a:off x="25400" y="513228"/>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 name="T10" fmla="*/ 0 60000 65536"/>
                    <a:gd name="T11" fmla="*/ 0 60000 65536"/>
                    <a:gd name="T12" fmla="*/ 0 60000 65536"/>
                    <a:gd name="T13" fmla="*/ 0 60000 65536"/>
                    <a:gd name="T14" fmla="*/ 0 60000 65536"/>
                    <a:gd name="T15" fmla="*/ 0 w 226"/>
                    <a:gd name="T16" fmla="*/ 0 h 22"/>
                    <a:gd name="T17" fmla="*/ 226 w 226"/>
                    <a:gd name="T18" fmla="*/ 22 h 22"/>
                  </a:gdLst>
                  <a:ahLst/>
                  <a:cxnLst>
                    <a:cxn ang="T10">
                      <a:pos x="T0" y="T1"/>
                    </a:cxn>
                    <a:cxn ang="T11">
                      <a:pos x="T2" y="T3"/>
                    </a:cxn>
                    <a:cxn ang="T12">
                      <a:pos x="T4" y="T5"/>
                    </a:cxn>
                    <a:cxn ang="T13">
                      <a:pos x="T6" y="T7"/>
                    </a:cxn>
                    <a:cxn ang="T14">
                      <a:pos x="T8" y="T9"/>
                    </a:cxn>
                  </a:cxnLst>
                  <a:rect l="T15" t="T16" r="T17" b="T18"/>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25" name="Freeform 44"/>
                <p:cNvSpPr>
                  <a:spLocks noChangeArrowheads="1"/>
                </p:cNvSpPr>
                <p:nvPr/>
              </p:nvSpPr>
              <p:spPr bwMode="auto">
                <a:xfrm>
                  <a:off x="114300" y="651340"/>
                  <a:ext cx="519112" cy="104775"/>
                </a:xfrm>
                <a:custGeom>
                  <a:avLst/>
                  <a:gdLst>
                    <a:gd name="T0" fmla="*/ 84 w 168"/>
                    <a:gd name="T1" fmla="*/ 34 h 34"/>
                    <a:gd name="T2" fmla="*/ 168 w 168"/>
                    <a:gd name="T3" fmla="*/ 0 h 34"/>
                    <a:gd name="T4" fmla="*/ 0 w 168"/>
                    <a:gd name="T5" fmla="*/ 0 h 34"/>
                    <a:gd name="T6" fmla="*/ 84 w 168"/>
                    <a:gd name="T7" fmla="*/ 34 h 34"/>
                    <a:gd name="T8" fmla="*/ 0 60000 65536"/>
                    <a:gd name="T9" fmla="*/ 0 60000 65536"/>
                    <a:gd name="T10" fmla="*/ 0 60000 65536"/>
                    <a:gd name="T11" fmla="*/ 0 60000 65536"/>
                    <a:gd name="T12" fmla="*/ 0 w 168"/>
                    <a:gd name="T13" fmla="*/ 0 h 34"/>
                    <a:gd name="T14" fmla="*/ 168 w 168"/>
                    <a:gd name="T15" fmla="*/ 34 h 34"/>
                  </a:gdLst>
                  <a:ahLst/>
                  <a:cxnLst>
                    <a:cxn ang="T8">
                      <a:pos x="T0" y="T1"/>
                    </a:cxn>
                    <a:cxn ang="T9">
                      <a:pos x="T2" y="T3"/>
                    </a:cxn>
                    <a:cxn ang="T10">
                      <a:pos x="T4" y="T5"/>
                    </a:cxn>
                    <a:cxn ang="T11">
                      <a:pos x="T6" y="T7"/>
                    </a:cxn>
                  </a:cxnLst>
                  <a:rect l="T12" t="T13" r="T14" b="T15"/>
                  <a:pathLst>
                    <a:path w="168" h="34">
                      <a:moveTo>
                        <a:pt x="84" y="34"/>
                      </a:moveTo>
                      <a:cubicBezTo>
                        <a:pt x="117" y="34"/>
                        <a:pt x="146" y="21"/>
                        <a:pt x="168" y="0"/>
                      </a:cubicBezTo>
                      <a:cubicBezTo>
                        <a:pt x="0" y="0"/>
                        <a:pt x="0" y="0"/>
                        <a:pt x="0" y="0"/>
                      </a:cubicBezTo>
                      <a:cubicBezTo>
                        <a:pt x="22" y="21"/>
                        <a:pt x="51" y="34"/>
                        <a:pt x="84" y="34"/>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26" name="Freeform 45"/>
                <p:cNvSpPr>
                  <a:spLocks noChangeArrowheads="1"/>
                </p:cNvSpPr>
                <p:nvPr/>
              </p:nvSpPr>
              <p:spPr bwMode="auto">
                <a:xfrm>
                  <a:off x="0" y="0"/>
                  <a:ext cx="749300" cy="441791"/>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 name="T14" fmla="*/ 0 60000 65536"/>
                    <a:gd name="T15" fmla="*/ 0 60000 65536"/>
                    <a:gd name="T16" fmla="*/ 0 60000 65536"/>
                    <a:gd name="T17" fmla="*/ 0 60000 65536"/>
                    <a:gd name="T18" fmla="*/ 0 60000 65536"/>
                    <a:gd name="T19" fmla="*/ 0 60000 65536"/>
                    <a:gd name="T20" fmla="*/ 0 60000 65536"/>
                    <a:gd name="T21" fmla="*/ 0 w 242"/>
                    <a:gd name="T22" fmla="*/ 0 h 165"/>
                    <a:gd name="T23" fmla="*/ 242 w 242"/>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57" name="组合 24"/>
              <p:cNvGrpSpPr/>
              <p:nvPr/>
            </p:nvGrpSpPr>
            <p:grpSpPr bwMode="auto">
              <a:xfrm>
                <a:off x="4200525" y="1130253"/>
                <a:ext cx="1044179" cy="1045691"/>
                <a:chOff x="0" y="0"/>
                <a:chExt cx="1043395" cy="1045611"/>
              </a:xfrm>
              <a:solidFill>
                <a:schemeClr val="accent1"/>
              </a:solidFill>
            </p:grpSpPr>
            <p:sp>
              <p:nvSpPr>
                <p:cNvPr id="118"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19" name="Group 47"/>
                <p:cNvGrpSpPr/>
                <p:nvPr/>
              </p:nvGrpSpPr>
              <p:grpSpPr bwMode="auto">
                <a:xfrm>
                  <a:off x="323200" y="281930"/>
                  <a:ext cx="396995" cy="497771"/>
                  <a:chOff x="0" y="0"/>
                  <a:chExt cx="324452" cy="406813"/>
                </a:xfrm>
                <a:grpFill/>
              </p:grpSpPr>
              <p:sp>
                <p:nvSpPr>
                  <p:cNvPr id="120"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21"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22"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23" name="Oval 83"/>
                  <p:cNvSpPr>
                    <a:spLocks noChangeArrowheads="1"/>
                  </p:cNvSpPr>
                  <p:nvPr/>
                </p:nvSpPr>
                <p:spPr bwMode="auto">
                  <a:xfrm>
                    <a:off x="4991" y="0"/>
                    <a:ext cx="316965" cy="107319"/>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sp>
            <p:nvSpPr>
              <p:cNvPr id="58" name="Freeform 10"/>
              <p:cNvSpPr>
                <a:spLocks noEditPoints="1" noChangeArrowheads="1"/>
              </p:cNvSpPr>
              <p:nvPr/>
            </p:nvSpPr>
            <p:spPr bwMode="auto">
              <a:xfrm>
                <a:off x="4433887" y="2130687"/>
                <a:ext cx="1044179" cy="104569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accent4"/>
              </a:solid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59" name="组合 25"/>
              <p:cNvGrpSpPr/>
              <p:nvPr/>
            </p:nvGrpSpPr>
            <p:grpSpPr bwMode="auto">
              <a:xfrm>
                <a:off x="3548063" y="1922262"/>
                <a:ext cx="954881" cy="957558"/>
                <a:chOff x="0" y="0"/>
                <a:chExt cx="954939" cy="956967"/>
              </a:xfrm>
              <a:solidFill>
                <a:schemeClr val="accent3"/>
              </a:solidFill>
            </p:grpSpPr>
            <p:sp>
              <p:nvSpPr>
                <p:cNvPr id="114" name="Freeform 10"/>
                <p:cNvSpPr>
                  <a:spLocks noEditPoints="1" noChangeArrowheads="1"/>
                </p:cNvSpPr>
                <p:nvPr/>
              </p:nvSpPr>
              <p:spPr bwMode="auto">
                <a:xfrm>
                  <a:off x="0" y="0"/>
                  <a:ext cx="954939" cy="95696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15" name="Group 55"/>
                <p:cNvGrpSpPr/>
                <p:nvPr/>
              </p:nvGrpSpPr>
              <p:grpSpPr bwMode="auto">
                <a:xfrm>
                  <a:off x="261811" y="295951"/>
                  <a:ext cx="394891" cy="388623"/>
                  <a:chOff x="0" y="0"/>
                  <a:chExt cx="314468" cy="309477"/>
                </a:xfrm>
                <a:grpFill/>
              </p:grpSpPr>
              <p:sp>
                <p:nvSpPr>
                  <p:cNvPr id="116" name="Freeform 59"/>
                  <p:cNvSpPr>
                    <a:spLocks noEditPoints="1" noChangeArrowheads="1"/>
                  </p:cNvSpPr>
                  <p:nvPr/>
                </p:nvSpPr>
                <p:spPr bwMode="auto">
                  <a:xfrm>
                    <a:off x="0" y="0"/>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17" name="Oval 60"/>
                  <p:cNvSpPr>
                    <a:spLocks noChangeArrowheads="1"/>
                  </p:cNvSpPr>
                  <p:nvPr/>
                </p:nvSpPr>
                <p:spPr bwMode="auto">
                  <a:xfrm>
                    <a:off x="124789" y="122294"/>
                    <a:ext cx="64890" cy="62395"/>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0" name="组合 23"/>
              <p:cNvGrpSpPr/>
              <p:nvPr/>
            </p:nvGrpSpPr>
            <p:grpSpPr bwMode="auto">
              <a:xfrm>
                <a:off x="4060031" y="3046559"/>
                <a:ext cx="757238" cy="758663"/>
                <a:chOff x="0" y="0"/>
                <a:chExt cx="756963" cy="758569"/>
              </a:xfrm>
              <a:solidFill>
                <a:schemeClr val="accent2"/>
              </a:solidFill>
            </p:grpSpPr>
            <p:sp>
              <p:nvSpPr>
                <p:cNvPr id="109" name="Freeform 10"/>
                <p:cNvSpPr>
                  <a:spLocks noEditPoints="1" noChangeArrowheads="1"/>
                </p:cNvSpPr>
                <p:nvPr/>
              </p:nvSpPr>
              <p:spPr bwMode="auto">
                <a:xfrm>
                  <a:off x="0" y="0"/>
                  <a:ext cx="756963" cy="758569"/>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10" name="Group 58"/>
                <p:cNvGrpSpPr/>
                <p:nvPr/>
              </p:nvGrpSpPr>
              <p:grpSpPr bwMode="auto">
                <a:xfrm>
                  <a:off x="140646" y="210268"/>
                  <a:ext cx="457643" cy="338032"/>
                  <a:chOff x="0" y="0"/>
                  <a:chExt cx="439257" cy="324452"/>
                </a:xfrm>
                <a:grpFill/>
              </p:grpSpPr>
              <p:sp>
                <p:nvSpPr>
                  <p:cNvPr id="111" name="Freeform 92"/>
                  <p:cNvSpPr>
                    <a:spLocks noChangeArrowheads="1"/>
                  </p:cNvSpPr>
                  <p:nvPr/>
                </p:nvSpPr>
                <p:spPr bwMode="auto">
                  <a:xfrm>
                    <a:off x="157233" y="224621"/>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 name="T12" fmla="*/ 0 60000 65536"/>
                      <a:gd name="T13" fmla="*/ 0 60000 65536"/>
                      <a:gd name="T14" fmla="*/ 0 60000 65536"/>
                      <a:gd name="T15" fmla="*/ 0 60000 65536"/>
                      <a:gd name="T16" fmla="*/ 0 60000 65536"/>
                      <a:gd name="T17" fmla="*/ 0 60000 65536"/>
                      <a:gd name="T18" fmla="*/ 0 w 38"/>
                      <a:gd name="T19" fmla="*/ 0 h 30"/>
                      <a:gd name="T20" fmla="*/ 38 w 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12" name="Freeform 93"/>
                  <p:cNvSpPr>
                    <a:spLocks noChangeArrowheads="1"/>
                  </p:cNvSpPr>
                  <p:nvPr/>
                </p:nvSpPr>
                <p:spPr bwMode="auto">
                  <a:xfrm>
                    <a:off x="74873" y="112311"/>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13" name="Freeform 94"/>
                  <p:cNvSpPr>
                    <a:spLocks noChangeArrowheads="1"/>
                  </p:cNvSpPr>
                  <p:nvPr/>
                </p:nvSpPr>
                <p:spPr bwMode="auto">
                  <a:xfrm>
                    <a:off x="0" y="0"/>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51"/>
                      <a:gd name="T35" fmla="*/ 132 w 132"/>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1" name="组合 14"/>
              <p:cNvGrpSpPr/>
              <p:nvPr/>
            </p:nvGrpSpPr>
            <p:grpSpPr bwMode="auto">
              <a:xfrm>
                <a:off x="3823098" y="1510179"/>
                <a:ext cx="378619" cy="378736"/>
                <a:chOff x="0" y="0"/>
                <a:chExt cx="378482" cy="379286"/>
              </a:xfrm>
              <a:solidFill>
                <a:schemeClr val="accent3"/>
              </a:solidFill>
            </p:grpSpPr>
            <p:sp>
              <p:nvSpPr>
                <p:cNvPr id="104" name="Freeform 10"/>
                <p:cNvSpPr>
                  <a:spLocks noEditPoints="1" noChangeArrowheads="1"/>
                </p:cNvSpPr>
                <p:nvPr/>
              </p:nvSpPr>
              <p:spPr bwMode="auto">
                <a:xfrm>
                  <a:off x="0" y="0"/>
                  <a:ext cx="378482" cy="37928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05" name="Group 62"/>
                <p:cNvGrpSpPr/>
                <p:nvPr/>
              </p:nvGrpSpPr>
              <p:grpSpPr bwMode="auto">
                <a:xfrm flipH="1">
                  <a:off x="76757" y="74710"/>
                  <a:ext cx="224968" cy="183062"/>
                  <a:chOff x="0" y="0"/>
                  <a:chExt cx="509139" cy="414300"/>
                </a:xfrm>
                <a:grpFill/>
              </p:grpSpPr>
              <p:sp>
                <p:nvSpPr>
                  <p:cNvPr id="106"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07"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08" name="Oval 7"/>
                  <p:cNvSpPr>
                    <a:spLocks noChangeArrowheads="1"/>
                  </p:cNvSpPr>
                  <p:nvPr/>
                </p:nvSpPr>
                <p:spPr bwMode="auto">
                  <a:xfrm>
                    <a:off x="227116" y="169713"/>
                    <a:ext cx="52412" cy="54907"/>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2" name="组合 17"/>
              <p:cNvGrpSpPr/>
              <p:nvPr/>
            </p:nvGrpSpPr>
            <p:grpSpPr bwMode="auto">
              <a:xfrm>
                <a:off x="5174457" y="1825792"/>
                <a:ext cx="435769" cy="437094"/>
                <a:chOff x="0" y="0"/>
                <a:chExt cx="435741" cy="436666"/>
              </a:xfrm>
              <a:solidFill>
                <a:schemeClr val="accent4"/>
              </a:solidFill>
            </p:grpSpPr>
            <p:sp>
              <p:nvSpPr>
                <p:cNvPr id="99" name="Freeform 11"/>
                <p:cNvSpPr>
                  <a:spLocks noEditPoints="1" noChangeArrowheads="1"/>
                </p:cNvSpPr>
                <p:nvPr/>
              </p:nvSpPr>
              <p:spPr bwMode="auto">
                <a:xfrm>
                  <a:off x="0" y="0"/>
                  <a:ext cx="435741" cy="43666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00" name="Group 66"/>
                <p:cNvGrpSpPr/>
                <p:nvPr/>
              </p:nvGrpSpPr>
              <p:grpSpPr bwMode="auto">
                <a:xfrm flipH="1">
                  <a:off x="123765" y="116495"/>
                  <a:ext cx="193923" cy="218727"/>
                  <a:chOff x="0" y="0"/>
                  <a:chExt cx="429274" cy="484183"/>
                </a:xfrm>
                <a:grpFill/>
              </p:grpSpPr>
              <p:sp>
                <p:nvSpPr>
                  <p:cNvPr id="101" name="Freeform 147"/>
                  <p:cNvSpPr>
                    <a:spLocks noChangeArrowheads="1"/>
                  </p:cNvSpPr>
                  <p:nvPr/>
                </p:nvSpPr>
                <p:spPr bwMode="auto">
                  <a:xfrm>
                    <a:off x="0" y="0"/>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6"/>
                      <a:gd name="T32" fmla="*/ 129 w 1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02" name="Freeform 148"/>
                  <p:cNvSpPr>
                    <a:spLocks noEditPoints="1" noChangeArrowheads="1"/>
                  </p:cNvSpPr>
                  <p:nvPr/>
                </p:nvSpPr>
                <p:spPr bwMode="auto">
                  <a:xfrm>
                    <a:off x="37436" y="107319"/>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
                      <a:gd name="T124" fmla="*/ 0 h 151"/>
                      <a:gd name="T125" fmla="*/ 143 w 14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03" name="Freeform 149"/>
                  <p:cNvSpPr>
                    <a:spLocks noChangeArrowheads="1"/>
                  </p:cNvSpPr>
                  <p:nvPr/>
                </p:nvSpPr>
                <p:spPr bwMode="auto">
                  <a:xfrm>
                    <a:off x="64890" y="179696"/>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41"/>
                      <a:gd name="T83" fmla="*/ 70 w 7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3" name="组合 22"/>
              <p:cNvGrpSpPr/>
              <p:nvPr/>
            </p:nvGrpSpPr>
            <p:grpSpPr bwMode="auto">
              <a:xfrm>
                <a:off x="4817269" y="3210916"/>
                <a:ext cx="357188" cy="357298"/>
                <a:chOff x="0" y="0"/>
                <a:chExt cx="356700" cy="357457"/>
              </a:xfrm>
              <a:solidFill>
                <a:schemeClr val="accent1"/>
              </a:solidFill>
            </p:grpSpPr>
            <p:sp>
              <p:nvSpPr>
                <p:cNvPr id="93" name="Freeform 19"/>
                <p:cNvSpPr>
                  <a:spLocks noEditPoints="1" noChangeArrowheads="1"/>
                </p:cNvSpPr>
                <p:nvPr/>
              </p:nvSpPr>
              <p:spPr bwMode="auto">
                <a:xfrm>
                  <a:off x="0" y="0"/>
                  <a:ext cx="356700" cy="35745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94" name="Group 78"/>
                <p:cNvGrpSpPr/>
                <p:nvPr/>
              </p:nvGrpSpPr>
              <p:grpSpPr bwMode="auto">
                <a:xfrm>
                  <a:off x="117199" y="93011"/>
                  <a:ext cx="136728" cy="171436"/>
                  <a:chOff x="0" y="0"/>
                  <a:chExt cx="324452" cy="406813"/>
                </a:xfrm>
                <a:grpFill/>
              </p:grpSpPr>
              <p:sp>
                <p:nvSpPr>
                  <p:cNvPr id="95"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96"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97"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98" name="Oval 83"/>
                  <p:cNvSpPr>
                    <a:spLocks noChangeArrowheads="1"/>
                  </p:cNvSpPr>
                  <p:nvPr/>
                </p:nvSpPr>
                <p:spPr bwMode="auto">
                  <a:xfrm>
                    <a:off x="4991" y="0"/>
                    <a:ext cx="316965" cy="107319"/>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4" name="组合 21"/>
              <p:cNvGrpSpPr/>
              <p:nvPr/>
            </p:nvGrpSpPr>
            <p:grpSpPr bwMode="auto">
              <a:xfrm>
                <a:off x="3988593" y="2932224"/>
                <a:ext cx="225029" cy="226289"/>
                <a:chOff x="0" y="0"/>
                <a:chExt cx="225931" cy="226411"/>
              </a:xfrm>
              <a:solidFill>
                <a:schemeClr val="accent4"/>
              </a:solidFill>
            </p:grpSpPr>
            <p:sp>
              <p:nvSpPr>
                <p:cNvPr id="88" name="Freeform 18"/>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89" name="Group 83"/>
                <p:cNvGrpSpPr/>
                <p:nvPr/>
              </p:nvGrpSpPr>
              <p:grpSpPr bwMode="auto">
                <a:xfrm flipH="1">
                  <a:off x="56723" y="67440"/>
                  <a:ext cx="112484" cy="91531"/>
                  <a:chOff x="0" y="0"/>
                  <a:chExt cx="509139" cy="414300"/>
                </a:xfrm>
                <a:grpFill/>
              </p:grpSpPr>
              <p:sp>
                <p:nvSpPr>
                  <p:cNvPr id="90"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91"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92" name="Oval 7"/>
                  <p:cNvSpPr>
                    <a:spLocks noChangeArrowheads="1"/>
                  </p:cNvSpPr>
                  <p:nvPr/>
                </p:nvSpPr>
                <p:spPr bwMode="auto">
                  <a:xfrm>
                    <a:off x="227116" y="169713"/>
                    <a:ext cx="52412" cy="54907"/>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5" name="组合 19"/>
              <p:cNvGrpSpPr/>
              <p:nvPr/>
            </p:nvGrpSpPr>
            <p:grpSpPr bwMode="auto">
              <a:xfrm>
                <a:off x="5432823" y="2262886"/>
                <a:ext cx="226219" cy="226289"/>
                <a:chOff x="0" y="0"/>
                <a:chExt cx="225931" cy="226411"/>
              </a:xfrm>
              <a:solidFill>
                <a:schemeClr val="accent4"/>
              </a:solidFill>
            </p:grpSpPr>
            <p:sp>
              <p:nvSpPr>
                <p:cNvPr id="86" name="Freeform 12"/>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87" name="Freeform 10"/>
                <p:cNvSpPr>
                  <a:spLocks noEditPoints="1" noChangeArrowheads="1"/>
                </p:cNvSpPr>
                <p:nvPr/>
              </p:nvSpPr>
              <p:spPr bwMode="auto">
                <a:xfrm>
                  <a:off x="48511" y="46264"/>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66" name="组合 27"/>
              <p:cNvGrpSpPr/>
              <p:nvPr/>
            </p:nvGrpSpPr>
            <p:grpSpPr bwMode="auto">
              <a:xfrm>
                <a:off x="4769644" y="3568214"/>
                <a:ext cx="226219" cy="226289"/>
                <a:chOff x="0" y="0"/>
                <a:chExt cx="225931" cy="226411"/>
              </a:xfrm>
              <a:solidFill>
                <a:schemeClr val="accent4"/>
              </a:solidFill>
            </p:grpSpPr>
            <p:sp>
              <p:nvSpPr>
                <p:cNvPr id="84" name="Freeform 20"/>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85" name="Freeform 13"/>
                <p:cNvSpPr>
                  <a:spLocks noEditPoints="1" noChangeArrowheads="1"/>
                </p:cNvSpPr>
                <p:nvPr/>
              </p:nvSpPr>
              <p:spPr bwMode="auto">
                <a:xfrm>
                  <a:off x="49755" y="67108"/>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67" name="组合 66"/>
              <p:cNvGrpSpPr/>
              <p:nvPr/>
            </p:nvGrpSpPr>
            <p:grpSpPr bwMode="auto">
              <a:xfrm>
                <a:off x="4233863" y="2819080"/>
                <a:ext cx="226219" cy="226289"/>
                <a:chOff x="0" y="0"/>
                <a:chExt cx="225931" cy="226411"/>
              </a:xfrm>
              <a:solidFill>
                <a:schemeClr val="accent1"/>
              </a:solidFill>
            </p:grpSpPr>
            <p:sp>
              <p:nvSpPr>
                <p:cNvPr id="80" name="Freeform 17"/>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81" name="Group 89"/>
                <p:cNvGrpSpPr/>
                <p:nvPr/>
              </p:nvGrpSpPr>
              <p:grpSpPr bwMode="auto">
                <a:xfrm flipH="1">
                  <a:off x="62876" y="75662"/>
                  <a:ext cx="100179" cy="71606"/>
                  <a:chOff x="0" y="0"/>
                  <a:chExt cx="461963" cy="330201"/>
                </a:xfrm>
                <a:grpFill/>
              </p:grpSpPr>
              <p:sp>
                <p:nvSpPr>
                  <p:cNvPr id="82" name="Freeform 13"/>
                  <p:cNvSpPr>
                    <a:spLocks noChangeArrowheads="1"/>
                  </p:cNvSpPr>
                  <p:nvPr/>
                </p:nvSpPr>
                <p:spPr bwMode="auto">
                  <a:xfrm>
                    <a:off x="0" y="61913"/>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 name="T12" fmla="*/ 0 60000 65536"/>
                      <a:gd name="T13" fmla="*/ 0 60000 65536"/>
                      <a:gd name="T14" fmla="*/ 0 60000 65536"/>
                      <a:gd name="T15" fmla="*/ 0 60000 65536"/>
                      <a:gd name="T16" fmla="*/ 0 60000 65536"/>
                      <a:gd name="T17" fmla="*/ 0 60000 65536"/>
                      <a:gd name="T18" fmla="*/ 0 w 291"/>
                      <a:gd name="T19" fmla="*/ 0 h 169"/>
                      <a:gd name="T20" fmla="*/ 291 w 291"/>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291" h="169">
                        <a:moveTo>
                          <a:pt x="0" y="0"/>
                        </a:moveTo>
                        <a:lnTo>
                          <a:pt x="0" y="169"/>
                        </a:lnTo>
                        <a:lnTo>
                          <a:pt x="291" y="169"/>
                        </a:lnTo>
                        <a:lnTo>
                          <a:pt x="291" y="0"/>
                        </a:lnTo>
                        <a:lnTo>
                          <a:pt x="146" y="105"/>
                        </a:lnTo>
                        <a:lnTo>
                          <a:pt x="0" y="0"/>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83" name="Freeform 14"/>
                  <p:cNvSpPr>
                    <a:spLocks noChangeArrowheads="1"/>
                  </p:cNvSpPr>
                  <p:nvPr/>
                </p:nvSpPr>
                <p:spPr bwMode="auto">
                  <a:xfrm>
                    <a:off x="0" y="0"/>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 name="T12" fmla="*/ 0 60000 65536"/>
                      <a:gd name="T13" fmla="*/ 0 60000 65536"/>
                      <a:gd name="T14" fmla="*/ 0 60000 65536"/>
                      <a:gd name="T15" fmla="*/ 0 60000 65536"/>
                      <a:gd name="T16" fmla="*/ 0 60000 65536"/>
                      <a:gd name="T17" fmla="*/ 0 60000 65536"/>
                      <a:gd name="T18" fmla="*/ 0 w 291"/>
                      <a:gd name="T19" fmla="*/ 0 h 121"/>
                      <a:gd name="T20" fmla="*/ 291 w 29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291" h="121">
                        <a:moveTo>
                          <a:pt x="291" y="17"/>
                        </a:moveTo>
                        <a:lnTo>
                          <a:pt x="291" y="0"/>
                        </a:lnTo>
                        <a:lnTo>
                          <a:pt x="0" y="0"/>
                        </a:lnTo>
                        <a:lnTo>
                          <a:pt x="0" y="17"/>
                        </a:lnTo>
                        <a:lnTo>
                          <a:pt x="146" y="121"/>
                        </a:lnTo>
                        <a:lnTo>
                          <a:pt x="291" y="17"/>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8" name="组合 18"/>
              <p:cNvGrpSpPr/>
              <p:nvPr/>
            </p:nvGrpSpPr>
            <p:grpSpPr bwMode="auto">
              <a:xfrm>
                <a:off x="5274469" y="1562582"/>
                <a:ext cx="225029" cy="226289"/>
                <a:chOff x="0" y="0"/>
                <a:chExt cx="225931" cy="226411"/>
              </a:xfrm>
              <a:solidFill>
                <a:schemeClr val="accent4"/>
              </a:solidFill>
            </p:grpSpPr>
            <p:sp>
              <p:nvSpPr>
                <p:cNvPr id="75" name="Freeform 14"/>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76" name="Group 92"/>
                <p:cNvGrpSpPr/>
                <p:nvPr/>
              </p:nvGrpSpPr>
              <p:grpSpPr bwMode="auto">
                <a:xfrm>
                  <a:off x="49675" y="70588"/>
                  <a:ext cx="136835" cy="85234"/>
                  <a:chOff x="0" y="0"/>
                  <a:chExt cx="471488" cy="293688"/>
                </a:xfrm>
                <a:grpFill/>
              </p:grpSpPr>
              <p:sp>
                <p:nvSpPr>
                  <p:cNvPr id="77" name="Freeform 8"/>
                  <p:cNvSpPr>
                    <a:spLocks noEditPoints="1" noChangeArrowheads="1"/>
                  </p:cNvSpPr>
                  <p:nvPr/>
                </p:nvSpPr>
                <p:spPr bwMode="auto">
                  <a:xfrm>
                    <a:off x="0" y="0"/>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78" name="Rectangle 9"/>
                  <p:cNvSpPr>
                    <a:spLocks noChangeArrowheads="1"/>
                  </p:cNvSpPr>
                  <p:nvPr/>
                </p:nvSpPr>
                <p:spPr bwMode="auto">
                  <a:xfrm>
                    <a:off x="63500" y="63500"/>
                    <a:ext cx="90488" cy="166688"/>
                  </a:xfrm>
                  <a:prstGeom prst="rect">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79" name="Rectangle 10"/>
                  <p:cNvSpPr>
                    <a:spLocks noChangeArrowheads="1"/>
                  </p:cNvSpPr>
                  <p:nvPr/>
                </p:nvSpPr>
                <p:spPr bwMode="auto">
                  <a:xfrm>
                    <a:off x="169862" y="63500"/>
                    <a:ext cx="85725" cy="166688"/>
                  </a:xfrm>
                  <a:prstGeom prst="rect">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69" name="组合 15"/>
              <p:cNvGrpSpPr/>
              <p:nvPr/>
            </p:nvGrpSpPr>
            <p:grpSpPr bwMode="auto">
              <a:xfrm>
                <a:off x="4024313" y="1291036"/>
                <a:ext cx="226219" cy="226289"/>
                <a:chOff x="0" y="0"/>
                <a:chExt cx="225931" cy="226411"/>
              </a:xfrm>
              <a:solidFill>
                <a:schemeClr val="accent4"/>
              </a:solidFill>
            </p:grpSpPr>
            <p:sp>
              <p:nvSpPr>
                <p:cNvPr id="73" name="Freeform 16"/>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74" name="Freeform 10"/>
                <p:cNvSpPr>
                  <a:spLocks noEditPoints="1" noChangeArrowheads="1"/>
                </p:cNvSpPr>
                <p:nvPr/>
              </p:nvSpPr>
              <p:spPr bwMode="auto">
                <a:xfrm>
                  <a:off x="47088" y="42415"/>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70" name="组合 16"/>
              <p:cNvGrpSpPr/>
              <p:nvPr/>
            </p:nvGrpSpPr>
            <p:grpSpPr bwMode="auto">
              <a:xfrm>
                <a:off x="3596879" y="1761479"/>
                <a:ext cx="225028" cy="226289"/>
                <a:chOff x="0" y="0"/>
                <a:chExt cx="225931" cy="226411"/>
              </a:xfrm>
              <a:solidFill>
                <a:schemeClr val="accent4"/>
              </a:solidFill>
            </p:grpSpPr>
            <p:sp>
              <p:nvSpPr>
                <p:cNvPr id="71" name="Freeform 15"/>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72" name="Freeform 13"/>
                <p:cNvSpPr>
                  <a:spLocks noEditPoints="1" noChangeArrowheads="1"/>
                </p:cNvSpPr>
                <p:nvPr/>
              </p:nvSpPr>
              <p:spPr bwMode="auto">
                <a:xfrm>
                  <a:off x="52170" y="59505"/>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22" name="Group 148"/>
            <p:cNvGrpSpPr/>
            <p:nvPr/>
          </p:nvGrpSpPr>
          <p:grpSpPr>
            <a:xfrm>
              <a:off x="1735291" y="4593903"/>
              <a:ext cx="429890" cy="263574"/>
              <a:chOff x="1476376" y="2297113"/>
              <a:chExt cx="331788" cy="201613"/>
            </a:xfrm>
            <a:solidFill>
              <a:srgbClr val="34AB91"/>
            </a:solidFill>
          </p:grpSpPr>
          <p:sp>
            <p:nvSpPr>
              <p:cNvPr id="23" name="Freeform 54"/>
              <p:cNvSpPr>
                <a:spLocks noEditPoints="1"/>
              </p:cNvSpPr>
              <p:nvPr/>
            </p:nvSpPr>
            <p:spPr bwMode="auto">
              <a:xfrm>
                <a:off x="1476376" y="2297113"/>
                <a:ext cx="331788" cy="201613"/>
              </a:xfrm>
              <a:custGeom>
                <a:avLst/>
                <a:gdLst>
                  <a:gd name="T0" fmla="*/ 62 w 124"/>
                  <a:gd name="T1" fmla="*/ 0 h 76"/>
                  <a:gd name="T2" fmla="*/ 123 w 124"/>
                  <a:gd name="T3" fmla="*/ 37 h 76"/>
                  <a:gd name="T4" fmla="*/ 123 w 124"/>
                  <a:gd name="T5" fmla="*/ 42 h 76"/>
                  <a:gd name="T6" fmla="*/ 62 w 124"/>
                  <a:gd name="T7" fmla="*/ 76 h 76"/>
                  <a:gd name="T8" fmla="*/ 1 w 124"/>
                  <a:gd name="T9" fmla="*/ 42 h 76"/>
                  <a:gd name="T10" fmla="*/ 1 w 124"/>
                  <a:gd name="T11" fmla="*/ 37 h 76"/>
                  <a:gd name="T12" fmla="*/ 62 w 124"/>
                  <a:gd name="T13" fmla="*/ 0 h 76"/>
                  <a:gd name="T14" fmla="*/ 62 w 124"/>
                  <a:gd name="T15" fmla="*/ 8 h 76"/>
                  <a:gd name="T16" fmla="*/ 10 w 124"/>
                  <a:gd name="T17" fmla="*/ 40 h 76"/>
                  <a:gd name="T18" fmla="*/ 62 w 124"/>
                  <a:gd name="T19" fmla="*/ 68 h 76"/>
                  <a:gd name="T20" fmla="*/ 114 w 124"/>
                  <a:gd name="T21" fmla="*/ 40 h 76"/>
                  <a:gd name="T22" fmla="*/ 62 w 124"/>
                  <a:gd name="T23"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76">
                    <a:moveTo>
                      <a:pt x="62" y="0"/>
                    </a:moveTo>
                    <a:cubicBezTo>
                      <a:pt x="90" y="0"/>
                      <a:pt x="106" y="19"/>
                      <a:pt x="123" y="37"/>
                    </a:cubicBezTo>
                    <a:cubicBezTo>
                      <a:pt x="124" y="39"/>
                      <a:pt x="124" y="41"/>
                      <a:pt x="123" y="42"/>
                    </a:cubicBezTo>
                    <a:cubicBezTo>
                      <a:pt x="109" y="58"/>
                      <a:pt x="90" y="76"/>
                      <a:pt x="62" y="76"/>
                    </a:cubicBezTo>
                    <a:cubicBezTo>
                      <a:pt x="33" y="76"/>
                      <a:pt x="14" y="58"/>
                      <a:pt x="1" y="42"/>
                    </a:cubicBezTo>
                    <a:cubicBezTo>
                      <a:pt x="0" y="41"/>
                      <a:pt x="0" y="39"/>
                      <a:pt x="1" y="37"/>
                    </a:cubicBezTo>
                    <a:cubicBezTo>
                      <a:pt x="16" y="20"/>
                      <a:pt x="33" y="0"/>
                      <a:pt x="62" y="0"/>
                    </a:cubicBezTo>
                    <a:close/>
                    <a:moveTo>
                      <a:pt x="62" y="8"/>
                    </a:moveTo>
                    <a:cubicBezTo>
                      <a:pt x="38" y="8"/>
                      <a:pt x="22" y="25"/>
                      <a:pt x="10" y="40"/>
                    </a:cubicBezTo>
                    <a:cubicBezTo>
                      <a:pt x="21" y="54"/>
                      <a:pt x="38" y="68"/>
                      <a:pt x="62" y="68"/>
                    </a:cubicBezTo>
                    <a:cubicBezTo>
                      <a:pt x="85" y="68"/>
                      <a:pt x="102" y="54"/>
                      <a:pt x="114" y="40"/>
                    </a:cubicBezTo>
                    <a:cubicBezTo>
                      <a:pt x="100" y="24"/>
                      <a:pt x="85" y="8"/>
                      <a:pt x="6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endParaRPr>
              </a:p>
            </p:txBody>
          </p:sp>
          <p:sp>
            <p:nvSpPr>
              <p:cNvPr id="24" name="Freeform 55"/>
              <p:cNvSpPr>
                <a:spLocks noEditPoints="1"/>
              </p:cNvSpPr>
              <p:nvPr/>
            </p:nvSpPr>
            <p:spPr bwMode="auto">
              <a:xfrm>
                <a:off x="1592264" y="2346325"/>
                <a:ext cx="101600" cy="101600"/>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4 h 38"/>
                  <a:gd name="T12" fmla="*/ 4 w 38"/>
                  <a:gd name="T13" fmla="*/ 19 h 38"/>
                  <a:gd name="T14" fmla="*/ 19 w 38"/>
                  <a:gd name="T15" fmla="*/ 34 h 38"/>
                  <a:gd name="T16" fmla="*/ 34 w 38"/>
                  <a:gd name="T17" fmla="*/ 19 h 38"/>
                  <a:gd name="T18" fmla="*/ 19 w 38"/>
                  <a:gd name="T1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8" y="38"/>
                      <a:pt x="0" y="30"/>
                      <a:pt x="0" y="19"/>
                    </a:cubicBezTo>
                    <a:cubicBezTo>
                      <a:pt x="0" y="8"/>
                      <a:pt x="8" y="0"/>
                      <a:pt x="19" y="0"/>
                    </a:cubicBezTo>
                    <a:cubicBezTo>
                      <a:pt x="30" y="0"/>
                      <a:pt x="38" y="8"/>
                      <a:pt x="38" y="19"/>
                    </a:cubicBezTo>
                    <a:cubicBezTo>
                      <a:pt x="38" y="30"/>
                      <a:pt x="30" y="38"/>
                      <a:pt x="19" y="38"/>
                    </a:cubicBezTo>
                    <a:close/>
                    <a:moveTo>
                      <a:pt x="19" y="4"/>
                    </a:moveTo>
                    <a:cubicBezTo>
                      <a:pt x="11" y="4"/>
                      <a:pt x="4" y="11"/>
                      <a:pt x="4" y="19"/>
                    </a:cubicBezTo>
                    <a:cubicBezTo>
                      <a:pt x="4" y="27"/>
                      <a:pt x="11" y="34"/>
                      <a:pt x="19" y="34"/>
                    </a:cubicBezTo>
                    <a:cubicBezTo>
                      <a:pt x="27" y="34"/>
                      <a:pt x="34" y="27"/>
                      <a:pt x="34" y="19"/>
                    </a:cubicBezTo>
                    <a:cubicBezTo>
                      <a:pt x="34" y="11"/>
                      <a:pt x="27" y="4"/>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endParaRPr>
              </a:p>
            </p:txBody>
          </p:sp>
        </p:grpSp>
      </p:grpSp>
      <p:sp>
        <p:nvSpPr>
          <p:cNvPr id="127" name="对话气泡: 圆角矩形 126"/>
          <p:cNvSpPr/>
          <p:nvPr/>
        </p:nvSpPr>
        <p:spPr>
          <a:xfrm>
            <a:off x="5043388" y="1850354"/>
            <a:ext cx="4122815" cy="2845410"/>
          </a:xfrm>
          <a:prstGeom prst="wedgeRoundRectCallout">
            <a:avLst>
              <a:gd name="adj1" fmla="val -58904"/>
              <a:gd name="adj2" fmla="val 32631"/>
              <a:gd name="adj3" fmla="val 1666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dirty="0">
              <a:solidFill>
                <a:schemeClr val="tx1"/>
              </a:solidFill>
              <a:latin typeface="+mn-ea"/>
            </a:endParaRPr>
          </a:p>
        </p:txBody>
      </p:sp>
      <p:grpSp>
        <p:nvGrpSpPr>
          <p:cNvPr id="9" name="组合 8"/>
          <p:cNvGrpSpPr/>
          <p:nvPr/>
        </p:nvGrpSpPr>
        <p:grpSpPr>
          <a:xfrm>
            <a:off x="5232702" y="1990534"/>
            <a:ext cx="3303480" cy="2565400"/>
            <a:chOff x="3173730" y="1969135"/>
            <a:chExt cx="3303480" cy="2565400"/>
          </a:xfrm>
        </p:grpSpPr>
        <p:pic>
          <p:nvPicPr>
            <p:cNvPr id="128" name="图片 127"/>
            <p:cNvPicPr/>
            <p:nvPr/>
          </p:nvPicPr>
          <p:blipFill>
            <a:blip r:embed="rId7" r:link="rId8"/>
            <a:stretch>
              <a:fillRect/>
            </a:stretch>
          </p:blipFill>
          <p:spPr>
            <a:xfrm>
              <a:off x="3173730" y="1969135"/>
              <a:ext cx="2673350" cy="2565400"/>
            </a:xfrm>
            <a:prstGeom prst="rect">
              <a:avLst/>
            </a:prstGeom>
            <a:noFill/>
            <a:ln w="9525">
              <a:noFill/>
            </a:ln>
          </p:spPr>
        </p:pic>
        <p:sp>
          <p:nvSpPr>
            <p:cNvPr id="129" name="文本框 128"/>
            <p:cNvSpPr txBox="1"/>
            <p:nvPr/>
          </p:nvSpPr>
          <p:spPr>
            <a:xfrm>
              <a:off x="5923212" y="2114754"/>
              <a:ext cx="553998" cy="2246769"/>
            </a:xfrm>
            <a:prstGeom prst="rect">
              <a:avLst/>
            </a:prstGeom>
            <a:noFill/>
          </p:spPr>
          <p:txBody>
            <a:bodyPr vert="eaVert" wrap="none" rtlCol="0">
              <a:spAutoFit/>
            </a:bodyPr>
            <a:lstStyle/>
            <a:p>
              <a:pPr algn="l"/>
              <a:r>
                <a:rPr lang="zh-CN" altLang="zh-CN" sz="24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西塞山前白鹭飞</a:t>
              </a:r>
            </a:p>
          </p:txBody>
        </p:sp>
      </p:grpSp>
      <p:pic>
        <p:nvPicPr>
          <p:cNvPr id="130" name="图片 1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9243" y="2018938"/>
            <a:ext cx="2686546" cy="2585234"/>
          </a:xfrm>
          <a:prstGeom prst="rect">
            <a:avLst/>
          </a:prstGeom>
        </p:spPr>
      </p:pic>
      <p:sp>
        <p:nvSpPr>
          <p:cNvPr id="131" name="文本框 130"/>
          <p:cNvSpPr txBox="1"/>
          <p:nvPr/>
        </p:nvSpPr>
        <p:spPr>
          <a:xfrm>
            <a:off x="8403784" y="2136153"/>
            <a:ext cx="830997" cy="2246769"/>
          </a:xfrm>
          <a:prstGeom prst="rect">
            <a:avLst/>
          </a:prstGeom>
          <a:noFill/>
        </p:spPr>
        <p:txBody>
          <a:bodyPr vert="eaVert" wrap="none" rtlCol="0">
            <a:spAutoFit/>
          </a:bodyPr>
          <a:lstStyle/>
          <a:p>
            <a:endParaRPr lang="en-US" altLang="zh-CN" dirty="0">
              <a:solidFill>
                <a:srgbClr val="333333"/>
              </a:solidFill>
              <a:ea typeface="新宋体" panose="02010609030101010101" pitchFamily="49" charset="-122"/>
              <a:cs typeface="Times New Roman" panose="02020603050405020304" pitchFamily="18" charset="0"/>
            </a:endParaRPr>
          </a:p>
          <a:p>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桃花流水鳜鱼肥</a:t>
            </a:r>
            <a:endParaRPr lang="zh-CN" altLang="en-US" sz="24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70064" y="163195"/>
            <a:ext cx="5968226" cy="681355"/>
            <a:chOff x="1340" y="150"/>
            <a:chExt cx="9399" cy="1073"/>
          </a:xfrm>
        </p:grpSpPr>
        <p:grpSp>
          <p:nvGrpSpPr>
            <p:cNvPr id="3" name="组合 2"/>
            <p:cNvGrpSpPr/>
            <p:nvPr/>
          </p:nvGrpSpPr>
          <p:grpSpPr>
            <a:xfrm>
              <a:off x="1340" y="150"/>
              <a:ext cx="9399" cy="1073"/>
              <a:chOff x="850811" y="114498"/>
              <a:chExt cx="5968118" cy="681285"/>
            </a:xfrm>
          </p:grpSpPr>
          <p:pic>
            <p:nvPicPr>
              <p:cNvPr id="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28" name="图片 27" descr="图片1"/>
            <p:cNvPicPr>
              <a:picLocks noChangeAspect="1"/>
            </p:cNvPicPr>
            <p:nvPr/>
          </p:nvPicPr>
          <p:blipFill>
            <a:blip r:embed="rId11"/>
            <a:stretch>
              <a:fillRect/>
            </a:stretch>
          </p:blipFill>
          <p:spPr>
            <a:xfrm>
              <a:off x="1397" y="200"/>
              <a:ext cx="2613" cy="400"/>
            </a:xfrm>
            <a:prstGeom prst="rect">
              <a:avLst/>
            </a:prstGeom>
          </p:spPr>
        </p:pic>
      </p:grpSp>
    </p:spTree>
    <p:custDataLst>
      <p:tags r:id="rId1"/>
    </p:custDataLst>
  </p:cSld>
  <p:clrMapOvr>
    <a:masterClrMapping/>
  </p:clrMapOvr>
  <p:transition spd="med" advTm="1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blinds(horizontal)">
                                      <p:cBhvr>
                                        <p:cTn id="11" dur="500"/>
                                        <p:tgtEl>
                                          <p:spTgt spid="1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3" presetClass="entr" presetSubtype="10" fill="hold" nodeType="afterEffect">
                                  <p:stCondLst>
                                    <p:cond delay="3000"/>
                                  </p:stCondLst>
                                  <p:childTnLst>
                                    <p:set>
                                      <p:cBhvr>
                                        <p:cTn id="18" dur="1000" fill="hold">
                                          <p:stCondLst>
                                            <p:cond delay="0"/>
                                          </p:stCondLst>
                                        </p:cTn>
                                        <p:tgtEl>
                                          <p:spTgt spid="130"/>
                                        </p:tgtEl>
                                        <p:attrNameLst>
                                          <p:attrName>style.visibility</p:attrName>
                                        </p:attrNameLst>
                                      </p:cBhvr>
                                      <p:to>
                                        <p:strVal val="visible"/>
                                      </p:to>
                                    </p:set>
                                    <p:animEffect transition="in" filter="blinds(horizontal)">
                                      <p:cBhvr>
                                        <p:cTn id="19" dur="1000"/>
                                        <p:tgtEl>
                                          <p:spTgt spid="130"/>
                                        </p:tgtEl>
                                      </p:cBhvr>
                                    </p:animEffect>
                                  </p:childTnLst>
                                </p:cTn>
                              </p:par>
                            </p:childTnLst>
                          </p:cTn>
                        </p:par>
                        <p:par>
                          <p:cTn id="20" fill="hold">
                            <p:stCondLst>
                              <p:cond delay="5500"/>
                            </p:stCondLst>
                            <p:childTnLst>
                              <p:par>
                                <p:cTn id="21" presetID="3" presetClass="entr" presetSubtype="10" fill="hold" grpId="0" nodeType="afterEffect">
                                  <p:stCondLst>
                                    <p:cond delay="0"/>
                                  </p:stCondLst>
                                  <p:childTnLst>
                                    <p:set>
                                      <p:cBhvr>
                                        <p:cTn id="22" dur="1000" fill="hold">
                                          <p:stCondLst>
                                            <p:cond delay="0"/>
                                          </p:stCondLst>
                                        </p:cTn>
                                        <p:tgtEl>
                                          <p:spTgt spid="131"/>
                                        </p:tgtEl>
                                        <p:attrNameLst>
                                          <p:attrName>style.visibility</p:attrName>
                                        </p:attrNameLst>
                                      </p:cBhvr>
                                      <p:to>
                                        <p:strVal val="visible"/>
                                      </p:to>
                                    </p:set>
                                    <p:animEffect transition="in" filter="blinds(horizontal)">
                                      <p:cBhvr>
                                        <p:cTn id="23"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5" name="Freeform 30"/>
          <p:cNvSpPr/>
          <p:nvPr/>
        </p:nvSpPr>
        <p:spPr bwMode="auto">
          <a:xfrm>
            <a:off x="359748" y="2778738"/>
            <a:ext cx="474663" cy="331788"/>
          </a:xfrm>
          <a:custGeom>
            <a:avLst/>
            <a:gdLst>
              <a:gd name="T0" fmla="*/ 88 w 112"/>
              <a:gd name="T1" fmla="*/ 6 h 78"/>
              <a:gd name="T2" fmla="*/ 60 w 112"/>
              <a:gd name="T3" fmla="*/ 39 h 78"/>
              <a:gd name="T4" fmla="*/ 58 w 112"/>
              <a:gd name="T5" fmla="*/ 35 h 78"/>
              <a:gd name="T6" fmla="*/ 64 w 112"/>
              <a:gd name="T7" fmla="*/ 21 h 78"/>
              <a:gd name="T8" fmla="*/ 64 w 112"/>
              <a:gd name="T9" fmla="*/ 19 h 78"/>
              <a:gd name="T10" fmla="*/ 58 w 112"/>
              <a:gd name="T11" fmla="*/ 35 h 78"/>
              <a:gd name="T12" fmla="*/ 57 w 112"/>
              <a:gd name="T13" fmla="*/ 35 h 78"/>
              <a:gd name="T14" fmla="*/ 56 w 112"/>
              <a:gd name="T15" fmla="*/ 35 h 78"/>
              <a:gd name="T16" fmla="*/ 46 w 112"/>
              <a:gd name="T17" fmla="*/ 14 h 78"/>
              <a:gd name="T18" fmla="*/ 46 w 112"/>
              <a:gd name="T19" fmla="*/ 15 h 78"/>
              <a:gd name="T20" fmla="*/ 56 w 112"/>
              <a:gd name="T21" fmla="*/ 35 h 78"/>
              <a:gd name="T22" fmla="*/ 56 w 112"/>
              <a:gd name="T23" fmla="*/ 36 h 78"/>
              <a:gd name="T24" fmla="*/ 55 w 112"/>
              <a:gd name="T25" fmla="*/ 38 h 78"/>
              <a:gd name="T26" fmla="*/ 21 w 112"/>
              <a:gd name="T27" fmla="*/ 6 h 78"/>
              <a:gd name="T28" fmla="*/ 1 w 112"/>
              <a:gd name="T29" fmla="*/ 7 h 78"/>
              <a:gd name="T30" fmla="*/ 5 w 112"/>
              <a:gd name="T31" fmla="*/ 23 h 78"/>
              <a:gd name="T32" fmla="*/ 9 w 112"/>
              <a:gd name="T33" fmla="*/ 34 h 78"/>
              <a:gd name="T34" fmla="*/ 17 w 112"/>
              <a:gd name="T35" fmla="*/ 44 h 78"/>
              <a:gd name="T36" fmla="*/ 30 w 112"/>
              <a:gd name="T37" fmla="*/ 43 h 78"/>
              <a:gd name="T38" fmla="*/ 12 w 112"/>
              <a:gd name="T39" fmla="*/ 53 h 78"/>
              <a:gd name="T40" fmla="*/ 14 w 112"/>
              <a:gd name="T41" fmla="*/ 65 h 78"/>
              <a:gd name="T42" fmla="*/ 22 w 112"/>
              <a:gd name="T43" fmla="*/ 74 h 78"/>
              <a:gd name="T44" fmla="*/ 31 w 112"/>
              <a:gd name="T45" fmla="*/ 78 h 78"/>
              <a:gd name="T46" fmla="*/ 34 w 112"/>
              <a:gd name="T47" fmla="*/ 77 h 78"/>
              <a:gd name="T48" fmla="*/ 44 w 112"/>
              <a:gd name="T49" fmla="*/ 72 h 78"/>
              <a:gd name="T50" fmla="*/ 57 w 112"/>
              <a:gd name="T51" fmla="*/ 52 h 78"/>
              <a:gd name="T52" fmla="*/ 59 w 112"/>
              <a:gd name="T53" fmla="*/ 72 h 78"/>
              <a:gd name="T54" fmla="*/ 61 w 112"/>
              <a:gd name="T55" fmla="*/ 70 h 78"/>
              <a:gd name="T56" fmla="*/ 60 w 112"/>
              <a:gd name="T57" fmla="*/ 53 h 78"/>
              <a:gd name="T58" fmla="*/ 78 w 112"/>
              <a:gd name="T59" fmla="*/ 75 h 78"/>
              <a:gd name="T60" fmla="*/ 82 w 112"/>
              <a:gd name="T61" fmla="*/ 75 h 78"/>
              <a:gd name="T62" fmla="*/ 86 w 112"/>
              <a:gd name="T63" fmla="*/ 75 h 78"/>
              <a:gd name="T64" fmla="*/ 100 w 112"/>
              <a:gd name="T65" fmla="*/ 64 h 78"/>
              <a:gd name="T66" fmla="*/ 104 w 112"/>
              <a:gd name="T67" fmla="*/ 52 h 78"/>
              <a:gd name="T68" fmla="*/ 100 w 112"/>
              <a:gd name="T69" fmla="*/ 39 h 78"/>
              <a:gd name="T70" fmla="*/ 107 w 112"/>
              <a:gd name="T71" fmla="*/ 22 h 78"/>
              <a:gd name="T72" fmla="*/ 110 w 112"/>
              <a:gd name="T7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78">
                <a:moveTo>
                  <a:pt x="104" y="0"/>
                </a:moveTo>
                <a:cubicBezTo>
                  <a:pt x="99" y="0"/>
                  <a:pt x="91" y="3"/>
                  <a:pt x="88" y="6"/>
                </a:cubicBezTo>
                <a:cubicBezTo>
                  <a:pt x="78" y="13"/>
                  <a:pt x="67" y="25"/>
                  <a:pt x="61" y="36"/>
                </a:cubicBezTo>
                <a:cubicBezTo>
                  <a:pt x="60" y="39"/>
                  <a:pt x="60" y="39"/>
                  <a:pt x="60" y="39"/>
                </a:cubicBezTo>
                <a:cubicBezTo>
                  <a:pt x="59" y="39"/>
                  <a:pt x="60" y="37"/>
                  <a:pt x="58" y="36"/>
                </a:cubicBezTo>
                <a:cubicBezTo>
                  <a:pt x="58" y="35"/>
                  <a:pt x="58" y="35"/>
                  <a:pt x="58" y="35"/>
                </a:cubicBezTo>
                <a:cubicBezTo>
                  <a:pt x="58" y="34"/>
                  <a:pt x="58" y="34"/>
                  <a:pt x="58" y="34"/>
                </a:cubicBezTo>
                <a:cubicBezTo>
                  <a:pt x="60" y="30"/>
                  <a:pt x="62" y="25"/>
                  <a:pt x="64" y="21"/>
                </a:cubicBezTo>
                <a:cubicBezTo>
                  <a:pt x="64" y="21"/>
                  <a:pt x="64" y="19"/>
                  <a:pt x="64" y="19"/>
                </a:cubicBezTo>
                <a:cubicBezTo>
                  <a:pt x="64" y="19"/>
                  <a:pt x="64" y="19"/>
                  <a:pt x="64" y="19"/>
                </a:cubicBezTo>
                <a:cubicBezTo>
                  <a:pt x="63" y="23"/>
                  <a:pt x="61" y="26"/>
                  <a:pt x="60" y="30"/>
                </a:cubicBezTo>
                <a:cubicBezTo>
                  <a:pt x="59" y="31"/>
                  <a:pt x="58" y="33"/>
                  <a:pt x="58" y="35"/>
                </a:cubicBezTo>
                <a:cubicBezTo>
                  <a:pt x="58" y="35"/>
                  <a:pt x="57" y="35"/>
                  <a:pt x="57" y="35"/>
                </a:cubicBezTo>
                <a:cubicBezTo>
                  <a:pt x="57" y="35"/>
                  <a:pt x="57" y="35"/>
                  <a:pt x="57" y="35"/>
                </a:cubicBezTo>
                <a:cubicBezTo>
                  <a:pt x="56" y="35"/>
                  <a:pt x="56" y="35"/>
                  <a:pt x="56" y="35"/>
                </a:cubicBezTo>
                <a:cubicBezTo>
                  <a:pt x="56" y="35"/>
                  <a:pt x="56" y="35"/>
                  <a:pt x="56" y="35"/>
                </a:cubicBezTo>
                <a:cubicBezTo>
                  <a:pt x="54" y="32"/>
                  <a:pt x="52" y="28"/>
                  <a:pt x="51" y="25"/>
                </a:cubicBezTo>
                <a:cubicBezTo>
                  <a:pt x="49" y="21"/>
                  <a:pt x="48" y="17"/>
                  <a:pt x="46" y="14"/>
                </a:cubicBezTo>
                <a:cubicBezTo>
                  <a:pt x="46" y="14"/>
                  <a:pt x="46" y="14"/>
                  <a:pt x="46" y="14"/>
                </a:cubicBezTo>
                <a:cubicBezTo>
                  <a:pt x="45" y="14"/>
                  <a:pt x="46" y="14"/>
                  <a:pt x="46" y="15"/>
                </a:cubicBezTo>
                <a:cubicBezTo>
                  <a:pt x="47" y="16"/>
                  <a:pt x="48" y="18"/>
                  <a:pt x="48" y="19"/>
                </a:cubicBezTo>
                <a:cubicBezTo>
                  <a:pt x="50" y="25"/>
                  <a:pt x="53" y="30"/>
                  <a:pt x="56" y="35"/>
                </a:cubicBezTo>
                <a:cubicBezTo>
                  <a:pt x="56" y="36"/>
                  <a:pt x="56" y="36"/>
                  <a:pt x="56" y="36"/>
                </a:cubicBezTo>
                <a:cubicBezTo>
                  <a:pt x="56" y="36"/>
                  <a:pt x="56" y="36"/>
                  <a:pt x="56" y="36"/>
                </a:cubicBezTo>
                <a:cubicBezTo>
                  <a:pt x="56" y="37"/>
                  <a:pt x="55" y="37"/>
                  <a:pt x="55" y="38"/>
                </a:cubicBezTo>
                <a:cubicBezTo>
                  <a:pt x="55" y="38"/>
                  <a:pt x="55" y="38"/>
                  <a:pt x="55" y="38"/>
                </a:cubicBezTo>
                <a:cubicBezTo>
                  <a:pt x="54" y="38"/>
                  <a:pt x="50" y="32"/>
                  <a:pt x="50" y="31"/>
                </a:cubicBezTo>
                <a:cubicBezTo>
                  <a:pt x="42" y="22"/>
                  <a:pt x="32" y="12"/>
                  <a:pt x="21" y="6"/>
                </a:cubicBezTo>
                <a:cubicBezTo>
                  <a:pt x="19" y="5"/>
                  <a:pt x="13" y="3"/>
                  <a:pt x="8" y="3"/>
                </a:cubicBezTo>
                <a:cubicBezTo>
                  <a:pt x="5" y="3"/>
                  <a:pt x="2" y="4"/>
                  <a:pt x="1" y="7"/>
                </a:cubicBezTo>
                <a:cubicBezTo>
                  <a:pt x="0" y="9"/>
                  <a:pt x="1" y="15"/>
                  <a:pt x="2" y="17"/>
                </a:cubicBezTo>
                <a:cubicBezTo>
                  <a:pt x="4" y="19"/>
                  <a:pt x="4" y="20"/>
                  <a:pt x="5" y="23"/>
                </a:cubicBezTo>
                <a:cubicBezTo>
                  <a:pt x="7" y="25"/>
                  <a:pt x="6" y="28"/>
                  <a:pt x="8" y="30"/>
                </a:cubicBezTo>
                <a:cubicBezTo>
                  <a:pt x="8" y="31"/>
                  <a:pt x="9" y="33"/>
                  <a:pt x="9" y="34"/>
                </a:cubicBezTo>
                <a:cubicBezTo>
                  <a:pt x="10" y="37"/>
                  <a:pt x="13" y="42"/>
                  <a:pt x="16" y="43"/>
                </a:cubicBezTo>
                <a:cubicBezTo>
                  <a:pt x="17" y="44"/>
                  <a:pt x="17" y="44"/>
                  <a:pt x="17" y="44"/>
                </a:cubicBezTo>
                <a:cubicBezTo>
                  <a:pt x="19" y="44"/>
                  <a:pt x="22" y="43"/>
                  <a:pt x="24" y="43"/>
                </a:cubicBezTo>
                <a:cubicBezTo>
                  <a:pt x="27" y="43"/>
                  <a:pt x="29" y="43"/>
                  <a:pt x="30" y="43"/>
                </a:cubicBezTo>
                <a:cubicBezTo>
                  <a:pt x="30" y="43"/>
                  <a:pt x="30" y="43"/>
                  <a:pt x="30" y="43"/>
                </a:cubicBezTo>
                <a:cubicBezTo>
                  <a:pt x="24" y="45"/>
                  <a:pt x="16" y="46"/>
                  <a:pt x="12" y="53"/>
                </a:cubicBezTo>
                <a:cubicBezTo>
                  <a:pt x="12" y="54"/>
                  <a:pt x="11" y="55"/>
                  <a:pt x="11" y="57"/>
                </a:cubicBezTo>
                <a:cubicBezTo>
                  <a:pt x="13" y="59"/>
                  <a:pt x="11" y="64"/>
                  <a:pt x="14" y="65"/>
                </a:cubicBezTo>
                <a:cubicBezTo>
                  <a:pt x="14" y="66"/>
                  <a:pt x="16" y="68"/>
                  <a:pt x="16" y="69"/>
                </a:cubicBezTo>
                <a:cubicBezTo>
                  <a:pt x="17" y="72"/>
                  <a:pt x="20" y="72"/>
                  <a:pt x="22" y="74"/>
                </a:cubicBezTo>
                <a:cubicBezTo>
                  <a:pt x="24" y="76"/>
                  <a:pt x="28" y="75"/>
                  <a:pt x="29" y="77"/>
                </a:cubicBezTo>
                <a:cubicBezTo>
                  <a:pt x="30" y="77"/>
                  <a:pt x="30" y="78"/>
                  <a:pt x="31" y="78"/>
                </a:cubicBezTo>
                <a:cubicBezTo>
                  <a:pt x="31" y="78"/>
                  <a:pt x="32" y="77"/>
                  <a:pt x="33" y="77"/>
                </a:cubicBezTo>
                <a:cubicBezTo>
                  <a:pt x="33" y="77"/>
                  <a:pt x="34" y="77"/>
                  <a:pt x="34" y="77"/>
                </a:cubicBezTo>
                <a:cubicBezTo>
                  <a:pt x="35" y="77"/>
                  <a:pt x="36" y="77"/>
                  <a:pt x="36" y="77"/>
                </a:cubicBezTo>
                <a:cubicBezTo>
                  <a:pt x="40" y="77"/>
                  <a:pt x="43" y="75"/>
                  <a:pt x="44" y="72"/>
                </a:cubicBezTo>
                <a:cubicBezTo>
                  <a:pt x="48" y="66"/>
                  <a:pt x="52" y="61"/>
                  <a:pt x="55" y="55"/>
                </a:cubicBezTo>
                <a:cubicBezTo>
                  <a:pt x="56" y="53"/>
                  <a:pt x="57" y="52"/>
                  <a:pt x="57" y="52"/>
                </a:cubicBezTo>
                <a:cubicBezTo>
                  <a:pt x="57" y="52"/>
                  <a:pt x="57" y="53"/>
                  <a:pt x="58" y="56"/>
                </a:cubicBezTo>
                <a:cubicBezTo>
                  <a:pt x="59" y="60"/>
                  <a:pt x="56" y="68"/>
                  <a:pt x="59" y="72"/>
                </a:cubicBezTo>
                <a:cubicBezTo>
                  <a:pt x="60" y="72"/>
                  <a:pt x="60" y="72"/>
                  <a:pt x="60" y="72"/>
                </a:cubicBezTo>
                <a:cubicBezTo>
                  <a:pt x="60" y="72"/>
                  <a:pt x="61" y="71"/>
                  <a:pt x="61" y="70"/>
                </a:cubicBezTo>
                <a:cubicBezTo>
                  <a:pt x="63" y="66"/>
                  <a:pt x="60" y="58"/>
                  <a:pt x="60" y="53"/>
                </a:cubicBezTo>
                <a:cubicBezTo>
                  <a:pt x="60" y="53"/>
                  <a:pt x="60" y="53"/>
                  <a:pt x="60" y="53"/>
                </a:cubicBezTo>
                <a:cubicBezTo>
                  <a:pt x="60" y="53"/>
                  <a:pt x="72" y="71"/>
                  <a:pt x="73" y="72"/>
                </a:cubicBezTo>
                <a:cubicBezTo>
                  <a:pt x="74" y="73"/>
                  <a:pt x="76" y="74"/>
                  <a:pt x="78" y="75"/>
                </a:cubicBezTo>
                <a:cubicBezTo>
                  <a:pt x="79" y="75"/>
                  <a:pt x="79" y="75"/>
                  <a:pt x="80" y="75"/>
                </a:cubicBezTo>
                <a:cubicBezTo>
                  <a:pt x="81" y="75"/>
                  <a:pt x="82" y="75"/>
                  <a:pt x="82" y="75"/>
                </a:cubicBezTo>
                <a:cubicBezTo>
                  <a:pt x="83" y="75"/>
                  <a:pt x="84" y="75"/>
                  <a:pt x="84" y="75"/>
                </a:cubicBezTo>
                <a:cubicBezTo>
                  <a:pt x="85" y="75"/>
                  <a:pt x="85" y="75"/>
                  <a:pt x="86" y="75"/>
                </a:cubicBezTo>
                <a:cubicBezTo>
                  <a:pt x="88" y="74"/>
                  <a:pt x="92" y="72"/>
                  <a:pt x="94" y="71"/>
                </a:cubicBezTo>
                <a:cubicBezTo>
                  <a:pt x="96" y="67"/>
                  <a:pt x="100" y="68"/>
                  <a:pt x="100" y="64"/>
                </a:cubicBezTo>
                <a:cubicBezTo>
                  <a:pt x="101" y="62"/>
                  <a:pt x="102" y="61"/>
                  <a:pt x="103" y="59"/>
                </a:cubicBezTo>
                <a:cubicBezTo>
                  <a:pt x="102" y="56"/>
                  <a:pt x="102" y="55"/>
                  <a:pt x="104" y="52"/>
                </a:cubicBezTo>
                <a:cubicBezTo>
                  <a:pt x="103" y="44"/>
                  <a:pt x="90" y="42"/>
                  <a:pt x="83" y="40"/>
                </a:cubicBezTo>
                <a:cubicBezTo>
                  <a:pt x="83" y="40"/>
                  <a:pt x="97" y="40"/>
                  <a:pt x="100" y="39"/>
                </a:cubicBezTo>
                <a:cubicBezTo>
                  <a:pt x="102" y="38"/>
                  <a:pt x="106" y="31"/>
                  <a:pt x="105" y="29"/>
                </a:cubicBezTo>
                <a:cubicBezTo>
                  <a:pt x="105" y="26"/>
                  <a:pt x="108" y="25"/>
                  <a:pt x="107" y="22"/>
                </a:cubicBezTo>
                <a:cubicBezTo>
                  <a:pt x="107" y="20"/>
                  <a:pt x="109" y="14"/>
                  <a:pt x="110" y="13"/>
                </a:cubicBezTo>
                <a:cubicBezTo>
                  <a:pt x="112" y="10"/>
                  <a:pt x="111" y="5"/>
                  <a:pt x="110" y="2"/>
                </a:cubicBezTo>
                <a:cubicBezTo>
                  <a:pt x="109" y="0"/>
                  <a:pt x="107" y="0"/>
                  <a:pt x="104" y="0"/>
                </a:cubicBezTo>
              </a:path>
            </a:pathLst>
          </a:custGeom>
          <a:solidFill>
            <a:srgbClr val="DCE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39" name="Freeform 34"/>
          <p:cNvSpPr/>
          <p:nvPr/>
        </p:nvSpPr>
        <p:spPr bwMode="auto">
          <a:xfrm>
            <a:off x="1276737" y="1677703"/>
            <a:ext cx="471488" cy="331788"/>
          </a:xfrm>
          <a:custGeom>
            <a:avLst/>
            <a:gdLst>
              <a:gd name="T0" fmla="*/ 88 w 111"/>
              <a:gd name="T1" fmla="*/ 6 h 78"/>
              <a:gd name="T2" fmla="*/ 59 w 111"/>
              <a:gd name="T3" fmla="*/ 40 h 78"/>
              <a:gd name="T4" fmla="*/ 58 w 111"/>
              <a:gd name="T5" fmla="*/ 35 h 78"/>
              <a:gd name="T6" fmla="*/ 64 w 111"/>
              <a:gd name="T7" fmla="*/ 21 h 78"/>
              <a:gd name="T8" fmla="*/ 64 w 111"/>
              <a:gd name="T9" fmla="*/ 19 h 78"/>
              <a:gd name="T10" fmla="*/ 58 w 111"/>
              <a:gd name="T11" fmla="*/ 35 h 78"/>
              <a:gd name="T12" fmla="*/ 57 w 111"/>
              <a:gd name="T13" fmla="*/ 36 h 78"/>
              <a:gd name="T14" fmla="*/ 56 w 111"/>
              <a:gd name="T15" fmla="*/ 36 h 78"/>
              <a:gd name="T16" fmla="*/ 46 w 111"/>
              <a:gd name="T17" fmla="*/ 15 h 78"/>
              <a:gd name="T18" fmla="*/ 46 w 111"/>
              <a:gd name="T19" fmla="*/ 15 h 78"/>
              <a:gd name="T20" fmla="*/ 56 w 111"/>
              <a:gd name="T21" fmla="*/ 36 h 78"/>
              <a:gd name="T22" fmla="*/ 56 w 111"/>
              <a:gd name="T23" fmla="*/ 37 h 78"/>
              <a:gd name="T24" fmla="*/ 55 w 111"/>
              <a:gd name="T25" fmla="*/ 38 h 78"/>
              <a:gd name="T26" fmla="*/ 21 w 111"/>
              <a:gd name="T27" fmla="*/ 7 h 78"/>
              <a:gd name="T28" fmla="*/ 1 w 111"/>
              <a:gd name="T29" fmla="*/ 8 h 78"/>
              <a:gd name="T30" fmla="*/ 5 w 111"/>
              <a:gd name="T31" fmla="*/ 23 h 78"/>
              <a:gd name="T32" fmla="*/ 9 w 111"/>
              <a:gd name="T33" fmla="*/ 34 h 78"/>
              <a:gd name="T34" fmla="*/ 17 w 111"/>
              <a:gd name="T35" fmla="*/ 44 h 78"/>
              <a:gd name="T36" fmla="*/ 30 w 111"/>
              <a:gd name="T37" fmla="*/ 43 h 78"/>
              <a:gd name="T38" fmla="*/ 12 w 111"/>
              <a:gd name="T39" fmla="*/ 53 h 78"/>
              <a:gd name="T40" fmla="*/ 14 w 111"/>
              <a:gd name="T41" fmla="*/ 66 h 78"/>
              <a:gd name="T42" fmla="*/ 22 w 111"/>
              <a:gd name="T43" fmla="*/ 75 h 78"/>
              <a:gd name="T44" fmla="*/ 31 w 111"/>
              <a:gd name="T45" fmla="*/ 78 h 78"/>
              <a:gd name="T46" fmla="*/ 34 w 111"/>
              <a:gd name="T47" fmla="*/ 78 h 78"/>
              <a:gd name="T48" fmla="*/ 44 w 111"/>
              <a:gd name="T49" fmla="*/ 73 h 78"/>
              <a:gd name="T50" fmla="*/ 57 w 111"/>
              <a:gd name="T51" fmla="*/ 52 h 78"/>
              <a:gd name="T52" fmla="*/ 59 w 111"/>
              <a:gd name="T53" fmla="*/ 72 h 78"/>
              <a:gd name="T54" fmla="*/ 61 w 111"/>
              <a:gd name="T55" fmla="*/ 71 h 78"/>
              <a:gd name="T56" fmla="*/ 60 w 111"/>
              <a:gd name="T57" fmla="*/ 54 h 78"/>
              <a:gd name="T58" fmla="*/ 78 w 111"/>
              <a:gd name="T59" fmla="*/ 75 h 78"/>
              <a:gd name="T60" fmla="*/ 82 w 111"/>
              <a:gd name="T61" fmla="*/ 75 h 78"/>
              <a:gd name="T62" fmla="*/ 86 w 111"/>
              <a:gd name="T63" fmla="*/ 75 h 78"/>
              <a:gd name="T64" fmla="*/ 100 w 111"/>
              <a:gd name="T65" fmla="*/ 64 h 78"/>
              <a:gd name="T66" fmla="*/ 104 w 111"/>
              <a:gd name="T67" fmla="*/ 53 h 78"/>
              <a:gd name="T68" fmla="*/ 100 w 111"/>
              <a:gd name="T69" fmla="*/ 39 h 78"/>
              <a:gd name="T70" fmla="*/ 107 w 111"/>
              <a:gd name="T71" fmla="*/ 23 h 78"/>
              <a:gd name="T72" fmla="*/ 110 w 111"/>
              <a:gd name="T73"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78">
                <a:moveTo>
                  <a:pt x="104" y="0"/>
                </a:moveTo>
                <a:cubicBezTo>
                  <a:pt x="99" y="0"/>
                  <a:pt x="91" y="4"/>
                  <a:pt x="88" y="6"/>
                </a:cubicBezTo>
                <a:cubicBezTo>
                  <a:pt x="78" y="14"/>
                  <a:pt x="67" y="26"/>
                  <a:pt x="61" y="37"/>
                </a:cubicBezTo>
                <a:cubicBezTo>
                  <a:pt x="60" y="39"/>
                  <a:pt x="60" y="40"/>
                  <a:pt x="59" y="40"/>
                </a:cubicBezTo>
                <a:cubicBezTo>
                  <a:pt x="59" y="40"/>
                  <a:pt x="60" y="37"/>
                  <a:pt x="58" y="37"/>
                </a:cubicBezTo>
                <a:cubicBezTo>
                  <a:pt x="58" y="35"/>
                  <a:pt x="58" y="35"/>
                  <a:pt x="58" y="35"/>
                </a:cubicBezTo>
                <a:cubicBezTo>
                  <a:pt x="58" y="35"/>
                  <a:pt x="58" y="35"/>
                  <a:pt x="58" y="35"/>
                </a:cubicBezTo>
                <a:cubicBezTo>
                  <a:pt x="60" y="30"/>
                  <a:pt x="62" y="26"/>
                  <a:pt x="64" y="21"/>
                </a:cubicBezTo>
                <a:cubicBezTo>
                  <a:pt x="64" y="21"/>
                  <a:pt x="64" y="19"/>
                  <a:pt x="64" y="19"/>
                </a:cubicBezTo>
                <a:cubicBezTo>
                  <a:pt x="64" y="19"/>
                  <a:pt x="64" y="19"/>
                  <a:pt x="64" y="19"/>
                </a:cubicBezTo>
                <a:cubicBezTo>
                  <a:pt x="63" y="23"/>
                  <a:pt x="61" y="27"/>
                  <a:pt x="60" y="31"/>
                </a:cubicBezTo>
                <a:cubicBezTo>
                  <a:pt x="59" y="32"/>
                  <a:pt x="58" y="34"/>
                  <a:pt x="58" y="35"/>
                </a:cubicBezTo>
                <a:cubicBezTo>
                  <a:pt x="58" y="36"/>
                  <a:pt x="57" y="36"/>
                  <a:pt x="57" y="36"/>
                </a:cubicBezTo>
                <a:cubicBezTo>
                  <a:pt x="57" y="36"/>
                  <a:pt x="57" y="36"/>
                  <a:pt x="57" y="36"/>
                </a:cubicBezTo>
                <a:cubicBezTo>
                  <a:pt x="56" y="36"/>
                  <a:pt x="56" y="35"/>
                  <a:pt x="56" y="35"/>
                </a:cubicBezTo>
                <a:cubicBezTo>
                  <a:pt x="56" y="35"/>
                  <a:pt x="56" y="36"/>
                  <a:pt x="56" y="36"/>
                </a:cubicBezTo>
                <a:cubicBezTo>
                  <a:pt x="54" y="32"/>
                  <a:pt x="52" y="29"/>
                  <a:pt x="51" y="25"/>
                </a:cubicBezTo>
                <a:cubicBezTo>
                  <a:pt x="49" y="22"/>
                  <a:pt x="48" y="18"/>
                  <a:pt x="46" y="15"/>
                </a:cubicBezTo>
                <a:cubicBezTo>
                  <a:pt x="46" y="14"/>
                  <a:pt x="46" y="14"/>
                  <a:pt x="46" y="14"/>
                </a:cubicBezTo>
                <a:cubicBezTo>
                  <a:pt x="45" y="14"/>
                  <a:pt x="46" y="15"/>
                  <a:pt x="46" y="15"/>
                </a:cubicBezTo>
                <a:cubicBezTo>
                  <a:pt x="47" y="17"/>
                  <a:pt x="48" y="18"/>
                  <a:pt x="48" y="20"/>
                </a:cubicBezTo>
                <a:cubicBezTo>
                  <a:pt x="50" y="25"/>
                  <a:pt x="53" y="30"/>
                  <a:pt x="56" y="36"/>
                </a:cubicBezTo>
                <a:cubicBezTo>
                  <a:pt x="56" y="36"/>
                  <a:pt x="56" y="36"/>
                  <a:pt x="56" y="36"/>
                </a:cubicBezTo>
                <a:cubicBezTo>
                  <a:pt x="56" y="37"/>
                  <a:pt x="56" y="37"/>
                  <a:pt x="56" y="37"/>
                </a:cubicBezTo>
                <a:cubicBezTo>
                  <a:pt x="55" y="37"/>
                  <a:pt x="55" y="37"/>
                  <a:pt x="55" y="38"/>
                </a:cubicBezTo>
                <a:cubicBezTo>
                  <a:pt x="55" y="38"/>
                  <a:pt x="55" y="38"/>
                  <a:pt x="55" y="38"/>
                </a:cubicBezTo>
                <a:cubicBezTo>
                  <a:pt x="54" y="38"/>
                  <a:pt x="50" y="32"/>
                  <a:pt x="50" y="32"/>
                </a:cubicBezTo>
                <a:cubicBezTo>
                  <a:pt x="42" y="22"/>
                  <a:pt x="32" y="12"/>
                  <a:pt x="21" y="7"/>
                </a:cubicBezTo>
                <a:cubicBezTo>
                  <a:pt x="19" y="5"/>
                  <a:pt x="13" y="3"/>
                  <a:pt x="8" y="3"/>
                </a:cubicBezTo>
                <a:cubicBezTo>
                  <a:pt x="5" y="3"/>
                  <a:pt x="2" y="4"/>
                  <a:pt x="1" y="8"/>
                </a:cubicBezTo>
                <a:cubicBezTo>
                  <a:pt x="0" y="10"/>
                  <a:pt x="1" y="15"/>
                  <a:pt x="2" y="17"/>
                </a:cubicBezTo>
                <a:cubicBezTo>
                  <a:pt x="4" y="19"/>
                  <a:pt x="4" y="21"/>
                  <a:pt x="5" y="23"/>
                </a:cubicBezTo>
                <a:cubicBezTo>
                  <a:pt x="7" y="25"/>
                  <a:pt x="5" y="29"/>
                  <a:pt x="8" y="31"/>
                </a:cubicBezTo>
                <a:cubicBezTo>
                  <a:pt x="8" y="32"/>
                  <a:pt x="9" y="33"/>
                  <a:pt x="9" y="34"/>
                </a:cubicBezTo>
                <a:cubicBezTo>
                  <a:pt x="10" y="38"/>
                  <a:pt x="13" y="43"/>
                  <a:pt x="16" y="44"/>
                </a:cubicBezTo>
                <a:cubicBezTo>
                  <a:pt x="17" y="44"/>
                  <a:pt x="17" y="44"/>
                  <a:pt x="17" y="44"/>
                </a:cubicBezTo>
                <a:cubicBezTo>
                  <a:pt x="19" y="44"/>
                  <a:pt x="22" y="44"/>
                  <a:pt x="24" y="44"/>
                </a:cubicBezTo>
                <a:cubicBezTo>
                  <a:pt x="27" y="44"/>
                  <a:pt x="29" y="43"/>
                  <a:pt x="30" y="43"/>
                </a:cubicBezTo>
                <a:cubicBezTo>
                  <a:pt x="30" y="43"/>
                  <a:pt x="30" y="43"/>
                  <a:pt x="30" y="43"/>
                </a:cubicBezTo>
                <a:cubicBezTo>
                  <a:pt x="24" y="45"/>
                  <a:pt x="16" y="46"/>
                  <a:pt x="12" y="53"/>
                </a:cubicBezTo>
                <a:cubicBezTo>
                  <a:pt x="12" y="54"/>
                  <a:pt x="10" y="56"/>
                  <a:pt x="11" y="57"/>
                </a:cubicBezTo>
                <a:cubicBezTo>
                  <a:pt x="13" y="60"/>
                  <a:pt x="11" y="64"/>
                  <a:pt x="14" y="66"/>
                </a:cubicBezTo>
                <a:cubicBezTo>
                  <a:pt x="14" y="66"/>
                  <a:pt x="16" y="68"/>
                  <a:pt x="16" y="69"/>
                </a:cubicBezTo>
                <a:cubicBezTo>
                  <a:pt x="17" y="72"/>
                  <a:pt x="20" y="72"/>
                  <a:pt x="22" y="75"/>
                </a:cubicBezTo>
                <a:cubicBezTo>
                  <a:pt x="24" y="77"/>
                  <a:pt x="28" y="76"/>
                  <a:pt x="29" y="78"/>
                </a:cubicBezTo>
                <a:cubicBezTo>
                  <a:pt x="30" y="78"/>
                  <a:pt x="30" y="78"/>
                  <a:pt x="31" y="78"/>
                </a:cubicBezTo>
                <a:cubicBezTo>
                  <a:pt x="31" y="78"/>
                  <a:pt x="32" y="78"/>
                  <a:pt x="33" y="78"/>
                </a:cubicBezTo>
                <a:cubicBezTo>
                  <a:pt x="33" y="78"/>
                  <a:pt x="34" y="78"/>
                  <a:pt x="34" y="78"/>
                </a:cubicBezTo>
                <a:cubicBezTo>
                  <a:pt x="35" y="78"/>
                  <a:pt x="36" y="78"/>
                  <a:pt x="36" y="78"/>
                </a:cubicBezTo>
                <a:cubicBezTo>
                  <a:pt x="39" y="77"/>
                  <a:pt x="43" y="76"/>
                  <a:pt x="44" y="73"/>
                </a:cubicBezTo>
                <a:cubicBezTo>
                  <a:pt x="48" y="67"/>
                  <a:pt x="52" y="61"/>
                  <a:pt x="55" y="55"/>
                </a:cubicBezTo>
                <a:cubicBezTo>
                  <a:pt x="56" y="54"/>
                  <a:pt x="57" y="52"/>
                  <a:pt x="57" y="52"/>
                </a:cubicBezTo>
                <a:cubicBezTo>
                  <a:pt x="57" y="52"/>
                  <a:pt x="57" y="54"/>
                  <a:pt x="58" y="56"/>
                </a:cubicBezTo>
                <a:cubicBezTo>
                  <a:pt x="59" y="61"/>
                  <a:pt x="56" y="68"/>
                  <a:pt x="59" y="72"/>
                </a:cubicBezTo>
                <a:cubicBezTo>
                  <a:pt x="60" y="72"/>
                  <a:pt x="60" y="72"/>
                  <a:pt x="60" y="72"/>
                </a:cubicBezTo>
                <a:cubicBezTo>
                  <a:pt x="60" y="72"/>
                  <a:pt x="61" y="71"/>
                  <a:pt x="61" y="71"/>
                </a:cubicBezTo>
                <a:cubicBezTo>
                  <a:pt x="63" y="67"/>
                  <a:pt x="60" y="59"/>
                  <a:pt x="60" y="54"/>
                </a:cubicBezTo>
                <a:cubicBezTo>
                  <a:pt x="60" y="54"/>
                  <a:pt x="60" y="54"/>
                  <a:pt x="60" y="54"/>
                </a:cubicBezTo>
                <a:cubicBezTo>
                  <a:pt x="60" y="54"/>
                  <a:pt x="72" y="71"/>
                  <a:pt x="72" y="72"/>
                </a:cubicBezTo>
                <a:cubicBezTo>
                  <a:pt x="74" y="74"/>
                  <a:pt x="76" y="75"/>
                  <a:pt x="78" y="75"/>
                </a:cubicBezTo>
                <a:cubicBezTo>
                  <a:pt x="79" y="75"/>
                  <a:pt x="79" y="75"/>
                  <a:pt x="80" y="75"/>
                </a:cubicBezTo>
                <a:cubicBezTo>
                  <a:pt x="81" y="75"/>
                  <a:pt x="82" y="75"/>
                  <a:pt x="82" y="75"/>
                </a:cubicBezTo>
                <a:cubicBezTo>
                  <a:pt x="83" y="75"/>
                  <a:pt x="84" y="75"/>
                  <a:pt x="84" y="75"/>
                </a:cubicBezTo>
                <a:cubicBezTo>
                  <a:pt x="85" y="75"/>
                  <a:pt x="85" y="75"/>
                  <a:pt x="86" y="75"/>
                </a:cubicBezTo>
                <a:cubicBezTo>
                  <a:pt x="88" y="74"/>
                  <a:pt x="92" y="73"/>
                  <a:pt x="94" y="71"/>
                </a:cubicBezTo>
                <a:cubicBezTo>
                  <a:pt x="96" y="68"/>
                  <a:pt x="100" y="68"/>
                  <a:pt x="100" y="64"/>
                </a:cubicBezTo>
                <a:cubicBezTo>
                  <a:pt x="101" y="63"/>
                  <a:pt x="102" y="61"/>
                  <a:pt x="103" y="60"/>
                </a:cubicBezTo>
                <a:cubicBezTo>
                  <a:pt x="102" y="57"/>
                  <a:pt x="102" y="56"/>
                  <a:pt x="104" y="53"/>
                </a:cubicBezTo>
                <a:cubicBezTo>
                  <a:pt x="103" y="44"/>
                  <a:pt x="90" y="42"/>
                  <a:pt x="83" y="41"/>
                </a:cubicBezTo>
                <a:cubicBezTo>
                  <a:pt x="83" y="41"/>
                  <a:pt x="97" y="41"/>
                  <a:pt x="100" y="39"/>
                </a:cubicBezTo>
                <a:cubicBezTo>
                  <a:pt x="102" y="38"/>
                  <a:pt x="106" y="32"/>
                  <a:pt x="105" y="29"/>
                </a:cubicBezTo>
                <a:cubicBezTo>
                  <a:pt x="105" y="27"/>
                  <a:pt x="108" y="25"/>
                  <a:pt x="107" y="23"/>
                </a:cubicBezTo>
                <a:cubicBezTo>
                  <a:pt x="107" y="21"/>
                  <a:pt x="109" y="15"/>
                  <a:pt x="110" y="14"/>
                </a:cubicBezTo>
                <a:cubicBezTo>
                  <a:pt x="111" y="11"/>
                  <a:pt x="111" y="6"/>
                  <a:pt x="110" y="3"/>
                </a:cubicBezTo>
                <a:cubicBezTo>
                  <a:pt x="109" y="1"/>
                  <a:pt x="107" y="0"/>
                  <a:pt x="104" y="0"/>
                </a:cubicBezTo>
              </a:path>
            </a:pathLst>
          </a:custGeom>
          <a:solidFill>
            <a:srgbClr val="DCE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4315"/>
            <a:ext cx="12192635" cy="535368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14800"/>
            <a:ext cx="2018665" cy="2781935"/>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35060"/>
          <a:stretch>
            <a:fillRect/>
          </a:stretch>
        </p:blipFill>
        <p:spPr>
          <a:xfrm>
            <a:off x="8521700" y="0"/>
            <a:ext cx="3670300" cy="2174875"/>
          </a:xfrm>
          <a:prstGeom prst="rect">
            <a:avLst/>
          </a:prstGeom>
        </p:spPr>
      </p:pic>
      <p:grpSp>
        <p:nvGrpSpPr>
          <p:cNvPr id="22" name="组合 21"/>
          <p:cNvGrpSpPr/>
          <p:nvPr/>
        </p:nvGrpSpPr>
        <p:grpSpPr>
          <a:xfrm>
            <a:off x="670064" y="163195"/>
            <a:ext cx="5968226" cy="681355"/>
            <a:chOff x="1340" y="150"/>
            <a:chExt cx="9399" cy="1073"/>
          </a:xfrm>
        </p:grpSpPr>
        <p:grpSp>
          <p:nvGrpSpPr>
            <p:cNvPr id="24" name="组合 23"/>
            <p:cNvGrpSpPr/>
            <p:nvPr/>
          </p:nvGrpSpPr>
          <p:grpSpPr>
            <a:xfrm>
              <a:off x="1340" y="150"/>
              <a:ext cx="9399" cy="1073"/>
              <a:chOff x="850811" y="114498"/>
              <a:chExt cx="5968118" cy="681285"/>
            </a:xfrm>
          </p:grpSpPr>
          <p:pic>
            <p:nvPicPr>
              <p:cNvPr id="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环境保护法教程</a:t>
                </a:r>
                <a:r>
                  <a:rPr lang="en-US" altLang="zh-CN" sz="140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课程思政</a:t>
                </a:r>
                <a:endParaRPr lang="zh-CN" altLang="en-US" sz="1400" cap="none" spc="0" dirty="0">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8" name="图片 27" descr="图片1"/>
            <p:cNvPicPr>
              <a:picLocks noChangeAspect="1"/>
            </p:cNvPicPr>
            <p:nvPr/>
          </p:nvPicPr>
          <p:blipFill>
            <a:blip r:embed="rId8"/>
            <a:stretch>
              <a:fillRect/>
            </a:stretch>
          </p:blipFill>
          <p:spPr>
            <a:xfrm>
              <a:off x="1397" y="200"/>
              <a:ext cx="2613" cy="400"/>
            </a:xfrm>
            <a:prstGeom prst="rect">
              <a:avLst/>
            </a:prstGeom>
          </p:spPr>
        </p:pic>
      </p:grpSp>
      <p:sp>
        <p:nvSpPr>
          <p:cNvPr id="7" name="矩形 6"/>
          <p:cNvSpPr/>
          <p:nvPr/>
        </p:nvSpPr>
        <p:spPr>
          <a:xfrm>
            <a:off x="3394075" y="2669540"/>
            <a:ext cx="6488430" cy="1445260"/>
          </a:xfrm>
          <a:prstGeom prst="rect">
            <a:avLst/>
          </a:prstGeom>
          <a:noFill/>
          <a:ln>
            <a:noFill/>
          </a:ln>
        </p:spPr>
        <p:txBody>
          <a:bodyPr wrap="square" rtlCol="0" anchor="t">
            <a:spAutoFit/>
          </a:bodyPr>
          <a:lstStyle/>
          <a:p>
            <a:pPr algn="ctr"/>
            <a:r>
              <a:rPr lang="zh-CN" altLang="en-US" sz="4400" b="1" dirty="0">
                <a:solidFill>
                  <a:schemeClr val="accent1"/>
                </a:solidFill>
                <a:effectLst>
                  <a:outerShdw blurRad="38100" dist="25400" dir="5400000" algn="ctr" rotWithShape="0">
                    <a:srgbClr val="6E747A">
                      <a:alpha val="43000"/>
                    </a:srgbClr>
                  </a:outerShdw>
                </a:effectLst>
                <a:latin typeface="方正小标宋简体" panose="03000509000000000000" charset="-122"/>
                <a:ea typeface="方正小标宋简体" panose="03000509000000000000" charset="-122"/>
              </a:rPr>
              <a:t>谢谢大家！</a:t>
            </a:r>
          </a:p>
          <a:p>
            <a:pPr algn="ctr"/>
            <a:r>
              <a:rPr lang="zh-CN" altLang="en-US" sz="4400" b="1" dirty="0">
                <a:solidFill>
                  <a:schemeClr val="accent1"/>
                </a:solidFill>
                <a:effectLst>
                  <a:outerShdw blurRad="38100" dist="25400" dir="5400000" algn="ctr" rotWithShape="0">
                    <a:srgbClr val="6E747A">
                      <a:alpha val="43000"/>
                    </a:srgbClr>
                  </a:outerShdw>
                </a:effectLst>
                <a:latin typeface="方正小标宋简体" panose="03000509000000000000" charset="-122"/>
                <a:ea typeface="方正小标宋简体" panose="03000509000000000000" charset="-122"/>
              </a:rPr>
              <a:t>我们下次课再见。</a:t>
            </a:r>
          </a:p>
        </p:txBody>
      </p:sp>
    </p:spTree>
    <p:custDataLst>
      <p:tags r:id="rId1"/>
    </p:custDataLst>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9" grpId="0" bldLvl="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 name="矩形 4"/>
          <p:cNvSpPr/>
          <p:nvPr/>
        </p:nvSpPr>
        <p:spPr>
          <a:xfrm>
            <a:off x="3720424" y="1114398"/>
            <a:ext cx="5608320" cy="5211655"/>
          </a:xfrm>
          <a:prstGeom prst="rect">
            <a:avLst/>
          </a:prstGeom>
          <a:solidFill>
            <a:srgbClr val="CCD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106680"/>
            <a:ext cx="12192000" cy="633984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261648" y="1555536"/>
            <a:ext cx="2344152" cy="3125536"/>
          </a:xfrm>
          <a:prstGeom prst="rect">
            <a:avLst/>
          </a:prstGeom>
          <a:ln w="19050">
            <a:noFill/>
          </a:ln>
          <a:effectLst>
            <a:outerShdw blurRad="50800" dist="38100" dir="2700000" algn="tl" rotWithShape="0">
              <a:prstClr val="black">
                <a:alpha val="40000"/>
              </a:prstClr>
            </a:outerShdw>
          </a:effectLst>
        </p:spPr>
      </p:pic>
      <p:sp>
        <p:nvSpPr>
          <p:cNvPr id="3" name="文本框 2"/>
          <p:cNvSpPr txBox="1"/>
          <p:nvPr/>
        </p:nvSpPr>
        <p:spPr>
          <a:xfrm>
            <a:off x="4910255" y="4643737"/>
            <a:ext cx="3332964" cy="1649298"/>
          </a:xfrm>
          <a:prstGeom prst="rect">
            <a:avLst/>
          </a:prstGeom>
          <a:noFill/>
        </p:spPr>
        <p:txBody>
          <a:bodyPr wrap="none" rtlCol="0">
            <a:spAutoFit/>
          </a:bodyPr>
          <a:lstStyle/>
          <a:p>
            <a:pPr>
              <a:lnSpc>
                <a:spcPct val="150000"/>
              </a:lnSpc>
            </a:pPr>
            <a:r>
              <a:rPr lang="zh-CN" altLang="zh-CN" sz="1600" dirty="0">
                <a:latin typeface="+mn-ea"/>
              </a:rPr>
              <a:t>教材书名：《环境保护法教程》</a:t>
            </a:r>
          </a:p>
          <a:p>
            <a:r>
              <a:rPr lang="zh-CN" altLang="zh-CN" sz="1600" dirty="0">
                <a:latin typeface="+mn-ea"/>
              </a:rPr>
              <a:t>作 </a:t>
            </a:r>
            <a:r>
              <a:rPr lang="en-US" altLang="zh-CN" sz="1600" dirty="0">
                <a:latin typeface="+mn-ea"/>
              </a:rPr>
              <a:t>     </a:t>
            </a:r>
            <a:r>
              <a:rPr lang="zh-CN" altLang="zh-CN" sz="1600" dirty="0">
                <a:latin typeface="+mn-ea"/>
              </a:rPr>
              <a:t>者：霍建平、刘利珍</a:t>
            </a:r>
            <a:r>
              <a:rPr lang="en-US" altLang="zh-CN" sz="1600" dirty="0">
                <a:latin typeface="+mn-ea"/>
              </a:rPr>
              <a:t> </a:t>
            </a:r>
            <a:r>
              <a:rPr lang="zh-CN" altLang="zh-CN" sz="1600" dirty="0">
                <a:latin typeface="+mn-ea"/>
              </a:rPr>
              <a:t>主</a:t>
            </a:r>
            <a:r>
              <a:rPr lang="en-US" altLang="zh-CN" sz="1600" dirty="0">
                <a:latin typeface="+mn-ea"/>
              </a:rPr>
              <a:t>   </a:t>
            </a:r>
            <a:r>
              <a:rPr lang="zh-CN" altLang="zh-CN" sz="1600" dirty="0">
                <a:latin typeface="+mn-ea"/>
              </a:rPr>
              <a:t>编</a:t>
            </a:r>
            <a:endParaRPr lang="en-US" altLang="zh-CN" sz="1600" dirty="0">
              <a:latin typeface="+mn-ea"/>
            </a:endParaRPr>
          </a:p>
          <a:p>
            <a:r>
              <a:rPr lang="en-US" altLang="zh-CN" sz="1600" dirty="0">
                <a:latin typeface="+mn-ea"/>
              </a:rPr>
              <a:t>                </a:t>
            </a:r>
            <a:r>
              <a:rPr lang="zh-CN" altLang="en-US" sz="1600" dirty="0">
                <a:latin typeface="+mn-ea"/>
              </a:rPr>
              <a:t>王连喜、王燕军 副主编</a:t>
            </a:r>
            <a:endParaRPr lang="zh-CN" altLang="zh-CN" sz="1600" dirty="0">
              <a:latin typeface="+mn-ea"/>
            </a:endParaRPr>
          </a:p>
          <a:p>
            <a:pPr>
              <a:lnSpc>
                <a:spcPct val="150000"/>
              </a:lnSpc>
            </a:pPr>
            <a:r>
              <a:rPr lang="zh-CN" altLang="zh-CN" sz="1600" dirty="0">
                <a:latin typeface="+mn-ea"/>
              </a:rPr>
              <a:t>出 版</a:t>
            </a:r>
            <a:r>
              <a:rPr lang="en-US" altLang="zh-CN" sz="1600" dirty="0">
                <a:latin typeface="+mn-ea"/>
              </a:rPr>
              <a:t> </a:t>
            </a:r>
            <a:r>
              <a:rPr lang="zh-CN" altLang="zh-CN" sz="1600" dirty="0">
                <a:latin typeface="+mn-ea"/>
              </a:rPr>
              <a:t> 社：国家开放大学出版社</a:t>
            </a:r>
          </a:p>
          <a:p>
            <a:pPr>
              <a:lnSpc>
                <a:spcPct val="150000"/>
              </a:lnSpc>
            </a:pPr>
            <a:r>
              <a:rPr lang="zh-CN" altLang="zh-CN" sz="1600" dirty="0">
                <a:latin typeface="+mn-ea"/>
              </a:rPr>
              <a:t>出版时间：</a:t>
            </a:r>
            <a:r>
              <a:rPr lang="en-US" altLang="zh-CN" sz="1600" dirty="0">
                <a:latin typeface="+mn-ea"/>
              </a:rPr>
              <a:t>2020</a:t>
            </a:r>
            <a:r>
              <a:rPr lang="zh-CN" altLang="zh-CN" sz="1600" dirty="0">
                <a:latin typeface="+mn-ea"/>
              </a:rPr>
              <a:t>年</a:t>
            </a:r>
            <a:r>
              <a:rPr lang="en-US" altLang="zh-CN" sz="1600" dirty="0">
                <a:latin typeface="+mn-ea"/>
              </a:rPr>
              <a:t>12</a:t>
            </a:r>
            <a:r>
              <a:rPr lang="zh-CN" altLang="zh-CN" sz="1600" dirty="0">
                <a:latin typeface="+mn-ea"/>
              </a:rPr>
              <a:t>月第</a:t>
            </a:r>
            <a:r>
              <a:rPr lang="en-US" altLang="zh-CN" sz="1600" dirty="0">
                <a:latin typeface="+mn-ea"/>
              </a:rPr>
              <a:t>1</a:t>
            </a:r>
            <a:r>
              <a:rPr lang="zh-CN" altLang="zh-CN" sz="1600" dirty="0">
                <a:latin typeface="+mn-ea"/>
              </a:rPr>
              <a:t>版</a:t>
            </a:r>
          </a:p>
        </p:txBody>
      </p:sp>
      <p:pic>
        <p:nvPicPr>
          <p:cNvPr id="4" name="图片 3"/>
          <p:cNvPicPr>
            <a:picLocks noChangeAspect="1"/>
          </p:cNvPicPr>
          <p:nvPr/>
        </p:nvPicPr>
        <p:blipFill>
          <a:blip r:embed="rId8"/>
          <a:stretch>
            <a:fillRect/>
          </a:stretch>
        </p:blipFill>
        <p:spPr>
          <a:xfrm>
            <a:off x="2031023" y="965016"/>
            <a:ext cx="3212870" cy="1243692"/>
          </a:xfrm>
          <a:prstGeom prst="rect">
            <a:avLst/>
          </a:prstGeom>
        </p:spPr>
      </p:pic>
      <p:grpSp>
        <p:nvGrpSpPr>
          <p:cNvPr id="21" name="组合 20"/>
          <p:cNvGrpSpPr/>
          <p:nvPr/>
        </p:nvGrpSpPr>
        <p:grpSpPr>
          <a:xfrm>
            <a:off x="670064" y="163195"/>
            <a:ext cx="5968226" cy="681355"/>
            <a:chOff x="1340" y="150"/>
            <a:chExt cx="9399" cy="1073"/>
          </a:xfrm>
        </p:grpSpPr>
        <p:grpSp>
          <p:nvGrpSpPr>
            <p:cNvPr id="23" name="组合 22"/>
            <p:cNvGrpSpPr/>
            <p:nvPr/>
          </p:nvGrpSpPr>
          <p:grpSpPr>
            <a:xfrm>
              <a:off x="1340" y="150"/>
              <a:ext cx="9399" cy="1073"/>
              <a:chOff x="850811" y="114498"/>
              <a:chExt cx="5968118" cy="681285"/>
            </a:xfrm>
          </p:grpSpPr>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30" name="图片 29" descr="图片1"/>
            <p:cNvPicPr>
              <a:picLocks noChangeAspect="1"/>
            </p:cNvPicPr>
            <p:nvPr/>
          </p:nvPicPr>
          <p:blipFill>
            <a:blip r:embed="rId10"/>
            <a:stretch>
              <a:fillRect/>
            </a:stretch>
          </p:blipFill>
          <p:spPr>
            <a:xfrm>
              <a:off x="1397" y="200"/>
              <a:ext cx="2613" cy="400"/>
            </a:xfrm>
            <a:prstGeom prst="rect">
              <a:avLst/>
            </a:prstGeom>
          </p:spPr>
        </p:pic>
      </p:grpSp>
    </p:spTree>
    <p:custDataLst>
      <p:tags r:id="rId1"/>
    </p:custDataLst>
  </p:cSld>
  <p:clrMapOvr>
    <a:masterClrMapping/>
  </p:clrMapOvr>
  <p:transition spd="med"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5"/>
          <a:stretch>
            <a:fillRect/>
          </a:stretch>
        </p:blipFill>
        <p:spPr>
          <a:xfrm>
            <a:off x="0" y="25400"/>
            <a:ext cx="12192000" cy="6339840"/>
          </a:xfrm>
          <a:prstGeom prst="rect">
            <a:avLst/>
          </a:prstGeom>
        </p:spPr>
      </p:pic>
      <p:grpSp>
        <p:nvGrpSpPr>
          <p:cNvPr id="23" name="组合 22"/>
          <p:cNvGrpSpPr/>
          <p:nvPr/>
        </p:nvGrpSpPr>
        <p:grpSpPr>
          <a:xfrm>
            <a:off x="6010633" y="1225158"/>
            <a:ext cx="3603876" cy="5366897"/>
            <a:chOff x="3304924" y="1467580"/>
            <a:chExt cx="2865368" cy="4897123"/>
          </a:xfrm>
        </p:grpSpPr>
        <p:pic>
          <p:nvPicPr>
            <p:cNvPr id="6" name="图片 5"/>
            <p:cNvPicPr>
              <a:picLocks noChangeAspect="1"/>
            </p:cNvPicPr>
            <p:nvPr/>
          </p:nvPicPr>
          <p:blipFill>
            <a:blip r:embed="rId6"/>
            <a:stretch>
              <a:fillRect/>
            </a:stretch>
          </p:blipFill>
          <p:spPr>
            <a:xfrm>
              <a:off x="3304924" y="1467580"/>
              <a:ext cx="2865368" cy="646232"/>
            </a:xfrm>
            <a:prstGeom prst="rect">
              <a:avLst/>
            </a:prstGeom>
          </p:spPr>
        </p:pic>
        <p:pic>
          <p:nvPicPr>
            <p:cNvPr id="7" name="图片 6"/>
            <p:cNvPicPr>
              <a:picLocks noChangeAspect="1"/>
            </p:cNvPicPr>
            <p:nvPr/>
          </p:nvPicPr>
          <p:blipFill>
            <a:blip r:embed="rId7"/>
            <a:stretch>
              <a:fillRect/>
            </a:stretch>
          </p:blipFill>
          <p:spPr>
            <a:xfrm>
              <a:off x="3304924" y="2148575"/>
              <a:ext cx="2859272" cy="646232"/>
            </a:xfrm>
            <a:prstGeom prst="rect">
              <a:avLst/>
            </a:prstGeom>
          </p:spPr>
        </p:pic>
        <p:pic>
          <p:nvPicPr>
            <p:cNvPr id="8" name="图片 7"/>
            <p:cNvPicPr>
              <a:picLocks noChangeAspect="1"/>
            </p:cNvPicPr>
            <p:nvPr/>
          </p:nvPicPr>
          <p:blipFill>
            <a:blip r:embed="rId8"/>
            <a:stretch>
              <a:fillRect/>
            </a:stretch>
          </p:blipFill>
          <p:spPr>
            <a:xfrm>
              <a:off x="3304924" y="2838844"/>
              <a:ext cx="2859272" cy="646232"/>
            </a:xfrm>
            <a:prstGeom prst="rect">
              <a:avLst/>
            </a:prstGeom>
          </p:spPr>
        </p:pic>
        <p:pic>
          <p:nvPicPr>
            <p:cNvPr id="9" name="图片 8"/>
            <p:cNvPicPr>
              <a:picLocks noChangeAspect="1"/>
            </p:cNvPicPr>
            <p:nvPr/>
          </p:nvPicPr>
          <p:blipFill>
            <a:blip r:embed="rId9"/>
            <a:stretch>
              <a:fillRect/>
            </a:stretch>
          </p:blipFill>
          <p:spPr>
            <a:xfrm>
              <a:off x="3304924" y="3530202"/>
              <a:ext cx="2859272" cy="646232"/>
            </a:xfrm>
            <a:prstGeom prst="rect">
              <a:avLst/>
            </a:prstGeom>
          </p:spPr>
        </p:pic>
        <p:pic>
          <p:nvPicPr>
            <p:cNvPr id="10" name="图片 9"/>
            <p:cNvPicPr>
              <a:picLocks noChangeAspect="1"/>
            </p:cNvPicPr>
            <p:nvPr/>
          </p:nvPicPr>
          <p:blipFill>
            <a:blip r:embed="rId10"/>
            <a:stretch>
              <a:fillRect/>
            </a:stretch>
          </p:blipFill>
          <p:spPr>
            <a:xfrm>
              <a:off x="3304924" y="4256101"/>
              <a:ext cx="2859272" cy="646232"/>
            </a:xfrm>
            <a:prstGeom prst="rect">
              <a:avLst/>
            </a:prstGeom>
          </p:spPr>
        </p:pic>
        <p:pic>
          <p:nvPicPr>
            <p:cNvPr id="11" name="图片 10"/>
            <p:cNvPicPr>
              <a:picLocks noChangeAspect="1"/>
            </p:cNvPicPr>
            <p:nvPr/>
          </p:nvPicPr>
          <p:blipFill>
            <a:blip r:embed="rId11"/>
            <a:stretch>
              <a:fillRect/>
            </a:stretch>
          </p:blipFill>
          <p:spPr>
            <a:xfrm>
              <a:off x="3304924" y="5007606"/>
              <a:ext cx="2859272" cy="646232"/>
            </a:xfrm>
            <a:prstGeom prst="rect">
              <a:avLst/>
            </a:prstGeom>
          </p:spPr>
        </p:pic>
        <p:pic>
          <p:nvPicPr>
            <p:cNvPr id="12" name="图片 11"/>
            <p:cNvPicPr>
              <a:picLocks noChangeAspect="1"/>
            </p:cNvPicPr>
            <p:nvPr/>
          </p:nvPicPr>
          <p:blipFill>
            <a:blip r:embed="rId12"/>
            <a:stretch>
              <a:fillRect/>
            </a:stretch>
          </p:blipFill>
          <p:spPr>
            <a:xfrm>
              <a:off x="3304924" y="5718471"/>
              <a:ext cx="2859272" cy="646232"/>
            </a:xfrm>
            <a:prstGeom prst="rect">
              <a:avLst/>
            </a:prstGeom>
          </p:spPr>
        </p:pic>
      </p:grpSp>
      <p:grpSp>
        <p:nvGrpSpPr>
          <p:cNvPr id="27" name="组合 26"/>
          <p:cNvGrpSpPr/>
          <p:nvPr/>
        </p:nvGrpSpPr>
        <p:grpSpPr>
          <a:xfrm>
            <a:off x="2785823" y="2638664"/>
            <a:ext cx="2621802" cy="1667623"/>
            <a:chOff x="341561" y="2620571"/>
            <a:chExt cx="2621802" cy="1667623"/>
          </a:xfrm>
        </p:grpSpPr>
        <p:pic>
          <p:nvPicPr>
            <p:cNvPr id="14" name="图片 13"/>
            <p:cNvPicPr>
              <a:picLocks noChangeAspect="1"/>
            </p:cNvPicPr>
            <p:nvPr/>
          </p:nvPicPr>
          <p:blipFill>
            <a:blip r:embed="rId13"/>
            <a:stretch>
              <a:fillRect/>
            </a:stretch>
          </p:blipFill>
          <p:spPr>
            <a:xfrm>
              <a:off x="341561" y="2620571"/>
              <a:ext cx="2621802" cy="1667623"/>
            </a:xfrm>
            <a:prstGeom prst="rect">
              <a:avLst/>
            </a:prstGeom>
          </p:spPr>
        </p:pic>
        <p:sp>
          <p:nvSpPr>
            <p:cNvPr id="16" name="文本框 15"/>
            <p:cNvSpPr txBox="1"/>
            <p:nvPr/>
          </p:nvSpPr>
          <p:spPr>
            <a:xfrm>
              <a:off x="1037504" y="3454382"/>
              <a:ext cx="1245854" cy="646331"/>
            </a:xfrm>
            <a:prstGeom prst="rect">
              <a:avLst/>
            </a:prstGeom>
            <a:noFill/>
          </p:spPr>
          <p:txBody>
            <a:bodyPr wrap="none" rtlCol="0">
              <a:spAutoFit/>
            </a:bodyPr>
            <a:lstStyle/>
            <a:p>
              <a:r>
                <a:rPr lang="zh-CN" altLang="en-US" sz="3600" b="1" dirty="0"/>
                <a:t>目 录</a:t>
              </a:r>
            </a:p>
          </p:txBody>
        </p:sp>
      </p:grpSp>
      <p:pic>
        <p:nvPicPr>
          <p:cNvPr id="4" name="图片 3"/>
          <p:cNvPicPr>
            <a:picLocks noChangeAspect="1"/>
          </p:cNvPicPr>
          <p:nvPr/>
        </p:nvPicPr>
        <p:blipFill>
          <a:blip r:embed="rId14"/>
          <a:stretch>
            <a:fillRect/>
          </a:stretch>
        </p:blipFill>
        <p:spPr>
          <a:xfrm>
            <a:off x="2444262" y="961390"/>
            <a:ext cx="3212870" cy="1243692"/>
          </a:xfrm>
          <a:prstGeom prst="rect">
            <a:avLst/>
          </a:prstGeom>
        </p:spPr>
      </p:pic>
      <p:grpSp>
        <p:nvGrpSpPr>
          <p:cNvPr id="29" name="组合 28"/>
          <p:cNvGrpSpPr/>
          <p:nvPr/>
        </p:nvGrpSpPr>
        <p:grpSpPr>
          <a:xfrm>
            <a:off x="670064" y="163195"/>
            <a:ext cx="5968226" cy="681355"/>
            <a:chOff x="1340" y="150"/>
            <a:chExt cx="9399" cy="1073"/>
          </a:xfrm>
        </p:grpSpPr>
        <p:grpSp>
          <p:nvGrpSpPr>
            <p:cNvPr id="30" name="组合 29"/>
            <p:cNvGrpSpPr/>
            <p:nvPr/>
          </p:nvGrpSpPr>
          <p:grpSpPr>
            <a:xfrm>
              <a:off x="1340" y="150"/>
              <a:ext cx="9399" cy="1073"/>
              <a:chOff x="850811" y="114498"/>
              <a:chExt cx="5968118" cy="681285"/>
            </a:xfrm>
          </p:grpSpPr>
          <p:pic>
            <p:nvPicPr>
              <p:cNvPr id="3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矩形 31"/>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33" name="图片 32" descr="图片1"/>
            <p:cNvPicPr>
              <a:picLocks noChangeAspect="1"/>
            </p:cNvPicPr>
            <p:nvPr/>
          </p:nvPicPr>
          <p:blipFill>
            <a:blip r:embed="rId16"/>
            <a:stretch>
              <a:fillRect/>
            </a:stretch>
          </p:blipFill>
          <p:spPr>
            <a:xfrm>
              <a:off x="1397" y="200"/>
              <a:ext cx="2613" cy="400"/>
            </a:xfrm>
            <a:prstGeom prst="rect">
              <a:avLst/>
            </a:prstGeom>
          </p:spPr>
        </p:pic>
      </p:grpSp>
    </p:spTree>
    <p:custDataLst>
      <p:tags r:id="rId1"/>
    </p:custDataLst>
  </p:cSld>
  <p:clrMapOvr>
    <a:masterClrMapping/>
  </p:clrMapOvr>
  <p:transition spd="med"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6" name="图片 45"/>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35560"/>
            <a:ext cx="12192000" cy="6339840"/>
          </a:xfrm>
          <a:prstGeom prst="rect">
            <a:avLst/>
          </a:prstGeom>
        </p:spPr>
      </p:pic>
      <p:grpSp>
        <p:nvGrpSpPr>
          <p:cNvPr id="12" name="组合 11"/>
          <p:cNvGrpSpPr/>
          <p:nvPr/>
        </p:nvGrpSpPr>
        <p:grpSpPr>
          <a:xfrm>
            <a:off x="2365474" y="982980"/>
            <a:ext cx="3155979" cy="1063707"/>
            <a:chOff x="112232" y="933832"/>
            <a:chExt cx="3155979" cy="1063707"/>
          </a:xfrm>
        </p:grpSpPr>
        <p:grpSp>
          <p:nvGrpSpPr>
            <p:cNvPr id="2" name="组合 1"/>
            <p:cNvGrpSpPr/>
            <p:nvPr/>
          </p:nvGrpSpPr>
          <p:grpSpPr>
            <a:xfrm>
              <a:off x="112232" y="933832"/>
              <a:ext cx="1233900" cy="1063707"/>
              <a:chOff x="2438399" y="1951920"/>
              <a:chExt cx="2743200" cy="2364830"/>
            </a:xfrm>
          </p:grpSpPr>
          <p:sp>
            <p:nvSpPr>
              <p:cNvPr id="3" name="等腰三角形 2"/>
              <p:cNvSpPr/>
              <p:nvPr/>
            </p:nvSpPr>
            <p:spPr>
              <a:xfrm rot="10800000">
                <a:off x="2438399" y="1951920"/>
                <a:ext cx="2743200" cy="2364830"/>
              </a:xfrm>
              <a:prstGeom prst="triangle">
                <a:avLst/>
              </a:prstGeom>
              <a:solidFill>
                <a:srgbClr val="34AB9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6" name="文本框 5"/>
              <p:cNvSpPr txBox="1"/>
              <p:nvPr/>
            </p:nvSpPr>
            <p:spPr>
              <a:xfrm>
                <a:off x="2906482" y="1974817"/>
                <a:ext cx="1807030" cy="1436921"/>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01</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7" name="文本框 6"/>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学情分析</a:t>
              </a:r>
            </a:p>
          </p:txBody>
        </p:sp>
      </p:grpSp>
      <p:sp>
        <p:nvSpPr>
          <p:cNvPr id="14" name="TextBox 54"/>
          <p:cNvSpPr txBox="1"/>
          <p:nvPr/>
        </p:nvSpPr>
        <p:spPr>
          <a:xfrm>
            <a:off x="2906657" y="2485008"/>
            <a:ext cx="1559560" cy="1107996"/>
          </a:xfrm>
          <a:prstGeom prst="rect">
            <a:avLst/>
          </a:prstGeom>
          <a:noFill/>
        </p:spPr>
        <p:txBody>
          <a:bodyPr wrap="square" lIns="0" tIns="0" rIns="0" bIns="0" rtlCol="0">
            <a:spAutoFit/>
          </a:bodyPr>
          <a:lstStyle/>
          <a:p>
            <a:r>
              <a:rPr lang="zh-CN" altLang="en-US" dirty="0">
                <a:latin typeface="微软雅黑" panose="020B0503020204020204" pitchFamily="34" charset="-122"/>
                <a:ea typeface="微软雅黑" panose="020B0503020204020204" pitchFamily="34" charset="-122"/>
              </a:rPr>
              <a:t>求知欲、参与意识、想象力、思辨能力及创造力</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6" name="TextBox 57"/>
          <p:cNvSpPr txBox="1"/>
          <p:nvPr/>
        </p:nvSpPr>
        <p:spPr>
          <a:xfrm>
            <a:off x="7851196" y="2197597"/>
            <a:ext cx="1659720" cy="1107996"/>
          </a:xfrm>
          <a:prstGeom prst="rect">
            <a:avLst/>
          </a:prstGeom>
          <a:noFill/>
        </p:spPr>
        <p:txBody>
          <a:bodyPr wrap="square" lIns="0" tIns="0" rIns="0" bIns="0" rtlCol="0">
            <a:spAutoFit/>
          </a:bodyPr>
          <a:lstStyle/>
          <a:p>
            <a:r>
              <a:rPr lang="zh-CN" altLang="en-US" dirty="0">
                <a:latin typeface="微软雅黑" panose="020B0503020204020204" pitchFamily="34" charset="-122"/>
                <a:ea typeface="微软雅黑" panose="020B0503020204020204" pitchFamily="34" charset="-122"/>
              </a:rPr>
              <a:t>独立的线上线下学习能力、不断探索实践、自我更新</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9" name="TextBox 60"/>
          <p:cNvSpPr txBox="1"/>
          <p:nvPr/>
        </p:nvSpPr>
        <p:spPr>
          <a:xfrm>
            <a:off x="8144137" y="4353178"/>
            <a:ext cx="1708150" cy="1384995"/>
          </a:xfrm>
          <a:prstGeom prst="rect">
            <a:avLst/>
          </a:prstGeom>
          <a:noFill/>
        </p:spPr>
        <p:txBody>
          <a:bodyPr wrap="square" lIns="0" tIns="0" rIns="0" bIns="0" rtlCol="0">
            <a:spAutoFit/>
          </a:bodyPr>
          <a:lstStyle/>
          <a:p>
            <a:r>
              <a:rPr lang="zh-CN" altLang="zh-CN" dirty="0">
                <a:latin typeface="微软雅黑" panose="020B0503020204020204" pitchFamily="34" charset="-122"/>
                <a:ea typeface="微软雅黑" panose="020B0503020204020204" pitchFamily="34" charset="-122"/>
              </a:rPr>
              <a:t>掌握专业基础理论与基本操作，解决实际问题的能力，提升学习效率</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21" name="TextBox 62"/>
          <p:cNvSpPr txBox="1"/>
          <p:nvPr/>
        </p:nvSpPr>
        <p:spPr>
          <a:xfrm>
            <a:off x="2741557" y="4400803"/>
            <a:ext cx="1791970" cy="1107996"/>
          </a:xfrm>
          <a:prstGeom prst="rect">
            <a:avLst/>
          </a:prstGeom>
          <a:noFill/>
        </p:spPr>
        <p:txBody>
          <a:bodyPr wrap="square" lIns="0" tIns="0" rIns="0" bIns="0" rtlCol="0">
            <a:spAutoFit/>
          </a:bodyPr>
          <a:lstStyle/>
          <a:p>
            <a:r>
              <a:rPr lang="zh-CN" altLang="en-US" dirty="0">
                <a:latin typeface="微软雅黑" panose="020B0503020204020204" pitchFamily="34" charset="-122"/>
                <a:ea typeface="微软雅黑" panose="020B0503020204020204" pitchFamily="34" charset="-122"/>
              </a:rPr>
              <a:t>工学矛盾、教育学习资源不丰富、资源传递方式简单</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22" name="Group 33"/>
          <p:cNvGrpSpPr/>
          <p:nvPr/>
        </p:nvGrpSpPr>
        <p:grpSpPr>
          <a:xfrm>
            <a:off x="7376541" y="2152551"/>
            <a:ext cx="2140090" cy="275082"/>
            <a:chOff x="7513339" y="2173307"/>
            <a:chExt cx="2061939" cy="316190"/>
          </a:xfrm>
        </p:grpSpPr>
        <p:cxnSp>
          <p:nvCxnSpPr>
            <p:cNvPr id="23" name="Straight Connector 19"/>
            <p:cNvCxnSpPr/>
            <p:nvPr/>
          </p:nvCxnSpPr>
          <p:spPr>
            <a:xfrm>
              <a:off x="8011305" y="2173307"/>
              <a:ext cx="1563973" cy="0"/>
            </a:xfrm>
            <a:prstGeom prst="line">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18"/>
            <p:cNvCxnSpPr/>
            <p:nvPr/>
          </p:nvCxnSpPr>
          <p:spPr>
            <a:xfrm flipV="1">
              <a:off x="7513339" y="2173307"/>
              <a:ext cx="497966" cy="31619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36"/>
          <p:cNvGrpSpPr/>
          <p:nvPr/>
        </p:nvGrpSpPr>
        <p:grpSpPr>
          <a:xfrm>
            <a:off x="6299620" y="2197132"/>
            <a:ext cx="1485495" cy="1485496"/>
            <a:chOff x="6142359" y="2108551"/>
            <a:chExt cx="1485495" cy="1485496"/>
          </a:xfrm>
        </p:grpSpPr>
        <p:sp>
          <p:nvSpPr>
            <p:cNvPr id="26" name="Freeform 2"/>
            <p:cNvSpPr/>
            <p:nvPr/>
          </p:nvSpPr>
          <p:spPr bwMode="auto">
            <a:xfrm>
              <a:off x="6142359" y="2108552"/>
              <a:ext cx="1485495" cy="1485495"/>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3"/>
            </a:soli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27" name="Freeform 3"/>
            <p:cNvSpPr/>
            <p:nvPr/>
          </p:nvSpPr>
          <p:spPr bwMode="auto">
            <a:xfrm>
              <a:off x="6245220" y="2108551"/>
              <a:ext cx="1267364" cy="1476645"/>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vert="horz" wrap="square" lIns="91440" tIns="45720" rIns="91440" bIns="45720" numCol="1" anchor="t" anchorCtr="0" compatLnSpc="1"/>
            <a:lstStyle/>
            <a:p>
              <a:r>
                <a:rPr lang="zh-CN" altLang="en-US" sz="2400" dirty="0">
                  <a:latin typeface="字魂59号-创粗黑" panose="00000500000000000000" pitchFamily="2" charset="-122"/>
                  <a:ea typeface="字魂59号-创粗黑" panose="00000500000000000000" pitchFamily="2" charset="-122"/>
                  <a:cs typeface="+mn-ea"/>
                  <a:sym typeface="+mn-lt"/>
                </a:rPr>
                <a:t>    </a:t>
              </a:r>
              <a:endParaRPr lang="en-US" altLang="zh-CN" sz="2400" dirty="0">
                <a:latin typeface="字魂59号-创粗黑" panose="00000500000000000000" pitchFamily="2" charset="-122"/>
                <a:ea typeface="字魂59号-创粗黑" panose="00000500000000000000" pitchFamily="2" charset="-122"/>
                <a:cs typeface="+mn-ea"/>
                <a:sym typeface="+mn-lt"/>
              </a:endParaRPr>
            </a:p>
            <a:p>
              <a:r>
                <a:rPr lang="en-US" altLang="zh-CN" sz="2400" b="1" dirty="0">
                  <a:latin typeface="字魂59号-创粗黑" panose="00000500000000000000" pitchFamily="2" charset="-122"/>
                  <a:ea typeface="字魂59号-创粗黑" panose="00000500000000000000" pitchFamily="2" charset="-122"/>
                  <a:cs typeface="+mn-ea"/>
                  <a:sym typeface="+mn-lt"/>
                </a:rPr>
                <a:t>   </a:t>
              </a:r>
              <a:r>
                <a:rPr lang="zh-CN" altLang="en-US" sz="2400" dirty="0">
                  <a:latin typeface="微软雅黑" panose="020B0503020204020204" pitchFamily="34" charset="-122"/>
                  <a:ea typeface="微软雅黑" panose="020B0503020204020204" pitchFamily="34" charset="-122"/>
                  <a:cs typeface="黑体" panose="02010609060101010101" charset="-122"/>
                  <a:sym typeface="+mn-lt"/>
                </a:rPr>
                <a:t>学习</a:t>
              </a:r>
              <a:endParaRPr lang="en-US" altLang="zh-CN" sz="2400" dirty="0">
                <a:latin typeface="微软雅黑" panose="020B0503020204020204" pitchFamily="34" charset="-122"/>
                <a:ea typeface="微软雅黑" panose="020B0503020204020204" pitchFamily="34" charset="-122"/>
                <a:cs typeface="黑体" panose="02010609060101010101" charset="-122"/>
                <a:sym typeface="+mn-lt"/>
              </a:endParaRPr>
            </a:p>
            <a:p>
              <a:r>
                <a:rPr lang="zh-CN" altLang="en-US" sz="2400" dirty="0">
                  <a:latin typeface="微软雅黑" panose="020B0503020204020204" pitchFamily="34" charset="-122"/>
                  <a:ea typeface="微软雅黑" panose="020B0503020204020204" pitchFamily="34" charset="-122"/>
                  <a:cs typeface="黑体" panose="02010609060101010101" charset="-122"/>
                  <a:sym typeface="+mn-lt"/>
                </a:rPr>
                <a:t>  习惯</a:t>
              </a:r>
              <a:endParaRPr lang="id-ID" sz="2400" dirty="0">
                <a:latin typeface="微软雅黑" panose="020B0503020204020204" pitchFamily="34" charset="-122"/>
                <a:ea typeface="微软雅黑" panose="020B0503020204020204" pitchFamily="34" charset="-122"/>
                <a:cs typeface="黑体" panose="02010609060101010101" charset="-122"/>
                <a:sym typeface="+mn-lt"/>
              </a:endParaRPr>
            </a:p>
          </p:txBody>
        </p:sp>
      </p:grpSp>
      <p:grpSp>
        <p:nvGrpSpPr>
          <p:cNvPr id="31" name="Group 32"/>
          <p:cNvGrpSpPr/>
          <p:nvPr/>
        </p:nvGrpSpPr>
        <p:grpSpPr>
          <a:xfrm>
            <a:off x="2894402" y="2427620"/>
            <a:ext cx="2027449" cy="382652"/>
            <a:chOff x="1877563" y="2189991"/>
            <a:chExt cx="2311184" cy="316190"/>
          </a:xfrm>
        </p:grpSpPr>
        <p:cxnSp>
          <p:nvCxnSpPr>
            <p:cNvPr id="32" name="Straight Connector 15"/>
            <p:cNvCxnSpPr/>
            <p:nvPr/>
          </p:nvCxnSpPr>
          <p:spPr>
            <a:xfrm flipH="1">
              <a:off x="1877563" y="2189991"/>
              <a:ext cx="1813219" cy="0"/>
            </a:xfrm>
            <a:prstGeom prst="line">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14"/>
            <p:cNvCxnSpPr/>
            <p:nvPr/>
          </p:nvCxnSpPr>
          <p:spPr>
            <a:xfrm flipH="1" flipV="1">
              <a:off x="3690781" y="2189991"/>
              <a:ext cx="497966" cy="31619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5"/>
          <p:cNvGrpSpPr/>
          <p:nvPr/>
        </p:nvGrpSpPr>
        <p:grpSpPr>
          <a:xfrm>
            <a:off x="4616712" y="2144013"/>
            <a:ext cx="1654175" cy="1551940"/>
            <a:chOff x="3898660" y="1943988"/>
            <a:chExt cx="1938822" cy="1938822"/>
          </a:xfrm>
        </p:grpSpPr>
        <p:sp>
          <p:nvSpPr>
            <p:cNvPr id="35" name="Freeform 5"/>
            <p:cNvSpPr/>
            <p:nvPr/>
          </p:nvSpPr>
          <p:spPr bwMode="auto">
            <a:xfrm rot="16200000">
              <a:off x="3898660" y="1943988"/>
              <a:ext cx="1938822" cy="1938822"/>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3"/>
            </a:soli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36" name="Freeform 6"/>
            <p:cNvSpPr/>
            <p:nvPr/>
          </p:nvSpPr>
          <p:spPr bwMode="auto">
            <a:xfrm rot="16200000">
              <a:off x="4128600" y="2159139"/>
              <a:ext cx="1648624" cy="1650903"/>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38" name="Oval 7"/>
            <p:cNvSpPr>
              <a:spLocks noChangeArrowheads="1"/>
            </p:cNvSpPr>
            <p:nvPr/>
          </p:nvSpPr>
          <p:spPr bwMode="auto">
            <a:xfrm>
              <a:off x="4278981" y="2250203"/>
              <a:ext cx="1343406" cy="851209"/>
            </a:xfrm>
            <a:prstGeom prst="ellipse">
              <a:avLst/>
            </a:prstGeom>
            <a:gradFill>
              <a:gsLst>
                <a:gs pos="0">
                  <a:schemeClr val="bg1">
                    <a:lumMod val="85000"/>
                  </a:schemeClr>
                </a:gs>
                <a:gs pos="100000">
                  <a:schemeClr val="bg1"/>
                </a:gs>
              </a:gsLst>
              <a:lin ang="9000000" scaled="0"/>
            </a:gradFill>
            <a:ln>
              <a:noFill/>
            </a:ln>
          </p:spPr>
          <p:txBody>
            <a:bodyPr vert="horz" wrap="square" lIns="91440" tIns="45720" rIns="91440" bIns="45720" numCol="1" anchor="t" anchorCtr="0" compatLnSpc="1"/>
            <a:lstStyle/>
            <a:p>
              <a:r>
                <a:rPr lang="zh-CN" altLang="en-US" sz="2400" dirty="0">
                  <a:latin typeface="微软雅黑" panose="020B0503020204020204" pitchFamily="34" charset="-122"/>
                  <a:ea typeface="微软雅黑" panose="020B0503020204020204" pitchFamily="34" charset="-122"/>
                  <a:cs typeface="+mn-ea"/>
                  <a:sym typeface="+mn-lt"/>
                </a:rPr>
                <a:t>心理特点</a:t>
              </a:r>
              <a:endParaRPr lang="id-ID" altLang="zh-CN" sz="2400" dirty="0">
                <a:latin typeface="微软雅黑" panose="020B0503020204020204" pitchFamily="34" charset="-122"/>
                <a:ea typeface="微软雅黑" panose="020B0503020204020204" pitchFamily="34" charset="-122"/>
                <a:cs typeface="+mn-ea"/>
                <a:sym typeface="+mn-lt"/>
              </a:endParaRPr>
            </a:p>
            <a:p>
              <a:endParaRPr lang="id-ID" sz="2400" dirty="0">
                <a:latin typeface="字魂59号-创粗黑" panose="00000500000000000000" pitchFamily="2" charset="-122"/>
                <a:ea typeface="字魂59号-创粗黑" panose="00000500000000000000" pitchFamily="2" charset="-122"/>
                <a:cs typeface="+mn-ea"/>
                <a:sym typeface="+mn-lt"/>
              </a:endParaRPr>
            </a:p>
          </p:txBody>
        </p:sp>
      </p:grpSp>
      <p:grpSp>
        <p:nvGrpSpPr>
          <p:cNvPr id="40" name="Group 31"/>
          <p:cNvGrpSpPr/>
          <p:nvPr/>
        </p:nvGrpSpPr>
        <p:grpSpPr>
          <a:xfrm>
            <a:off x="7573907" y="4078223"/>
            <a:ext cx="2277745" cy="184150"/>
            <a:chOff x="8154829" y="4237727"/>
            <a:chExt cx="2389596" cy="203034"/>
          </a:xfrm>
        </p:grpSpPr>
        <p:cxnSp>
          <p:nvCxnSpPr>
            <p:cNvPr id="41" name="Straight Connector 28"/>
            <p:cNvCxnSpPr/>
            <p:nvPr/>
          </p:nvCxnSpPr>
          <p:spPr>
            <a:xfrm>
              <a:off x="8676968" y="4440761"/>
              <a:ext cx="1867457" cy="0"/>
            </a:xfrm>
            <a:prstGeom prst="line">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27"/>
            <p:cNvCxnSpPr/>
            <p:nvPr/>
          </p:nvCxnSpPr>
          <p:spPr>
            <a:xfrm>
              <a:off x="8154829" y="4237727"/>
              <a:ext cx="522140" cy="20303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37"/>
          <p:cNvGrpSpPr/>
          <p:nvPr/>
        </p:nvGrpSpPr>
        <p:grpSpPr>
          <a:xfrm>
            <a:off x="6306447" y="3715003"/>
            <a:ext cx="1761490" cy="1597660"/>
            <a:chOff x="6142360" y="3659461"/>
            <a:chExt cx="2233807" cy="2233806"/>
          </a:xfrm>
        </p:grpSpPr>
        <p:sp>
          <p:nvSpPr>
            <p:cNvPr id="44" name="Freeform 8"/>
            <p:cNvSpPr/>
            <p:nvPr/>
          </p:nvSpPr>
          <p:spPr bwMode="auto">
            <a:xfrm flipV="1">
              <a:off x="6142360" y="3659461"/>
              <a:ext cx="2233807" cy="2233806"/>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3"/>
            </a:soli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45" name="Freeform 9"/>
            <p:cNvSpPr/>
            <p:nvPr/>
          </p:nvSpPr>
          <p:spPr bwMode="auto">
            <a:xfrm flipV="1">
              <a:off x="6328336" y="3797473"/>
              <a:ext cx="1899456" cy="1902082"/>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47" name="Oval 10"/>
            <p:cNvSpPr>
              <a:spLocks noChangeArrowheads="1"/>
            </p:cNvSpPr>
            <p:nvPr/>
          </p:nvSpPr>
          <p:spPr bwMode="auto">
            <a:xfrm rot="10800000" flipV="1">
              <a:off x="6552240" y="3882310"/>
              <a:ext cx="1602479" cy="1418769"/>
            </a:xfrm>
            <a:prstGeom prst="ellipse">
              <a:avLst/>
            </a:prstGeom>
            <a:gradFill>
              <a:gsLst>
                <a:gs pos="0">
                  <a:schemeClr val="bg1">
                    <a:lumMod val="85000"/>
                  </a:schemeClr>
                </a:gs>
                <a:gs pos="100000">
                  <a:schemeClr val="bg1"/>
                </a:gs>
              </a:gsLst>
              <a:lin ang="9000000" scaled="0"/>
            </a:gradFill>
            <a:ln>
              <a:noFill/>
            </a:ln>
          </p:spPr>
          <p:txBody>
            <a:bodyPr vert="horz" wrap="square" lIns="91440" tIns="45720" rIns="91440" bIns="45720" numCol="1" anchor="t" anchorCtr="0" compatLnSpc="1"/>
            <a:lstStyle/>
            <a:p>
              <a:r>
                <a:rPr lang="zh-CN" altLang="zh-CN" sz="2400" dirty="0">
                  <a:effectLst/>
                  <a:latin typeface="微软雅黑" panose="020B0503020204020204" pitchFamily="34" charset="-122"/>
                  <a:ea typeface="微软雅黑" panose="020B0503020204020204" pitchFamily="34" charset="-122"/>
                  <a:cs typeface="Times New Roman" panose="02020603050405020304" pitchFamily="18" charset="0"/>
                </a:rPr>
                <a:t>学习需求</a:t>
              </a:r>
              <a:endParaRPr lang="zh-CN" altLang="zh-CN" sz="2400" dirty="0">
                <a:effectLst/>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grpSp>
      <p:grpSp>
        <p:nvGrpSpPr>
          <p:cNvPr id="49" name="Group 34"/>
          <p:cNvGrpSpPr/>
          <p:nvPr/>
        </p:nvGrpSpPr>
        <p:grpSpPr>
          <a:xfrm>
            <a:off x="2741300" y="4037157"/>
            <a:ext cx="2113299" cy="316190"/>
            <a:chOff x="2317874" y="4487325"/>
            <a:chExt cx="2113299" cy="316190"/>
          </a:xfrm>
        </p:grpSpPr>
        <p:cxnSp>
          <p:nvCxnSpPr>
            <p:cNvPr id="50" name="Straight Connector 17"/>
            <p:cNvCxnSpPr/>
            <p:nvPr/>
          </p:nvCxnSpPr>
          <p:spPr>
            <a:xfrm flipH="1">
              <a:off x="2317874" y="4803515"/>
              <a:ext cx="1615334" cy="0"/>
            </a:xfrm>
            <a:prstGeom prst="line">
              <a:avLst/>
            </a:prstGeom>
            <a:ln>
              <a:solidFill>
                <a:schemeClr val="tx1">
                  <a:lumMod val="65000"/>
                  <a:lumOff val="3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16"/>
            <p:cNvCxnSpPr/>
            <p:nvPr/>
          </p:nvCxnSpPr>
          <p:spPr>
            <a:xfrm flipH="1">
              <a:off x="3933207" y="4487325"/>
              <a:ext cx="497966" cy="31619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38"/>
          <p:cNvGrpSpPr/>
          <p:nvPr/>
        </p:nvGrpSpPr>
        <p:grpSpPr>
          <a:xfrm>
            <a:off x="4550672" y="3718813"/>
            <a:ext cx="1728470" cy="1903095"/>
            <a:chOff x="4418906" y="3659463"/>
            <a:chExt cx="1659719" cy="1659718"/>
          </a:xfrm>
        </p:grpSpPr>
        <p:sp>
          <p:nvSpPr>
            <p:cNvPr id="53" name="Freeform 11"/>
            <p:cNvSpPr/>
            <p:nvPr/>
          </p:nvSpPr>
          <p:spPr bwMode="auto">
            <a:xfrm rot="5400000" flipV="1">
              <a:off x="4418907" y="3659462"/>
              <a:ext cx="1659718" cy="1659719"/>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solidFill>
              <a:schemeClr val="accent3"/>
            </a:soli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54" name="Freeform 12"/>
            <p:cNvSpPr/>
            <p:nvPr/>
          </p:nvSpPr>
          <p:spPr bwMode="auto">
            <a:xfrm rot="5400000" flipV="1">
              <a:off x="4536105" y="3778119"/>
              <a:ext cx="1411295" cy="1413247"/>
            </a:xfrm>
            <a:custGeom>
              <a:avLst/>
              <a:gdLst>
                <a:gd name="T0" fmla="*/ 846 w 916"/>
                <a:gd name="T1" fmla="*/ 458 h 917"/>
                <a:gd name="T2" fmla="*/ 910 w 916"/>
                <a:gd name="T3" fmla="*/ 394 h 917"/>
                <a:gd name="T4" fmla="*/ 835 w 916"/>
                <a:gd name="T5" fmla="*/ 369 h 917"/>
                <a:gd name="T6" fmla="*/ 884 w 916"/>
                <a:gd name="T7" fmla="*/ 292 h 917"/>
                <a:gd name="T8" fmla="*/ 805 w 916"/>
                <a:gd name="T9" fmla="*/ 285 h 917"/>
                <a:gd name="T10" fmla="*/ 834 w 916"/>
                <a:gd name="T11" fmla="*/ 199 h 917"/>
                <a:gd name="T12" fmla="*/ 755 w 916"/>
                <a:gd name="T13" fmla="*/ 210 h 917"/>
                <a:gd name="T14" fmla="*/ 764 w 916"/>
                <a:gd name="T15" fmla="*/ 119 h 917"/>
                <a:gd name="T16" fmla="*/ 690 w 916"/>
                <a:gd name="T17" fmla="*/ 148 h 917"/>
                <a:gd name="T18" fmla="*/ 677 w 916"/>
                <a:gd name="T19" fmla="*/ 58 h 917"/>
                <a:gd name="T20" fmla="*/ 612 w 916"/>
                <a:gd name="T21" fmla="*/ 103 h 917"/>
                <a:gd name="T22" fmla="*/ 579 w 916"/>
                <a:gd name="T23" fmla="*/ 19 h 917"/>
                <a:gd name="T24" fmla="*/ 526 w 916"/>
                <a:gd name="T25" fmla="*/ 77 h 917"/>
                <a:gd name="T26" fmla="*/ 474 w 916"/>
                <a:gd name="T27" fmla="*/ 3 h 917"/>
                <a:gd name="T28" fmla="*/ 436 w 916"/>
                <a:gd name="T29" fmla="*/ 72 h 917"/>
                <a:gd name="T30" fmla="*/ 369 w 916"/>
                <a:gd name="T31" fmla="*/ 12 h 917"/>
                <a:gd name="T32" fmla="*/ 348 w 916"/>
                <a:gd name="T33" fmla="*/ 88 h 917"/>
                <a:gd name="T34" fmla="*/ 268 w 916"/>
                <a:gd name="T35" fmla="*/ 44 h 917"/>
                <a:gd name="T36" fmla="*/ 266 w 916"/>
                <a:gd name="T37" fmla="*/ 123 h 917"/>
                <a:gd name="T38" fmla="*/ 178 w 916"/>
                <a:gd name="T39" fmla="*/ 100 h 917"/>
                <a:gd name="T40" fmla="*/ 194 w 916"/>
                <a:gd name="T41" fmla="*/ 177 h 917"/>
                <a:gd name="T42" fmla="*/ 103 w 916"/>
                <a:gd name="T43" fmla="*/ 174 h 917"/>
                <a:gd name="T44" fmla="*/ 136 w 916"/>
                <a:gd name="T45" fmla="*/ 246 h 917"/>
                <a:gd name="T46" fmla="*/ 47 w 916"/>
                <a:gd name="T47" fmla="*/ 264 h 917"/>
                <a:gd name="T48" fmla="*/ 96 w 916"/>
                <a:gd name="T49" fmla="*/ 326 h 917"/>
                <a:gd name="T50" fmla="*/ 13 w 916"/>
                <a:gd name="T51" fmla="*/ 364 h 917"/>
                <a:gd name="T52" fmla="*/ 75 w 916"/>
                <a:gd name="T53" fmla="*/ 414 h 917"/>
                <a:gd name="T54" fmla="*/ 3 w 916"/>
                <a:gd name="T55" fmla="*/ 470 h 917"/>
                <a:gd name="T56" fmla="*/ 75 w 916"/>
                <a:gd name="T57" fmla="*/ 503 h 917"/>
                <a:gd name="T58" fmla="*/ 18 w 916"/>
                <a:gd name="T59" fmla="*/ 574 h 917"/>
                <a:gd name="T60" fmla="*/ 96 w 916"/>
                <a:gd name="T61" fmla="*/ 591 h 917"/>
                <a:gd name="T62" fmla="*/ 57 w 916"/>
                <a:gd name="T63" fmla="*/ 673 h 917"/>
                <a:gd name="T64" fmla="*/ 136 w 916"/>
                <a:gd name="T65" fmla="*/ 671 h 917"/>
                <a:gd name="T66" fmla="*/ 117 w 916"/>
                <a:gd name="T67" fmla="*/ 760 h 917"/>
                <a:gd name="T68" fmla="*/ 194 w 916"/>
                <a:gd name="T69" fmla="*/ 740 h 917"/>
                <a:gd name="T70" fmla="*/ 196 w 916"/>
                <a:gd name="T71" fmla="*/ 831 h 917"/>
                <a:gd name="T72" fmla="*/ 266 w 916"/>
                <a:gd name="T73" fmla="*/ 793 h 917"/>
                <a:gd name="T74" fmla="*/ 289 w 916"/>
                <a:gd name="T75" fmla="*/ 881 h 917"/>
                <a:gd name="T76" fmla="*/ 348 w 916"/>
                <a:gd name="T77" fmla="*/ 829 h 917"/>
                <a:gd name="T78" fmla="*/ 391 w 916"/>
                <a:gd name="T79" fmla="*/ 909 h 917"/>
                <a:gd name="T80" fmla="*/ 437 w 916"/>
                <a:gd name="T81" fmla="*/ 845 h 917"/>
                <a:gd name="T82" fmla="*/ 497 w 916"/>
                <a:gd name="T83" fmla="*/ 913 h 917"/>
                <a:gd name="T84" fmla="*/ 526 w 916"/>
                <a:gd name="T85" fmla="*/ 839 h 917"/>
                <a:gd name="T86" fmla="*/ 601 w 916"/>
                <a:gd name="T87" fmla="*/ 892 h 917"/>
                <a:gd name="T88" fmla="*/ 612 w 916"/>
                <a:gd name="T89" fmla="*/ 814 h 917"/>
                <a:gd name="T90" fmla="*/ 697 w 916"/>
                <a:gd name="T91" fmla="*/ 847 h 917"/>
                <a:gd name="T92" fmla="*/ 690 w 916"/>
                <a:gd name="T93" fmla="*/ 769 h 917"/>
                <a:gd name="T94" fmla="*/ 780 w 916"/>
                <a:gd name="T95" fmla="*/ 782 h 917"/>
                <a:gd name="T96" fmla="*/ 755 w 916"/>
                <a:gd name="T97" fmla="*/ 707 h 917"/>
                <a:gd name="T98" fmla="*/ 846 w 916"/>
                <a:gd name="T99" fmla="*/ 699 h 917"/>
                <a:gd name="T100" fmla="*/ 805 w 916"/>
                <a:gd name="T101" fmla="*/ 632 h 917"/>
                <a:gd name="T102" fmla="*/ 891 w 916"/>
                <a:gd name="T103" fmla="*/ 604 h 917"/>
                <a:gd name="T104" fmla="*/ 835 w 916"/>
                <a:gd name="T105" fmla="*/ 548 h 917"/>
                <a:gd name="T106" fmla="*/ 913 w 916"/>
                <a:gd name="T107" fmla="*/ 500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6" h="917">
                  <a:moveTo>
                    <a:pt x="880" y="485"/>
                  </a:moveTo>
                  <a:cubicBezTo>
                    <a:pt x="864" y="479"/>
                    <a:pt x="848" y="473"/>
                    <a:pt x="847" y="472"/>
                  </a:cubicBezTo>
                  <a:cubicBezTo>
                    <a:pt x="844" y="469"/>
                    <a:pt x="846" y="459"/>
                    <a:pt x="846" y="459"/>
                  </a:cubicBezTo>
                  <a:cubicBezTo>
                    <a:pt x="846" y="458"/>
                    <a:pt x="846" y="458"/>
                    <a:pt x="846" y="458"/>
                  </a:cubicBezTo>
                  <a:cubicBezTo>
                    <a:pt x="846" y="458"/>
                    <a:pt x="845" y="447"/>
                    <a:pt x="847" y="445"/>
                  </a:cubicBezTo>
                  <a:cubicBezTo>
                    <a:pt x="848" y="443"/>
                    <a:pt x="864" y="439"/>
                    <a:pt x="880" y="433"/>
                  </a:cubicBezTo>
                  <a:cubicBezTo>
                    <a:pt x="896" y="427"/>
                    <a:pt x="912" y="421"/>
                    <a:pt x="913" y="418"/>
                  </a:cubicBezTo>
                  <a:cubicBezTo>
                    <a:pt x="916" y="414"/>
                    <a:pt x="914" y="398"/>
                    <a:pt x="910" y="394"/>
                  </a:cubicBezTo>
                  <a:cubicBezTo>
                    <a:pt x="909" y="392"/>
                    <a:pt x="892" y="389"/>
                    <a:pt x="875" y="387"/>
                  </a:cubicBezTo>
                  <a:cubicBezTo>
                    <a:pt x="858" y="385"/>
                    <a:pt x="841" y="383"/>
                    <a:pt x="840" y="382"/>
                  </a:cubicBezTo>
                  <a:cubicBezTo>
                    <a:pt x="836" y="380"/>
                    <a:pt x="835" y="369"/>
                    <a:pt x="835" y="369"/>
                  </a:cubicBezTo>
                  <a:cubicBezTo>
                    <a:pt x="835" y="369"/>
                    <a:pt x="835" y="369"/>
                    <a:pt x="835" y="369"/>
                  </a:cubicBezTo>
                  <a:cubicBezTo>
                    <a:pt x="835" y="369"/>
                    <a:pt x="832" y="359"/>
                    <a:pt x="833" y="356"/>
                  </a:cubicBezTo>
                  <a:cubicBezTo>
                    <a:pt x="834" y="354"/>
                    <a:pt x="848" y="346"/>
                    <a:pt x="863" y="337"/>
                  </a:cubicBezTo>
                  <a:cubicBezTo>
                    <a:pt x="877" y="328"/>
                    <a:pt x="891" y="317"/>
                    <a:pt x="892" y="315"/>
                  </a:cubicBezTo>
                  <a:cubicBezTo>
                    <a:pt x="894" y="309"/>
                    <a:pt x="888" y="295"/>
                    <a:pt x="884" y="292"/>
                  </a:cubicBezTo>
                  <a:cubicBezTo>
                    <a:pt x="881" y="290"/>
                    <a:pt x="864" y="291"/>
                    <a:pt x="847" y="293"/>
                  </a:cubicBezTo>
                  <a:cubicBezTo>
                    <a:pt x="830" y="295"/>
                    <a:pt x="814" y="297"/>
                    <a:pt x="812" y="296"/>
                  </a:cubicBezTo>
                  <a:cubicBezTo>
                    <a:pt x="808" y="295"/>
                    <a:pt x="805" y="285"/>
                    <a:pt x="805" y="285"/>
                  </a:cubicBezTo>
                  <a:cubicBezTo>
                    <a:pt x="805" y="285"/>
                    <a:pt x="805" y="285"/>
                    <a:pt x="805" y="285"/>
                  </a:cubicBezTo>
                  <a:cubicBezTo>
                    <a:pt x="805" y="285"/>
                    <a:pt x="799" y="275"/>
                    <a:pt x="799" y="272"/>
                  </a:cubicBezTo>
                  <a:cubicBezTo>
                    <a:pt x="800" y="271"/>
                    <a:pt x="812" y="259"/>
                    <a:pt x="824" y="247"/>
                  </a:cubicBezTo>
                  <a:cubicBezTo>
                    <a:pt x="835" y="235"/>
                    <a:pt x="847" y="222"/>
                    <a:pt x="847" y="219"/>
                  </a:cubicBezTo>
                  <a:cubicBezTo>
                    <a:pt x="847" y="213"/>
                    <a:pt x="839" y="200"/>
                    <a:pt x="834" y="199"/>
                  </a:cubicBezTo>
                  <a:cubicBezTo>
                    <a:pt x="831" y="198"/>
                    <a:pt x="815" y="202"/>
                    <a:pt x="798" y="208"/>
                  </a:cubicBezTo>
                  <a:cubicBezTo>
                    <a:pt x="782" y="213"/>
                    <a:pt x="767" y="220"/>
                    <a:pt x="765" y="220"/>
                  </a:cubicBezTo>
                  <a:cubicBezTo>
                    <a:pt x="761" y="219"/>
                    <a:pt x="755" y="210"/>
                    <a:pt x="755" y="210"/>
                  </a:cubicBezTo>
                  <a:cubicBezTo>
                    <a:pt x="755" y="210"/>
                    <a:pt x="755" y="210"/>
                    <a:pt x="755" y="210"/>
                  </a:cubicBezTo>
                  <a:cubicBezTo>
                    <a:pt x="755" y="210"/>
                    <a:pt x="748" y="202"/>
                    <a:pt x="747" y="199"/>
                  </a:cubicBezTo>
                  <a:cubicBezTo>
                    <a:pt x="747" y="197"/>
                    <a:pt x="756" y="183"/>
                    <a:pt x="765" y="169"/>
                  </a:cubicBezTo>
                  <a:cubicBezTo>
                    <a:pt x="774" y="154"/>
                    <a:pt x="782" y="139"/>
                    <a:pt x="781" y="136"/>
                  </a:cubicBezTo>
                  <a:cubicBezTo>
                    <a:pt x="780" y="130"/>
                    <a:pt x="769" y="120"/>
                    <a:pt x="764" y="119"/>
                  </a:cubicBezTo>
                  <a:cubicBezTo>
                    <a:pt x="761" y="119"/>
                    <a:pt x="746" y="127"/>
                    <a:pt x="732" y="136"/>
                  </a:cubicBezTo>
                  <a:cubicBezTo>
                    <a:pt x="717" y="145"/>
                    <a:pt x="703" y="155"/>
                    <a:pt x="701" y="155"/>
                  </a:cubicBezTo>
                  <a:cubicBezTo>
                    <a:pt x="698" y="156"/>
                    <a:pt x="690" y="148"/>
                    <a:pt x="690" y="148"/>
                  </a:cubicBezTo>
                  <a:cubicBezTo>
                    <a:pt x="690" y="148"/>
                    <a:pt x="690" y="148"/>
                    <a:pt x="690" y="148"/>
                  </a:cubicBezTo>
                  <a:cubicBezTo>
                    <a:pt x="690" y="148"/>
                    <a:pt x="681" y="142"/>
                    <a:pt x="680" y="139"/>
                  </a:cubicBezTo>
                  <a:cubicBezTo>
                    <a:pt x="679" y="138"/>
                    <a:pt x="685" y="122"/>
                    <a:pt x="690" y="106"/>
                  </a:cubicBezTo>
                  <a:cubicBezTo>
                    <a:pt x="695" y="90"/>
                    <a:pt x="699" y="73"/>
                    <a:pt x="698" y="70"/>
                  </a:cubicBezTo>
                  <a:cubicBezTo>
                    <a:pt x="696" y="65"/>
                    <a:pt x="683" y="58"/>
                    <a:pt x="677" y="58"/>
                  </a:cubicBezTo>
                  <a:cubicBezTo>
                    <a:pt x="675" y="58"/>
                    <a:pt x="662" y="70"/>
                    <a:pt x="650" y="82"/>
                  </a:cubicBezTo>
                  <a:cubicBezTo>
                    <a:pt x="638" y="94"/>
                    <a:pt x="627" y="107"/>
                    <a:pt x="625" y="108"/>
                  </a:cubicBezTo>
                  <a:cubicBezTo>
                    <a:pt x="622" y="109"/>
                    <a:pt x="612" y="103"/>
                    <a:pt x="612" y="103"/>
                  </a:cubicBezTo>
                  <a:cubicBezTo>
                    <a:pt x="612" y="103"/>
                    <a:pt x="612" y="103"/>
                    <a:pt x="612" y="103"/>
                  </a:cubicBezTo>
                  <a:cubicBezTo>
                    <a:pt x="612" y="103"/>
                    <a:pt x="602" y="100"/>
                    <a:pt x="600" y="97"/>
                  </a:cubicBezTo>
                  <a:cubicBezTo>
                    <a:pt x="599" y="95"/>
                    <a:pt x="601" y="79"/>
                    <a:pt x="602" y="62"/>
                  </a:cubicBezTo>
                  <a:cubicBezTo>
                    <a:pt x="604" y="45"/>
                    <a:pt x="604" y="28"/>
                    <a:pt x="602" y="26"/>
                  </a:cubicBezTo>
                  <a:cubicBezTo>
                    <a:pt x="599" y="21"/>
                    <a:pt x="584" y="17"/>
                    <a:pt x="579" y="19"/>
                  </a:cubicBezTo>
                  <a:cubicBezTo>
                    <a:pt x="577" y="19"/>
                    <a:pt x="567" y="34"/>
                    <a:pt x="558" y="48"/>
                  </a:cubicBezTo>
                  <a:cubicBezTo>
                    <a:pt x="549" y="63"/>
                    <a:pt x="541" y="78"/>
                    <a:pt x="540" y="79"/>
                  </a:cubicBezTo>
                  <a:cubicBezTo>
                    <a:pt x="537" y="81"/>
                    <a:pt x="526" y="78"/>
                    <a:pt x="526" y="78"/>
                  </a:cubicBezTo>
                  <a:cubicBezTo>
                    <a:pt x="526" y="77"/>
                    <a:pt x="526" y="77"/>
                    <a:pt x="526" y="77"/>
                  </a:cubicBezTo>
                  <a:cubicBezTo>
                    <a:pt x="526" y="77"/>
                    <a:pt x="515" y="77"/>
                    <a:pt x="513" y="74"/>
                  </a:cubicBezTo>
                  <a:cubicBezTo>
                    <a:pt x="512" y="73"/>
                    <a:pt x="510" y="56"/>
                    <a:pt x="507" y="40"/>
                  </a:cubicBezTo>
                  <a:cubicBezTo>
                    <a:pt x="504" y="23"/>
                    <a:pt x="501" y="6"/>
                    <a:pt x="499" y="4"/>
                  </a:cubicBezTo>
                  <a:cubicBezTo>
                    <a:pt x="494" y="0"/>
                    <a:pt x="479" y="0"/>
                    <a:pt x="474" y="3"/>
                  </a:cubicBezTo>
                  <a:cubicBezTo>
                    <a:pt x="472" y="4"/>
                    <a:pt x="466" y="20"/>
                    <a:pt x="461" y="37"/>
                  </a:cubicBezTo>
                  <a:cubicBezTo>
                    <a:pt x="456" y="53"/>
                    <a:pt x="451" y="69"/>
                    <a:pt x="450" y="71"/>
                  </a:cubicBezTo>
                  <a:cubicBezTo>
                    <a:pt x="447" y="73"/>
                    <a:pt x="437" y="72"/>
                    <a:pt x="437" y="72"/>
                  </a:cubicBezTo>
                  <a:cubicBezTo>
                    <a:pt x="436" y="72"/>
                    <a:pt x="436" y="72"/>
                    <a:pt x="436" y="72"/>
                  </a:cubicBezTo>
                  <a:cubicBezTo>
                    <a:pt x="436" y="72"/>
                    <a:pt x="426" y="74"/>
                    <a:pt x="423" y="72"/>
                  </a:cubicBezTo>
                  <a:cubicBezTo>
                    <a:pt x="421" y="71"/>
                    <a:pt x="416" y="56"/>
                    <a:pt x="409" y="40"/>
                  </a:cubicBezTo>
                  <a:cubicBezTo>
                    <a:pt x="403" y="24"/>
                    <a:pt x="395" y="9"/>
                    <a:pt x="393" y="7"/>
                  </a:cubicBezTo>
                  <a:cubicBezTo>
                    <a:pt x="388" y="5"/>
                    <a:pt x="373" y="8"/>
                    <a:pt x="369" y="12"/>
                  </a:cubicBezTo>
                  <a:cubicBezTo>
                    <a:pt x="367" y="13"/>
                    <a:pt x="365" y="31"/>
                    <a:pt x="363" y="47"/>
                  </a:cubicBezTo>
                  <a:cubicBezTo>
                    <a:pt x="362" y="65"/>
                    <a:pt x="362" y="81"/>
                    <a:pt x="361" y="83"/>
                  </a:cubicBezTo>
                  <a:cubicBezTo>
                    <a:pt x="359" y="86"/>
                    <a:pt x="348" y="88"/>
                    <a:pt x="348" y="88"/>
                  </a:cubicBezTo>
                  <a:cubicBezTo>
                    <a:pt x="348" y="88"/>
                    <a:pt x="348" y="88"/>
                    <a:pt x="348" y="88"/>
                  </a:cubicBezTo>
                  <a:cubicBezTo>
                    <a:pt x="348" y="88"/>
                    <a:pt x="338" y="92"/>
                    <a:pt x="335" y="91"/>
                  </a:cubicBezTo>
                  <a:cubicBezTo>
                    <a:pt x="333" y="90"/>
                    <a:pt x="324" y="76"/>
                    <a:pt x="314" y="63"/>
                  </a:cubicBezTo>
                  <a:cubicBezTo>
                    <a:pt x="304" y="49"/>
                    <a:pt x="293" y="35"/>
                    <a:pt x="290" y="35"/>
                  </a:cubicBezTo>
                  <a:cubicBezTo>
                    <a:pt x="285" y="33"/>
                    <a:pt x="271" y="40"/>
                    <a:pt x="268" y="44"/>
                  </a:cubicBezTo>
                  <a:cubicBezTo>
                    <a:pt x="267" y="47"/>
                    <a:pt x="269" y="64"/>
                    <a:pt x="271" y="81"/>
                  </a:cubicBezTo>
                  <a:cubicBezTo>
                    <a:pt x="274" y="97"/>
                    <a:pt x="277" y="114"/>
                    <a:pt x="277" y="116"/>
                  </a:cubicBezTo>
                  <a:cubicBezTo>
                    <a:pt x="276" y="119"/>
                    <a:pt x="266" y="123"/>
                    <a:pt x="266" y="123"/>
                  </a:cubicBezTo>
                  <a:cubicBezTo>
                    <a:pt x="266" y="123"/>
                    <a:pt x="266" y="123"/>
                    <a:pt x="266" y="123"/>
                  </a:cubicBezTo>
                  <a:cubicBezTo>
                    <a:pt x="266" y="123"/>
                    <a:pt x="257" y="130"/>
                    <a:pt x="253" y="129"/>
                  </a:cubicBezTo>
                  <a:cubicBezTo>
                    <a:pt x="252" y="129"/>
                    <a:pt x="240" y="118"/>
                    <a:pt x="227" y="107"/>
                  </a:cubicBezTo>
                  <a:cubicBezTo>
                    <a:pt x="214" y="96"/>
                    <a:pt x="200" y="85"/>
                    <a:pt x="197" y="85"/>
                  </a:cubicBezTo>
                  <a:cubicBezTo>
                    <a:pt x="192" y="85"/>
                    <a:pt x="179" y="95"/>
                    <a:pt x="178" y="100"/>
                  </a:cubicBezTo>
                  <a:cubicBezTo>
                    <a:pt x="177" y="102"/>
                    <a:pt x="183" y="118"/>
                    <a:pt x="189" y="134"/>
                  </a:cubicBezTo>
                  <a:cubicBezTo>
                    <a:pt x="196" y="150"/>
                    <a:pt x="203" y="165"/>
                    <a:pt x="203" y="167"/>
                  </a:cubicBezTo>
                  <a:cubicBezTo>
                    <a:pt x="203" y="171"/>
                    <a:pt x="194" y="177"/>
                    <a:pt x="194" y="177"/>
                  </a:cubicBezTo>
                  <a:cubicBezTo>
                    <a:pt x="194" y="177"/>
                    <a:pt x="194" y="177"/>
                    <a:pt x="194" y="177"/>
                  </a:cubicBezTo>
                  <a:cubicBezTo>
                    <a:pt x="194" y="177"/>
                    <a:pt x="186" y="185"/>
                    <a:pt x="183" y="186"/>
                  </a:cubicBezTo>
                  <a:cubicBezTo>
                    <a:pt x="181" y="186"/>
                    <a:pt x="167" y="178"/>
                    <a:pt x="152" y="170"/>
                  </a:cubicBezTo>
                  <a:cubicBezTo>
                    <a:pt x="137" y="162"/>
                    <a:pt x="121" y="155"/>
                    <a:pt x="118" y="156"/>
                  </a:cubicBezTo>
                  <a:cubicBezTo>
                    <a:pt x="113" y="157"/>
                    <a:pt x="103" y="169"/>
                    <a:pt x="103" y="174"/>
                  </a:cubicBezTo>
                  <a:cubicBezTo>
                    <a:pt x="103" y="177"/>
                    <a:pt x="112" y="191"/>
                    <a:pt x="122" y="205"/>
                  </a:cubicBezTo>
                  <a:cubicBezTo>
                    <a:pt x="132" y="219"/>
                    <a:pt x="142" y="232"/>
                    <a:pt x="143" y="234"/>
                  </a:cubicBezTo>
                  <a:cubicBezTo>
                    <a:pt x="143" y="238"/>
                    <a:pt x="136" y="246"/>
                    <a:pt x="136" y="246"/>
                  </a:cubicBezTo>
                  <a:cubicBezTo>
                    <a:pt x="136" y="246"/>
                    <a:pt x="136" y="246"/>
                    <a:pt x="136" y="246"/>
                  </a:cubicBezTo>
                  <a:cubicBezTo>
                    <a:pt x="136" y="246"/>
                    <a:pt x="131" y="256"/>
                    <a:pt x="128" y="257"/>
                  </a:cubicBezTo>
                  <a:cubicBezTo>
                    <a:pt x="126" y="257"/>
                    <a:pt x="110" y="253"/>
                    <a:pt x="94" y="248"/>
                  </a:cubicBezTo>
                  <a:cubicBezTo>
                    <a:pt x="77" y="244"/>
                    <a:pt x="60" y="241"/>
                    <a:pt x="58" y="242"/>
                  </a:cubicBezTo>
                  <a:cubicBezTo>
                    <a:pt x="52" y="245"/>
                    <a:pt x="46" y="259"/>
                    <a:pt x="47" y="264"/>
                  </a:cubicBezTo>
                  <a:cubicBezTo>
                    <a:pt x="47" y="266"/>
                    <a:pt x="60" y="279"/>
                    <a:pt x="72" y="290"/>
                  </a:cubicBezTo>
                  <a:cubicBezTo>
                    <a:pt x="85" y="301"/>
                    <a:pt x="98" y="311"/>
                    <a:pt x="99" y="313"/>
                  </a:cubicBezTo>
                  <a:cubicBezTo>
                    <a:pt x="101" y="317"/>
                    <a:pt x="96" y="326"/>
                    <a:pt x="96" y="326"/>
                  </a:cubicBezTo>
                  <a:cubicBezTo>
                    <a:pt x="96" y="326"/>
                    <a:pt x="96" y="326"/>
                    <a:pt x="96" y="326"/>
                  </a:cubicBezTo>
                  <a:cubicBezTo>
                    <a:pt x="95" y="326"/>
                    <a:pt x="93" y="337"/>
                    <a:pt x="90" y="339"/>
                  </a:cubicBezTo>
                  <a:cubicBezTo>
                    <a:pt x="89" y="340"/>
                    <a:pt x="72" y="339"/>
                    <a:pt x="55" y="338"/>
                  </a:cubicBezTo>
                  <a:cubicBezTo>
                    <a:pt x="38" y="338"/>
                    <a:pt x="21" y="339"/>
                    <a:pt x="19" y="341"/>
                  </a:cubicBezTo>
                  <a:cubicBezTo>
                    <a:pt x="14" y="344"/>
                    <a:pt x="11" y="359"/>
                    <a:pt x="13" y="364"/>
                  </a:cubicBezTo>
                  <a:cubicBezTo>
                    <a:pt x="14" y="367"/>
                    <a:pt x="29" y="376"/>
                    <a:pt x="44" y="383"/>
                  </a:cubicBezTo>
                  <a:cubicBezTo>
                    <a:pt x="59" y="391"/>
                    <a:pt x="74" y="398"/>
                    <a:pt x="76" y="400"/>
                  </a:cubicBezTo>
                  <a:cubicBezTo>
                    <a:pt x="78" y="403"/>
                    <a:pt x="75" y="413"/>
                    <a:pt x="75" y="413"/>
                  </a:cubicBezTo>
                  <a:cubicBezTo>
                    <a:pt x="75" y="414"/>
                    <a:pt x="75" y="414"/>
                    <a:pt x="75" y="414"/>
                  </a:cubicBezTo>
                  <a:cubicBezTo>
                    <a:pt x="75" y="414"/>
                    <a:pt x="75" y="424"/>
                    <a:pt x="72" y="427"/>
                  </a:cubicBezTo>
                  <a:cubicBezTo>
                    <a:pt x="71" y="428"/>
                    <a:pt x="55" y="431"/>
                    <a:pt x="38" y="435"/>
                  </a:cubicBezTo>
                  <a:cubicBezTo>
                    <a:pt x="22" y="439"/>
                    <a:pt x="5" y="443"/>
                    <a:pt x="3" y="445"/>
                  </a:cubicBezTo>
                  <a:cubicBezTo>
                    <a:pt x="0" y="450"/>
                    <a:pt x="0" y="465"/>
                    <a:pt x="3" y="470"/>
                  </a:cubicBezTo>
                  <a:cubicBezTo>
                    <a:pt x="5" y="472"/>
                    <a:pt x="21" y="477"/>
                    <a:pt x="38" y="481"/>
                  </a:cubicBezTo>
                  <a:cubicBezTo>
                    <a:pt x="54" y="485"/>
                    <a:pt x="71" y="489"/>
                    <a:pt x="72" y="490"/>
                  </a:cubicBezTo>
                  <a:cubicBezTo>
                    <a:pt x="75" y="492"/>
                    <a:pt x="75" y="503"/>
                    <a:pt x="75" y="503"/>
                  </a:cubicBezTo>
                  <a:cubicBezTo>
                    <a:pt x="75" y="503"/>
                    <a:pt x="75" y="503"/>
                    <a:pt x="75" y="503"/>
                  </a:cubicBezTo>
                  <a:cubicBezTo>
                    <a:pt x="75" y="503"/>
                    <a:pt x="77" y="514"/>
                    <a:pt x="76" y="517"/>
                  </a:cubicBezTo>
                  <a:cubicBezTo>
                    <a:pt x="75" y="519"/>
                    <a:pt x="59" y="525"/>
                    <a:pt x="44" y="533"/>
                  </a:cubicBezTo>
                  <a:cubicBezTo>
                    <a:pt x="29" y="540"/>
                    <a:pt x="14" y="548"/>
                    <a:pt x="13" y="551"/>
                  </a:cubicBezTo>
                  <a:cubicBezTo>
                    <a:pt x="10" y="556"/>
                    <a:pt x="14" y="571"/>
                    <a:pt x="18" y="574"/>
                  </a:cubicBezTo>
                  <a:cubicBezTo>
                    <a:pt x="20" y="576"/>
                    <a:pt x="37" y="577"/>
                    <a:pt x="54" y="578"/>
                  </a:cubicBezTo>
                  <a:cubicBezTo>
                    <a:pt x="71" y="578"/>
                    <a:pt x="88" y="577"/>
                    <a:pt x="90" y="578"/>
                  </a:cubicBezTo>
                  <a:cubicBezTo>
                    <a:pt x="93" y="580"/>
                    <a:pt x="96" y="591"/>
                    <a:pt x="96" y="591"/>
                  </a:cubicBezTo>
                  <a:cubicBezTo>
                    <a:pt x="96" y="591"/>
                    <a:pt x="96" y="591"/>
                    <a:pt x="96" y="591"/>
                  </a:cubicBezTo>
                  <a:cubicBezTo>
                    <a:pt x="96" y="591"/>
                    <a:pt x="100" y="601"/>
                    <a:pt x="99" y="604"/>
                  </a:cubicBezTo>
                  <a:cubicBezTo>
                    <a:pt x="99" y="606"/>
                    <a:pt x="86" y="615"/>
                    <a:pt x="72" y="626"/>
                  </a:cubicBezTo>
                  <a:cubicBezTo>
                    <a:pt x="59" y="637"/>
                    <a:pt x="47" y="649"/>
                    <a:pt x="46" y="651"/>
                  </a:cubicBezTo>
                  <a:cubicBezTo>
                    <a:pt x="45" y="657"/>
                    <a:pt x="52" y="671"/>
                    <a:pt x="57" y="673"/>
                  </a:cubicBezTo>
                  <a:cubicBezTo>
                    <a:pt x="59" y="674"/>
                    <a:pt x="76" y="672"/>
                    <a:pt x="93" y="668"/>
                  </a:cubicBezTo>
                  <a:cubicBezTo>
                    <a:pt x="110" y="664"/>
                    <a:pt x="126" y="660"/>
                    <a:pt x="128" y="660"/>
                  </a:cubicBezTo>
                  <a:cubicBezTo>
                    <a:pt x="131" y="661"/>
                    <a:pt x="136" y="671"/>
                    <a:pt x="136" y="671"/>
                  </a:cubicBezTo>
                  <a:cubicBezTo>
                    <a:pt x="136" y="671"/>
                    <a:pt x="136" y="671"/>
                    <a:pt x="136" y="671"/>
                  </a:cubicBezTo>
                  <a:cubicBezTo>
                    <a:pt x="136" y="671"/>
                    <a:pt x="143" y="680"/>
                    <a:pt x="143" y="683"/>
                  </a:cubicBezTo>
                  <a:cubicBezTo>
                    <a:pt x="143" y="685"/>
                    <a:pt x="132" y="697"/>
                    <a:pt x="122" y="711"/>
                  </a:cubicBezTo>
                  <a:cubicBezTo>
                    <a:pt x="111" y="724"/>
                    <a:pt x="102" y="739"/>
                    <a:pt x="102" y="741"/>
                  </a:cubicBezTo>
                  <a:cubicBezTo>
                    <a:pt x="102" y="747"/>
                    <a:pt x="112" y="759"/>
                    <a:pt x="117" y="760"/>
                  </a:cubicBezTo>
                  <a:cubicBezTo>
                    <a:pt x="120" y="761"/>
                    <a:pt x="136" y="754"/>
                    <a:pt x="151" y="747"/>
                  </a:cubicBezTo>
                  <a:cubicBezTo>
                    <a:pt x="166" y="739"/>
                    <a:pt x="181" y="731"/>
                    <a:pt x="183" y="731"/>
                  </a:cubicBezTo>
                  <a:cubicBezTo>
                    <a:pt x="187" y="731"/>
                    <a:pt x="194" y="740"/>
                    <a:pt x="194" y="740"/>
                  </a:cubicBezTo>
                  <a:cubicBezTo>
                    <a:pt x="194" y="740"/>
                    <a:pt x="194" y="740"/>
                    <a:pt x="194" y="740"/>
                  </a:cubicBezTo>
                  <a:cubicBezTo>
                    <a:pt x="194" y="740"/>
                    <a:pt x="202" y="747"/>
                    <a:pt x="203" y="750"/>
                  </a:cubicBezTo>
                  <a:cubicBezTo>
                    <a:pt x="203" y="751"/>
                    <a:pt x="196" y="766"/>
                    <a:pt x="189" y="782"/>
                  </a:cubicBezTo>
                  <a:cubicBezTo>
                    <a:pt x="182" y="797"/>
                    <a:pt x="176" y="813"/>
                    <a:pt x="177" y="816"/>
                  </a:cubicBezTo>
                  <a:cubicBezTo>
                    <a:pt x="178" y="822"/>
                    <a:pt x="191" y="831"/>
                    <a:pt x="196" y="831"/>
                  </a:cubicBezTo>
                  <a:cubicBezTo>
                    <a:pt x="199" y="831"/>
                    <a:pt x="213" y="821"/>
                    <a:pt x="226" y="810"/>
                  </a:cubicBezTo>
                  <a:cubicBezTo>
                    <a:pt x="239" y="799"/>
                    <a:pt x="252" y="788"/>
                    <a:pt x="254" y="787"/>
                  </a:cubicBezTo>
                  <a:cubicBezTo>
                    <a:pt x="257" y="787"/>
                    <a:pt x="266" y="793"/>
                    <a:pt x="266" y="793"/>
                  </a:cubicBezTo>
                  <a:cubicBezTo>
                    <a:pt x="266" y="793"/>
                    <a:pt x="266" y="793"/>
                    <a:pt x="266" y="793"/>
                  </a:cubicBezTo>
                  <a:cubicBezTo>
                    <a:pt x="266" y="793"/>
                    <a:pt x="276" y="798"/>
                    <a:pt x="277" y="801"/>
                  </a:cubicBezTo>
                  <a:cubicBezTo>
                    <a:pt x="278" y="803"/>
                    <a:pt x="274" y="819"/>
                    <a:pt x="271" y="835"/>
                  </a:cubicBezTo>
                  <a:cubicBezTo>
                    <a:pt x="268" y="852"/>
                    <a:pt x="265" y="869"/>
                    <a:pt x="267" y="872"/>
                  </a:cubicBezTo>
                  <a:cubicBezTo>
                    <a:pt x="269" y="877"/>
                    <a:pt x="284" y="883"/>
                    <a:pt x="289" y="881"/>
                  </a:cubicBezTo>
                  <a:cubicBezTo>
                    <a:pt x="291" y="881"/>
                    <a:pt x="303" y="868"/>
                    <a:pt x="313" y="854"/>
                  </a:cubicBezTo>
                  <a:cubicBezTo>
                    <a:pt x="324" y="841"/>
                    <a:pt x="333" y="827"/>
                    <a:pt x="335" y="826"/>
                  </a:cubicBezTo>
                  <a:cubicBezTo>
                    <a:pt x="338" y="824"/>
                    <a:pt x="348" y="829"/>
                    <a:pt x="348" y="829"/>
                  </a:cubicBezTo>
                  <a:cubicBezTo>
                    <a:pt x="348" y="829"/>
                    <a:pt x="348" y="829"/>
                    <a:pt x="348" y="829"/>
                  </a:cubicBezTo>
                  <a:cubicBezTo>
                    <a:pt x="348" y="829"/>
                    <a:pt x="359" y="831"/>
                    <a:pt x="361" y="834"/>
                  </a:cubicBezTo>
                  <a:cubicBezTo>
                    <a:pt x="362" y="835"/>
                    <a:pt x="362" y="852"/>
                    <a:pt x="363" y="869"/>
                  </a:cubicBezTo>
                  <a:cubicBezTo>
                    <a:pt x="364" y="886"/>
                    <a:pt x="365" y="903"/>
                    <a:pt x="367" y="905"/>
                  </a:cubicBezTo>
                  <a:cubicBezTo>
                    <a:pt x="371" y="909"/>
                    <a:pt x="386" y="912"/>
                    <a:pt x="391" y="909"/>
                  </a:cubicBezTo>
                  <a:cubicBezTo>
                    <a:pt x="393" y="908"/>
                    <a:pt x="401" y="893"/>
                    <a:pt x="408" y="877"/>
                  </a:cubicBezTo>
                  <a:cubicBezTo>
                    <a:pt x="415" y="862"/>
                    <a:pt x="422" y="846"/>
                    <a:pt x="423" y="845"/>
                  </a:cubicBezTo>
                  <a:cubicBezTo>
                    <a:pt x="426" y="842"/>
                    <a:pt x="436" y="844"/>
                    <a:pt x="436" y="844"/>
                  </a:cubicBezTo>
                  <a:cubicBezTo>
                    <a:pt x="437" y="845"/>
                    <a:pt x="437" y="845"/>
                    <a:pt x="437" y="845"/>
                  </a:cubicBezTo>
                  <a:cubicBezTo>
                    <a:pt x="437" y="845"/>
                    <a:pt x="448" y="844"/>
                    <a:pt x="450" y="846"/>
                  </a:cubicBezTo>
                  <a:cubicBezTo>
                    <a:pt x="451" y="847"/>
                    <a:pt x="455" y="864"/>
                    <a:pt x="460" y="880"/>
                  </a:cubicBezTo>
                  <a:cubicBezTo>
                    <a:pt x="465" y="896"/>
                    <a:pt x="470" y="912"/>
                    <a:pt x="473" y="914"/>
                  </a:cubicBezTo>
                  <a:cubicBezTo>
                    <a:pt x="477" y="917"/>
                    <a:pt x="493" y="916"/>
                    <a:pt x="497" y="913"/>
                  </a:cubicBezTo>
                  <a:cubicBezTo>
                    <a:pt x="499" y="911"/>
                    <a:pt x="503" y="894"/>
                    <a:pt x="506" y="878"/>
                  </a:cubicBezTo>
                  <a:cubicBezTo>
                    <a:pt x="510" y="861"/>
                    <a:pt x="512" y="844"/>
                    <a:pt x="513" y="843"/>
                  </a:cubicBezTo>
                  <a:cubicBezTo>
                    <a:pt x="515" y="840"/>
                    <a:pt x="526" y="839"/>
                    <a:pt x="526" y="839"/>
                  </a:cubicBezTo>
                  <a:cubicBezTo>
                    <a:pt x="526" y="839"/>
                    <a:pt x="526" y="839"/>
                    <a:pt x="526" y="839"/>
                  </a:cubicBezTo>
                  <a:cubicBezTo>
                    <a:pt x="526" y="839"/>
                    <a:pt x="537" y="837"/>
                    <a:pt x="540" y="838"/>
                  </a:cubicBezTo>
                  <a:cubicBezTo>
                    <a:pt x="541" y="839"/>
                    <a:pt x="549" y="854"/>
                    <a:pt x="557" y="868"/>
                  </a:cubicBezTo>
                  <a:cubicBezTo>
                    <a:pt x="565" y="883"/>
                    <a:pt x="575" y="898"/>
                    <a:pt x="577" y="899"/>
                  </a:cubicBezTo>
                  <a:cubicBezTo>
                    <a:pt x="583" y="901"/>
                    <a:pt x="597" y="896"/>
                    <a:pt x="601" y="892"/>
                  </a:cubicBezTo>
                  <a:cubicBezTo>
                    <a:pt x="602" y="890"/>
                    <a:pt x="602" y="873"/>
                    <a:pt x="602" y="855"/>
                  </a:cubicBezTo>
                  <a:cubicBezTo>
                    <a:pt x="601" y="838"/>
                    <a:pt x="600" y="822"/>
                    <a:pt x="600" y="820"/>
                  </a:cubicBezTo>
                  <a:cubicBezTo>
                    <a:pt x="602" y="816"/>
                    <a:pt x="612" y="814"/>
                    <a:pt x="612" y="814"/>
                  </a:cubicBezTo>
                  <a:cubicBezTo>
                    <a:pt x="612" y="814"/>
                    <a:pt x="612" y="814"/>
                    <a:pt x="612" y="814"/>
                  </a:cubicBezTo>
                  <a:cubicBezTo>
                    <a:pt x="612" y="814"/>
                    <a:pt x="622" y="808"/>
                    <a:pt x="625" y="809"/>
                  </a:cubicBezTo>
                  <a:cubicBezTo>
                    <a:pt x="627" y="809"/>
                    <a:pt x="638" y="822"/>
                    <a:pt x="649" y="835"/>
                  </a:cubicBezTo>
                  <a:cubicBezTo>
                    <a:pt x="661" y="847"/>
                    <a:pt x="673" y="859"/>
                    <a:pt x="676" y="860"/>
                  </a:cubicBezTo>
                  <a:cubicBezTo>
                    <a:pt x="681" y="860"/>
                    <a:pt x="695" y="852"/>
                    <a:pt x="697" y="847"/>
                  </a:cubicBezTo>
                  <a:cubicBezTo>
                    <a:pt x="698" y="845"/>
                    <a:pt x="694" y="828"/>
                    <a:pt x="689" y="812"/>
                  </a:cubicBezTo>
                  <a:cubicBezTo>
                    <a:pt x="685" y="795"/>
                    <a:pt x="679" y="779"/>
                    <a:pt x="680" y="778"/>
                  </a:cubicBezTo>
                  <a:cubicBezTo>
                    <a:pt x="680" y="774"/>
                    <a:pt x="690" y="769"/>
                    <a:pt x="690" y="769"/>
                  </a:cubicBezTo>
                  <a:cubicBezTo>
                    <a:pt x="690" y="769"/>
                    <a:pt x="690" y="769"/>
                    <a:pt x="690" y="769"/>
                  </a:cubicBezTo>
                  <a:cubicBezTo>
                    <a:pt x="690" y="769"/>
                    <a:pt x="698" y="761"/>
                    <a:pt x="702" y="761"/>
                  </a:cubicBezTo>
                  <a:cubicBezTo>
                    <a:pt x="703" y="761"/>
                    <a:pt x="717" y="771"/>
                    <a:pt x="731" y="781"/>
                  </a:cubicBezTo>
                  <a:cubicBezTo>
                    <a:pt x="745" y="790"/>
                    <a:pt x="759" y="799"/>
                    <a:pt x="762" y="799"/>
                  </a:cubicBezTo>
                  <a:cubicBezTo>
                    <a:pt x="768" y="798"/>
                    <a:pt x="779" y="787"/>
                    <a:pt x="780" y="782"/>
                  </a:cubicBezTo>
                  <a:cubicBezTo>
                    <a:pt x="780" y="780"/>
                    <a:pt x="773" y="764"/>
                    <a:pt x="765" y="749"/>
                  </a:cubicBezTo>
                  <a:cubicBezTo>
                    <a:pt x="756" y="734"/>
                    <a:pt x="748" y="720"/>
                    <a:pt x="747" y="718"/>
                  </a:cubicBezTo>
                  <a:cubicBezTo>
                    <a:pt x="747" y="714"/>
                    <a:pt x="755" y="707"/>
                    <a:pt x="755" y="707"/>
                  </a:cubicBezTo>
                  <a:cubicBezTo>
                    <a:pt x="755" y="707"/>
                    <a:pt x="755" y="707"/>
                    <a:pt x="755" y="707"/>
                  </a:cubicBezTo>
                  <a:cubicBezTo>
                    <a:pt x="755" y="707"/>
                    <a:pt x="762" y="698"/>
                    <a:pt x="765" y="697"/>
                  </a:cubicBezTo>
                  <a:cubicBezTo>
                    <a:pt x="767" y="697"/>
                    <a:pt x="782" y="703"/>
                    <a:pt x="798" y="709"/>
                  </a:cubicBezTo>
                  <a:cubicBezTo>
                    <a:pt x="813" y="715"/>
                    <a:pt x="830" y="721"/>
                    <a:pt x="833" y="720"/>
                  </a:cubicBezTo>
                  <a:cubicBezTo>
                    <a:pt x="838" y="718"/>
                    <a:pt x="846" y="705"/>
                    <a:pt x="846" y="699"/>
                  </a:cubicBezTo>
                  <a:cubicBezTo>
                    <a:pt x="846" y="697"/>
                    <a:pt x="835" y="683"/>
                    <a:pt x="824" y="671"/>
                  </a:cubicBezTo>
                  <a:cubicBezTo>
                    <a:pt x="812" y="658"/>
                    <a:pt x="800" y="646"/>
                    <a:pt x="800" y="645"/>
                  </a:cubicBezTo>
                  <a:cubicBezTo>
                    <a:pt x="799" y="641"/>
                    <a:pt x="805" y="632"/>
                    <a:pt x="805" y="632"/>
                  </a:cubicBezTo>
                  <a:cubicBezTo>
                    <a:pt x="805" y="632"/>
                    <a:pt x="805" y="632"/>
                    <a:pt x="805" y="632"/>
                  </a:cubicBezTo>
                  <a:cubicBezTo>
                    <a:pt x="805" y="632"/>
                    <a:pt x="809" y="622"/>
                    <a:pt x="812" y="620"/>
                  </a:cubicBezTo>
                  <a:cubicBezTo>
                    <a:pt x="813" y="619"/>
                    <a:pt x="830" y="622"/>
                    <a:pt x="846" y="624"/>
                  </a:cubicBezTo>
                  <a:cubicBezTo>
                    <a:pt x="863" y="627"/>
                    <a:pt x="880" y="628"/>
                    <a:pt x="883" y="626"/>
                  </a:cubicBezTo>
                  <a:cubicBezTo>
                    <a:pt x="888" y="624"/>
                    <a:pt x="893" y="609"/>
                    <a:pt x="891" y="604"/>
                  </a:cubicBezTo>
                  <a:cubicBezTo>
                    <a:pt x="891" y="601"/>
                    <a:pt x="877" y="591"/>
                    <a:pt x="863" y="581"/>
                  </a:cubicBezTo>
                  <a:cubicBezTo>
                    <a:pt x="849" y="571"/>
                    <a:pt x="834" y="563"/>
                    <a:pt x="833" y="561"/>
                  </a:cubicBezTo>
                  <a:cubicBezTo>
                    <a:pt x="831" y="558"/>
                    <a:pt x="835" y="548"/>
                    <a:pt x="835" y="548"/>
                  </a:cubicBezTo>
                  <a:cubicBezTo>
                    <a:pt x="835" y="548"/>
                    <a:pt x="835" y="548"/>
                    <a:pt x="835" y="548"/>
                  </a:cubicBezTo>
                  <a:cubicBezTo>
                    <a:pt x="836" y="548"/>
                    <a:pt x="837" y="537"/>
                    <a:pt x="840" y="535"/>
                  </a:cubicBezTo>
                  <a:cubicBezTo>
                    <a:pt x="841" y="533"/>
                    <a:pt x="857" y="533"/>
                    <a:pt x="874" y="531"/>
                  </a:cubicBezTo>
                  <a:cubicBezTo>
                    <a:pt x="891" y="529"/>
                    <a:pt x="908" y="526"/>
                    <a:pt x="910" y="524"/>
                  </a:cubicBezTo>
                  <a:cubicBezTo>
                    <a:pt x="914" y="520"/>
                    <a:pt x="916" y="505"/>
                    <a:pt x="913" y="500"/>
                  </a:cubicBezTo>
                  <a:cubicBezTo>
                    <a:pt x="912" y="498"/>
                    <a:pt x="896" y="491"/>
                    <a:pt x="880" y="485"/>
                  </a:cubicBezTo>
                  <a:close/>
                </a:path>
              </a:pathLst>
            </a:custGeom>
            <a:gradFill>
              <a:gsLst>
                <a:gs pos="0">
                  <a:schemeClr val="bg1">
                    <a:lumMod val="85000"/>
                  </a:schemeClr>
                </a:gs>
                <a:gs pos="100000">
                  <a:schemeClr val="bg1"/>
                </a:gs>
              </a:gsLst>
              <a:lin ang="0" scaled="0"/>
            </a:gradFill>
            <a:ln>
              <a:noFill/>
            </a:ln>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cs typeface="+mn-ea"/>
                <a:sym typeface="+mn-lt"/>
              </a:endParaRPr>
            </a:p>
          </p:txBody>
        </p:sp>
        <p:sp>
          <p:nvSpPr>
            <p:cNvPr id="56" name="Oval 13"/>
            <p:cNvSpPr>
              <a:spLocks noChangeArrowheads="1"/>
            </p:cNvSpPr>
            <p:nvPr/>
          </p:nvSpPr>
          <p:spPr bwMode="auto">
            <a:xfrm rot="10800000" flipV="1">
              <a:off x="4714305" y="3957621"/>
              <a:ext cx="1157664" cy="1054245"/>
            </a:xfrm>
            <a:prstGeom prst="ellipse">
              <a:avLst/>
            </a:prstGeom>
            <a:gradFill>
              <a:gsLst>
                <a:gs pos="0">
                  <a:schemeClr val="bg1">
                    <a:lumMod val="85000"/>
                  </a:schemeClr>
                </a:gs>
                <a:gs pos="100000">
                  <a:schemeClr val="bg1"/>
                </a:gs>
              </a:gsLst>
              <a:lin ang="9000000" scaled="0"/>
            </a:gradFill>
            <a:ln>
              <a:noFill/>
            </a:ln>
          </p:spPr>
          <p:txBody>
            <a:bodyPr vert="horz" wrap="square" lIns="91440" tIns="45720" rIns="91440" bIns="45720" numCol="1" anchor="t" anchorCtr="0" compatLnSpc="1"/>
            <a:lstStyle/>
            <a:p>
              <a:r>
                <a:rPr lang="zh-CN" altLang="en-US" sz="2400" dirty="0">
                  <a:latin typeface="微软雅黑" panose="020B0503020204020204" pitchFamily="34" charset="-122"/>
                  <a:ea typeface="微软雅黑" panose="020B0503020204020204" pitchFamily="34" charset="-122"/>
                  <a:cs typeface="+mn-ea"/>
                  <a:sym typeface="+mn-lt"/>
                </a:rPr>
                <a:t>学习困难</a:t>
              </a:r>
            </a:p>
          </p:txBody>
        </p:sp>
      </p:grpSp>
      <p:grpSp>
        <p:nvGrpSpPr>
          <p:cNvPr id="48" name="组合 47"/>
          <p:cNvGrpSpPr/>
          <p:nvPr/>
        </p:nvGrpSpPr>
        <p:grpSpPr>
          <a:xfrm>
            <a:off x="670064" y="163195"/>
            <a:ext cx="5968226" cy="681355"/>
            <a:chOff x="1340" y="150"/>
            <a:chExt cx="9399" cy="1073"/>
          </a:xfrm>
        </p:grpSpPr>
        <p:grpSp>
          <p:nvGrpSpPr>
            <p:cNvPr id="55" name="组合 54"/>
            <p:cNvGrpSpPr/>
            <p:nvPr/>
          </p:nvGrpSpPr>
          <p:grpSpPr>
            <a:xfrm>
              <a:off x="1340" y="150"/>
              <a:ext cx="9399" cy="1073"/>
              <a:chOff x="850811" y="114498"/>
              <a:chExt cx="5968118" cy="681285"/>
            </a:xfrm>
          </p:grpSpPr>
          <p:pic>
            <p:nvPicPr>
              <p:cNvPr id="5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矩形 61"/>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63" name="图片 62" descr="图片1"/>
            <p:cNvPicPr>
              <a:picLocks noChangeAspect="1"/>
            </p:cNvPicPr>
            <p:nvPr/>
          </p:nvPicPr>
          <p:blipFill>
            <a:blip r:embed="rId8"/>
            <a:stretch>
              <a:fillRect/>
            </a:stretch>
          </p:blipFill>
          <p:spPr>
            <a:xfrm>
              <a:off x="1397" y="200"/>
              <a:ext cx="2613" cy="400"/>
            </a:xfrm>
            <a:prstGeom prst="rect">
              <a:avLst/>
            </a:prstGeom>
          </p:spPr>
        </p:pic>
      </p:grpSp>
    </p:spTree>
    <p:custDataLst>
      <p:tags r:id="rId1"/>
    </p:custDataLst>
  </p:cSld>
  <p:clrMapOvr>
    <a:masterClrMapping/>
  </p:clrMapOvr>
  <p:transition spd="med"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upLeft)">
                                      <p:cBhvr>
                                        <p:cTn id="7" dur="500"/>
                                        <p:tgtEl>
                                          <p:spTgt spid="3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strips(downRight)">
                                      <p:cBhvr>
                                        <p:cTn id="19" dur="500"/>
                                        <p:tgtEl>
                                          <p:spTgt spid="4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8" presetClass="entr" presetSubtype="3"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strips(upRight)">
                                      <p:cBhvr>
                                        <p:cTn id="31" dur="500"/>
                                        <p:tgtEl>
                                          <p:spTgt spid="2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8" presetClass="entr" presetSubtype="12"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strips(downLeft)">
                                      <p:cBhvr>
                                        <p:cTn id="43" dur="500"/>
                                        <p:tgtEl>
                                          <p:spTgt spid="52"/>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right)">
                                      <p:cBhvr>
                                        <p:cTn id="47" dur="500"/>
                                        <p:tgtEl>
                                          <p:spTgt spid="4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55880"/>
            <a:ext cx="12192000" cy="6339840"/>
          </a:xfrm>
          <a:prstGeom prst="rect">
            <a:avLst/>
          </a:prstGeom>
        </p:spPr>
      </p:pic>
      <p:grpSp>
        <p:nvGrpSpPr>
          <p:cNvPr id="127" name="组合 126"/>
          <p:cNvGrpSpPr/>
          <p:nvPr/>
        </p:nvGrpSpPr>
        <p:grpSpPr>
          <a:xfrm>
            <a:off x="2862668" y="1399239"/>
            <a:ext cx="3155979" cy="1063707"/>
            <a:chOff x="112232" y="933832"/>
            <a:chExt cx="3155979" cy="1063707"/>
          </a:xfrm>
        </p:grpSpPr>
        <p:grpSp>
          <p:nvGrpSpPr>
            <p:cNvPr id="128" name="组合 127"/>
            <p:cNvGrpSpPr/>
            <p:nvPr/>
          </p:nvGrpSpPr>
          <p:grpSpPr>
            <a:xfrm>
              <a:off x="112232" y="933832"/>
              <a:ext cx="1233900" cy="1063707"/>
              <a:chOff x="2438399" y="1951920"/>
              <a:chExt cx="2743200" cy="2364830"/>
            </a:xfrm>
          </p:grpSpPr>
          <p:sp>
            <p:nvSpPr>
              <p:cNvPr id="130" name="等腰三角形 12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44" name="文本框 143"/>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02</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29" name="文本框 12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教学目标</a:t>
              </a:r>
            </a:p>
          </p:txBody>
        </p:sp>
      </p:grpSp>
      <p:sp>
        <p:nvSpPr>
          <p:cNvPr id="9" name="文本框 8"/>
          <p:cNvSpPr txBox="1"/>
          <p:nvPr/>
        </p:nvSpPr>
        <p:spPr>
          <a:xfrm>
            <a:off x="4096568" y="2649218"/>
            <a:ext cx="5083443" cy="2192395"/>
          </a:xfrm>
          <a:prstGeom prst="rect">
            <a:avLst/>
          </a:prstGeom>
          <a:noFill/>
        </p:spPr>
        <p:txBody>
          <a:bodyPr wrap="none" rtlCol="0">
            <a:spAutoFit/>
          </a:bodyPr>
          <a:lstStyle/>
          <a:p>
            <a:endParaRPr lang="en-US" altLang="zh-CN" sz="2000" b="1" kern="100" dirty="0">
              <a:effectLst/>
              <a:latin typeface="+mn-ea"/>
              <a:cs typeface="Times New Roman" panose="02020603050405020304" pitchFamily="18" charset="0"/>
            </a:endParaRPr>
          </a:p>
          <a:p>
            <a:pPr>
              <a:lnSpc>
                <a:spcPct val="150000"/>
              </a:lnSpc>
            </a:pPr>
            <a:r>
              <a:rPr lang="en-US" altLang="zh-CN" sz="2000" b="1" kern="100" dirty="0">
                <a:effectLst/>
                <a:latin typeface="+mn-ea"/>
                <a:cs typeface="Times New Roman" panose="02020603050405020304" pitchFamily="18" charset="0"/>
              </a:rPr>
              <a:t>       </a:t>
            </a:r>
            <a:r>
              <a:rPr lang="zh-CN" altLang="zh-CN" sz="2000" kern="100" dirty="0">
                <a:effectLst/>
                <a:latin typeface="+mn-ea"/>
                <a:cs typeface="Times New Roman" panose="02020603050405020304" pitchFamily="18" charset="0"/>
              </a:rPr>
              <a:t>通过讲授环境保护法的基本原则的理论</a:t>
            </a:r>
            <a:endParaRPr lang="en-US" altLang="zh-CN" sz="2000" kern="100" dirty="0">
              <a:effectLst/>
              <a:latin typeface="+mn-ea"/>
              <a:cs typeface="Times New Roman" panose="02020603050405020304" pitchFamily="18" charset="0"/>
            </a:endParaRPr>
          </a:p>
          <a:p>
            <a:pPr>
              <a:lnSpc>
                <a:spcPct val="150000"/>
              </a:lnSpc>
            </a:pPr>
            <a:r>
              <a:rPr lang="zh-CN" altLang="zh-CN" sz="2000" kern="100" dirty="0">
                <a:effectLst/>
                <a:latin typeface="+mn-ea"/>
                <a:cs typeface="Times New Roman" panose="02020603050405020304" pitchFamily="18" charset="0"/>
              </a:rPr>
              <a:t>知识，深刻了解公众参与对环境保护的重要</a:t>
            </a:r>
            <a:endParaRPr lang="en-US" altLang="zh-CN" sz="2000" kern="100" dirty="0">
              <a:effectLst/>
              <a:latin typeface="+mn-ea"/>
              <a:cs typeface="Times New Roman" panose="02020603050405020304" pitchFamily="18" charset="0"/>
            </a:endParaRPr>
          </a:p>
          <a:p>
            <a:pPr>
              <a:lnSpc>
                <a:spcPct val="150000"/>
              </a:lnSpc>
            </a:pPr>
            <a:r>
              <a:rPr lang="zh-CN" altLang="zh-CN" sz="2000" kern="100" dirty="0">
                <a:effectLst/>
                <a:latin typeface="+mn-ea"/>
                <a:cs typeface="Times New Roman" panose="02020603050405020304" pitchFamily="18" charset="0"/>
              </a:rPr>
              <a:t>性，充分掌握环境保护法基本原则，运用到</a:t>
            </a:r>
            <a:endParaRPr lang="en-US" altLang="zh-CN" sz="2000" kern="100" dirty="0">
              <a:effectLst/>
              <a:latin typeface="+mn-ea"/>
              <a:cs typeface="Times New Roman" panose="02020603050405020304" pitchFamily="18" charset="0"/>
            </a:endParaRPr>
          </a:p>
          <a:p>
            <a:pPr>
              <a:lnSpc>
                <a:spcPct val="150000"/>
              </a:lnSpc>
            </a:pPr>
            <a:r>
              <a:rPr lang="zh-CN" altLang="zh-CN" sz="2000" kern="100" dirty="0">
                <a:effectLst/>
                <a:latin typeface="+mn-ea"/>
                <a:cs typeface="Times New Roman" panose="02020603050405020304" pitchFamily="18" charset="0"/>
              </a:rPr>
              <a:t>环保实践中去。</a:t>
            </a:r>
            <a:endParaRPr lang="zh-CN" altLang="en-US" sz="2000" dirty="0">
              <a:latin typeface="+mn-ea"/>
            </a:endParaRPr>
          </a:p>
        </p:txBody>
      </p:sp>
      <p:sp>
        <p:nvSpPr>
          <p:cNvPr id="12" name="文本框 11"/>
          <p:cNvSpPr txBox="1"/>
          <p:nvPr/>
        </p:nvSpPr>
        <p:spPr>
          <a:xfrm>
            <a:off x="5472289" y="1577970"/>
            <a:ext cx="1935145" cy="523220"/>
          </a:xfrm>
          <a:prstGeom prst="rect">
            <a:avLst/>
          </a:prstGeom>
          <a:noFill/>
        </p:spPr>
        <p:txBody>
          <a:bodyPr wrap="none" rtlCol="0">
            <a:spAutoFit/>
          </a:bodyPr>
          <a:lstStyle/>
          <a:p>
            <a:r>
              <a:rPr lang="en-US" altLang="zh-CN" sz="2800" b="1" dirty="0"/>
              <a:t>--</a:t>
            </a:r>
            <a:r>
              <a:rPr lang="zh-CN" altLang="en-US" sz="2800" b="1" dirty="0"/>
              <a:t>学习目标</a:t>
            </a:r>
          </a:p>
        </p:txBody>
      </p:sp>
      <p:pic>
        <p:nvPicPr>
          <p:cNvPr id="13" name="图片 12"/>
          <p:cNvPicPr>
            <a:picLocks noChangeAspect="1"/>
          </p:cNvPicPr>
          <p:nvPr/>
        </p:nvPicPr>
        <p:blipFill>
          <a:blip r:embed="rId6"/>
          <a:stretch>
            <a:fillRect/>
          </a:stretch>
        </p:blipFill>
        <p:spPr>
          <a:xfrm>
            <a:off x="3886021" y="2618120"/>
            <a:ext cx="749873" cy="755970"/>
          </a:xfrm>
          <a:prstGeom prst="rect">
            <a:avLst/>
          </a:prstGeom>
        </p:spPr>
      </p:pic>
      <p:grpSp>
        <p:nvGrpSpPr>
          <p:cNvPr id="2" name="组合 1"/>
          <p:cNvGrpSpPr/>
          <p:nvPr/>
        </p:nvGrpSpPr>
        <p:grpSpPr>
          <a:xfrm>
            <a:off x="670064" y="163195"/>
            <a:ext cx="5968226" cy="681355"/>
            <a:chOff x="1340" y="150"/>
            <a:chExt cx="9399" cy="1073"/>
          </a:xfrm>
        </p:grpSpPr>
        <p:grpSp>
          <p:nvGrpSpPr>
            <p:cNvPr id="3" name="组合 2"/>
            <p:cNvGrpSpPr/>
            <p:nvPr/>
          </p:nvGrpSpPr>
          <p:grpSpPr>
            <a:xfrm>
              <a:off x="1340" y="150"/>
              <a:ext cx="9399" cy="1073"/>
              <a:chOff x="850811" y="114498"/>
              <a:chExt cx="5968118" cy="681285"/>
            </a:xfrm>
          </p:grpSpPr>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6" name="图片 5" descr="图片1"/>
            <p:cNvPicPr>
              <a:picLocks noChangeAspect="1"/>
            </p:cNvPicPr>
            <p:nvPr/>
          </p:nvPicPr>
          <p:blipFill>
            <a:blip r:embed="rId8"/>
            <a:stretch>
              <a:fillRect/>
            </a:stretch>
          </p:blipFill>
          <p:spPr>
            <a:xfrm>
              <a:off x="1397" y="200"/>
              <a:ext cx="2613" cy="400"/>
            </a:xfrm>
            <a:prstGeom prst="rect">
              <a:avLst/>
            </a:prstGeom>
          </p:spPr>
        </p:pic>
      </p:grpSp>
    </p:spTree>
  </p:cSld>
  <p:clrMapOvr>
    <a:masterClrMapping/>
  </p:clrMapOvr>
  <p:transition spd="med"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3950"/>
                                  </p:stCondLst>
                                  <p:childTnLst>
                                    <p:animClr clrSpc="rgb" dir="cw">
                                      <p:cBhvr override="childStyle">
                                        <p:cTn id="6" dur="2000" fill="hold"/>
                                        <p:tgtEl>
                                          <p:spTgt spid="9">
                                            <p:txEl>
                                              <p:pRg st="1" end="1"/>
                                            </p:txEl>
                                          </p:spTgt>
                                        </p:tgtEl>
                                        <p:attrNameLst>
                                          <p:attrName>style.color</p:attrName>
                                        </p:attrNameLst>
                                      </p:cBhvr>
                                      <p:to>
                                        <a:schemeClr val="accent2"/>
                                      </p:to>
                                    </p:animClr>
                                  </p:childTnLst>
                                </p:cTn>
                              </p:par>
                            </p:childTnLst>
                          </p:cTn>
                        </p:par>
                        <p:par>
                          <p:cTn id="7" fill="hold">
                            <p:stCondLst>
                              <p:cond delay="5950"/>
                            </p:stCondLst>
                            <p:childTnLst>
                              <p:par>
                                <p:cTn id="8" presetID="3" presetClass="emph" presetSubtype="2" fill="hold" nodeType="afterEffect">
                                  <p:stCondLst>
                                    <p:cond delay="0"/>
                                  </p:stCondLst>
                                  <p:childTnLst>
                                    <p:animClr clrSpc="rgb" dir="cw">
                                      <p:cBhvr override="childStyle">
                                        <p:cTn id="9" dur="2000" fill="hold"/>
                                        <p:tgtEl>
                                          <p:spTgt spid="9">
                                            <p:txEl>
                                              <p:pRg st="2" end="2"/>
                                            </p:txEl>
                                          </p:spTgt>
                                        </p:tgtEl>
                                        <p:attrNameLst>
                                          <p:attrName>style.color</p:attrName>
                                        </p:attrNameLst>
                                      </p:cBhvr>
                                      <p:to>
                                        <a:schemeClr val="accent2"/>
                                      </p:to>
                                    </p:animClr>
                                  </p:childTnLst>
                                </p:cTn>
                              </p:par>
                            </p:childTnLst>
                          </p:cTn>
                        </p:par>
                        <p:par>
                          <p:cTn id="10" fill="hold">
                            <p:stCondLst>
                              <p:cond delay="7950"/>
                            </p:stCondLst>
                            <p:childTnLst>
                              <p:par>
                                <p:cTn id="11" presetID="3" presetClass="emph" presetSubtype="2" fill="hold" nodeType="afterEffect">
                                  <p:stCondLst>
                                    <p:cond delay="0"/>
                                  </p:stCondLst>
                                  <p:childTnLst>
                                    <p:animClr clrSpc="rgb" dir="cw">
                                      <p:cBhvr override="childStyle">
                                        <p:cTn id="12" dur="2000" fill="hold"/>
                                        <p:tgtEl>
                                          <p:spTgt spid="9">
                                            <p:txEl>
                                              <p:pRg st="3" end="3"/>
                                            </p:txEl>
                                          </p:spTgt>
                                        </p:tgtEl>
                                        <p:attrNameLst>
                                          <p:attrName>style.color</p:attrName>
                                        </p:attrNameLst>
                                      </p:cBhvr>
                                      <p:to>
                                        <a:schemeClr val="accent2"/>
                                      </p:to>
                                    </p:animClr>
                                  </p:childTnLst>
                                </p:cTn>
                              </p:par>
                            </p:childTnLst>
                          </p:cTn>
                        </p:par>
                        <p:par>
                          <p:cTn id="13" fill="hold">
                            <p:stCondLst>
                              <p:cond delay="9950"/>
                            </p:stCondLst>
                            <p:childTnLst>
                              <p:par>
                                <p:cTn id="14" presetID="3" presetClass="emph" presetSubtype="2" fill="hold" nodeType="afterEffect">
                                  <p:stCondLst>
                                    <p:cond delay="0"/>
                                  </p:stCondLst>
                                  <p:childTnLst>
                                    <p:animClr clrSpc="rgb" dir="cw">
                                      <p:cBhvr override="childStyle">
                                        <p:cTn id="15" dur="2000" fill="hold"/>
                                        <p:tgtEl>
                                          <p:spTgt spid="9">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76200"/>
            <a:ext cx="12192000" cy="6339840"/>
          </a:xfrm>
          <a:prstGeom prst="rect">
            <a:avLst/>
          </a:prstGeom>
        </p:spPr>
      </p:pic>
      <p:grpSp>
        <p:nvGrpSpPr>
          <p:cNvPr id="127" name="组合 126"/>
          <p:cNvGrpSpPr/>
          <p:nvPr/>
        </p:nvGrpSpPr>
        <p:grpSpPr>
          <a:xfrm>
            <a:off x="2171204" y="1299173"/>
            <a:ext cx="3155979" cy="1063707"/>
            <a:chOff x="112232" y="933832"/>
            <a:chExt cx="3155979" cy="1063707"/>
          </a:xfrm>
        </p:grpSpPr>
        <p:grpSp>
          <p:nvGrpSpPr>
            <p:cNvPr id="128" name="组合 127"/>
            <p:cNvGrpSpPr/>
            <p:nvPr/>
          </p:nvGrpSpPr>
          <p:grpSpPr>
            <a:xfrm>
              <a:off x="112232" y="933832"/>
              <a:ext cx="1233900" cy="1063707"/>
              <a:chOff x="2438399" y="1951920"/>
              <a:chExt cx="2743200" cy="2364830"/>
            </a:xfrm>
          </p:grpSpPr>
          <p:sp>
            <p:nvSpPr>
              <p:cNvPr id="130" name="等腰三角形 129"/>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44" name="文本框 143"/>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02</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29" name="文本框 12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en-US" altLang="zh-CN"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教学目标</a:t>
              </a:r>
            </a:p>
          </p:txBody>
        </p:sp>
      </p:grpSp>
      <p:grpSp>
        <p:nvGrpSpPr>
          <p:cNvPr id="4" name="组合 3"/>
          <p:cNvGrpSpPr/>
          <p:nvPr/>
        </p:nvGrpSpPr>
        <p:grpSpPr>
          <a:xfrm>
            <a:off x="2745339" y="2405431"/>
            <a:ext cx="7052310" cy="2597954"/>
            <a:chOff x="1530702" y="4423288"/>
            <a:chExt cx="7592511" cy="2597903"/>
          </a:xfrm>
        </p:grpSpPr>
        <p:cxnSp>
          <p:nvCxnSpPr>
            <p:cNvPr id="58" name="Straight Connector 21"/>
            <p:cNvCxnSpPr>
              <a:stCxn id="74" idx="6"/>
            </p:cNvCxnSpPr>
            <p:nvPr/>
          </p:nvCxnSpPr>
          <p:spPr>
            <a:xfrm flipH="1">
              <a:off x="2285607" y="4689030"/>
              <a:ext cx="6225356" cy="10691"/>
            </a:xfrm>
            <a:prstGeom prst="line">
              <a:avLst/>
            </a:prstGeom>
            <a:ln w="31750">
              <a:solidFill>
                <a:schemeClr val="tx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Oval 2"/>
            <p:cNvSpPr/>
            <p:nvPr/>
          </p:nvSpPr>
          <p:spPr>
            <a:xfrm>
              <a:off x="2000289" y="4423288"/>
              <a:ext cx="531483" cy="531483"/>
            </a:xfrm>
            <a:prstGeom prst="ellipse">
              <a:avLst/>
            </a:prstGeom>
            <a:solidFill>
              <a:schemeClr val="tx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字魂59号-创粗黑" panose="00000500000000000000" pitchFamily="2" charset="-122"/>
                <a:ea typeface="字魂59号-创粗黑" panose="00000500000000000000" pitchFamily="2" charset="-122"/>
                <a:cs typeface="+mn-ea"/>
                <a:sym typeface="+mn-lt"/>
              </a:endParaRPr>
            </a:p>
          </p:txBody>
        </p:sp>
        <p:sp>
          <p:nvSpPr>
            <p:cNvPr id="64" name="Oval 22"/>
            <p:cNvSpPr/>
            <p:nvPr/>
          </p:nvSpPr>
          <p:spPr>
            <a:xfrm>
              <a:off x="4003573" y="4423288"/>
              <a:ext cx="531483" cy="531483"/>
            </a:xfrm>
            <a:prstGeom prst="ellipse">
              <a:avLst/>
            </a:prstGeom>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字魂59号-创粗黑" panose="00000500000000000000" pitchFamily="2" charset="-122"/>
                <a:ea typeface="字魂59号-创粗黑" panose="00000500000000000000" pitchFamily="2" charset="-122"/>
                <a:cs typeface="+mn-ea"/>
                <a:sym typeface="+mn-lt"/>
              </a:endParaRPr>
            </a:p>
          </p:txBody>
        </p:sp>
        <p:sp>
          <p:nvSpPr>
            <p:cNvPr id="69" name="Oval 34"/>
            <p:cNvSpPr/>
            <p:nvPr/>
          </p:nvSpPr>
          <p:spPr>
            <a:xfrm>
              <a:off x="5925091" y="4423288"/>
              <a:ext cx="531483" cy="531483"/>
            </a:xfrm>
            <a:prstGeom prst="ellipse">
              <a:avLst/>
            </a:prstGeom>
            <a:solidFill>
              <a:schemeClr val="bg2">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字魂59号-创粗黑" panose="00000500000000000000" pitchFamily="2" charset="-122"/>
                <a:ea typeface="字魂59号-创粗黑" panose="00000500000000000000" pitchFamily="2" charset="-122"/>
                <a:cs typeface="+mn-ea"/>
                <a:sym typeface="+mn-lt"/>
              </a:endParaRPr>
            </a:p>
          </p:txBody>
        </p:sp>
        <p:sp>
          <p:nvSpPr>
            <p:cNvPr id="74" name="Oval 43"/>
            <p:cNvSpPr/>
            <p:nvPr/>
          </p:nvSpPr>
          <p:spPr>
            <a:xfrm>
              <a:off x="7979480" y="4423288"/>
              <a:ext cx="531483" cy="531483"/>
            </a:xfrm>
            <a:prstGeom prst="ellipse">
              <a:avLst/>
            </a:prstGeom>
            <a:solidFill>
              <a:schemeClr val="accent2"/>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字魂59号-创粗黑" panose="00000500000000000000" pitchFamily="2" charset="-122"/>
                <a:ea typeface="字魂59号-创粗黑" panose="00000500000000000000" pitchFamily="2" charset="-122"/>
                <a:cs typeface="+mn-ea"/>
                <a:sym typeface="+mn-lt"/>
              </a:endParaRPr>
            </a:p>
          </p:txBody>
        </p:sp>
        <p:sp>
          <p:nvSpPr>
            <p:cNvPr id="84" name="TextBox 59"/>
            <p:cNvSpPr txBox="1"/>
            <p:nvPr/>
          </p:nvSpPr>
          <p:spPr>
            <a:xfrm>
              <a:off x="5960711" y="4495547"/>
              <a:ext cx="460661" cy="369332"/>
            </a:xfrm>
            <a:prstGeom prst="rect">
              <a:avLst/>
            </a:prstGeom>
            <a:noFill/>
          </p:spPr>
          <p:txBody>
            <a:bodyPr wrap="square" rtlCol="0">
              <a:spAutoFit/>
            </a:bodyPr>
            <a:lstStyle/>
            <a:p>
              <a:pPr algn="ctr"/>
              <a:r>
                <a:rPr lang="en-US" dirty="0">
                  <a:solidFill>
                    <a:srgbClr val="FEFEFE"/>
                  </a:solidFill>
                  <a:latin typeface="字魂59号-创粗黑" panose="00000500000000000000" pitchFamily="2" charset="-122"/>
                  <a:ea typeface="字魂59号-创粗黑" panose="00000500000000000000" pitchFamily="2" charset="-122"/>
                  <a:cs typeface="+mn-ea"/>
                  <a:sym typeface="+mn-lt"/>
                </a:rPr>
                <a:t>3</a:t>
              </a:r>
            </a:p>
          </p:txBody>
        </p:sp>
        <p:sp>
          <p:nvSpPr>
            <p:cNvPr id="85" name="TextBox 60"/>
            <p:cNvSpPr txBox="1"/>
            <p:nvPr/>
          </p:nvSpPr>
          <p:spPr>
            <a:xfrm>
              <a:off x="4046851" y="4495547"/>
              <a:ext cx="460661" cy="369332"/>
            </a:xfrm>
            <a:prstGeom prst="rect">
              <a:avLst/>
            </a:prstGeom>
            <a:noFill/>
          </p:spPr>
          <p:txBody>
            <a:bodyPr wrap="square" rtlCol="0">
              <a:spAutoFit/>
            </a:bodyPr>
            <a:lstStyle/>
            <a:p>
              <a:pPr algn="ctr"/>
              <a:r>
                <a:rPr lang="en-US" dirty="0">
                  <a:solidFill>
                    <a:srgbClr val="FEFEFE"/>
                  </a:solidFill>
                  <a:latin typeface="字魂59号-创粗黑" panose="00000500000000000000" pitchFamily="2" charset="-122"/>
                  <a:ea typeface="字魂59号-创粗黑" panose="00000500000000000000" pitchFamily="2" charset="-122"/>
                  <a:cs typeface="+mn-ea"/>
                  <a:sym typeface="+mn-lt"/>
                </a:rPr>
                <a:t>2</a:t>
              </a:r>
            </a:p>
          </p:txBody>
        </p:sp>
        <p:sp>
          <p:nvSpPr>
            <p:cNvPr id="86" name="TextBox 61"/>
            <p:cNvSpPr txBox="1"/>
            <p:nvPr/>
          </p:nvSpPr>
          <p:spPr>
            <a:xfrm>
              <a:off x="2037297" y="4495547"/>
              <a:ext cx="460661" cy="369332"/>
            </a:xfrm>
            <a:prstGeom prst="rect">
              <a:avLst/>
            </a:prstGeom>
            <a:noFill/>
          </p:spPr>
          <p:txBody>
            <a:bodyPr wrap="square" rtlCol="0">
              <a:spAutoFit/>
            </a:bodyPr>
            <a:lstStyle/>
            <a:p>
              <a:pPr algn="ctr"/>
              <a:r>
                <a:rPr lang="en-US" dirty="0">
                  <a:solidFill>
                    <a:srgbClr val="FEFEFE"/>
                  </a:solidFill>
                  <a:latin typeface="字魂59号-创粗黑" panose="00000500000000000000" pitchFamily="2" charset="-122"/>
                  <a:ea typeface="字魂59号-创粗黑" panose="00000500000000000000" pitchFamily="2" charset="-122"/>
                  <a:cs typeface="+mn-ea"/>
                  <a:sym typeface="+mn-lt"/>
                </a:rPr>
                <a:t>1</a:t>
              </a:r>
            </a:p>
          </p:txBody>
        </p:sp>
        <p:sp>
          <p:nvSpPr>
            <p:cNvPr id="87" name="TextBox 62"/>
            <p:cNvSpPr txBox="1"/>
            <p:nvPr/>
          </p:nvSpPr>
          <p:spPr>
            <a:xfrm>
              <a:off x="8002162" y="4495547"/>
              <a:ext cx="460661" cy="369332"/>
            </a:xfrm>
            <a:prstGeom prst="rect">
              <a:avLst/>
            </a:prstGeom>
            <a:noFill/>
          </p:spPr>
          <p:txBody>
            <a:bodyPr wrap="square" rtlCol="0">
              <a:spAutoFit/>
            </a:bodyPr>
            <a:lstStyle/>
            <a:p>
              <a:pPr algn="ctr"/>
              <a:r>
                <a:rPr lang="en-US" dirty="0">
                  <a:solidFill>
                    <a:srgbClr val="FEFEFE"/>
                  </a:solidFill>
                  <a:latin typeface="字魂59号-创粗黑" panose="00000500000000000000" pitchFamily="2" charset="-122"/>
                  <a:ea typeface="字魂59号-创粗黑" panose="00000500000000000000" pitchFamily="2" charset="-122"/>
                  <a:cs typeface="+mn-ea"/>
                  <a:sym typeface="+mn-lt"/>
                </a:rPr>
                <a:t>4</a:t>
              </a:r>
            </a:p>
          </p:txBody>
        </p:sp>
        <p:sp>
          <p:nvSpPr>
            <p:cNvPr id="99" name="TextBox 79"/>
            <p:cNvSpPr txBox="1"/>
            <p:nvPr/>
          </p:nvSpPr>
          <p:spPr>
            <a:xfrm>
              <a:off x="1530702" y="4987135"/>
              <a:ext cx="1773136" cy="1200305"/>
            </a:xfrm>
            <a:prstGeom prst="rect">
              <a:avLst/>
            </a:prstGeom>
            <a:noFill/>
          </p:spPr>
          <p:txBody>
            <a:bodyPr wrap="square" numCol="1" spcCol="457200" rtlCol="0">
              <a:spAutoFit/>
            </a:bodyPr>
            <a:lstStyle/>
            <a:p>
              <a:pPr algn="ctr"/>
              <a:r>
                <a:rPr lang="zh-CN" altLang="zh-CN" dirty="0">
                  <a:latin typeface="微软雅黑" panose="020B0503020204020204" pitchFamily="34" charset="-122"/>
                  <a:ea typeface="微软雅黑" panose="020B0503020204020204" pitchFamily="34" charset="-122"/>
                </a:rPr>
                <a:t>知识目标</a:t>
              </a:r>
              <a:endParaRPr lang="en-US" altLang="zh-CN" dirty="0">
                <a:latin typeface="微软雅黑" panose="020B0503020204020204" pitchFamily="34" charset="-122"/>
                <a:ea typeface="微软雅黑" panose="020B0503020204020204" pitchFamily="34" charset="-122"/>
              </a:endParaRPr>
            </a:p>
            <a:p>
              <a:pPr algn="ctr"/>
              <a:endParaRPr lang="zh-CN" altLang="zh-CN" dirty="0">
                <a:latin typeface="微软雅黑" panose="020B0503020204020204" pitchFamily="34" charset="-122"/>
                <a:ea typeface="微软雅黑" panose="020B0503020204020204" pitchFamily="34" charset="-122"/>
              </a:endParaRPr>
            </a:p>
            <a:p>
              <a:pPr algn="ctr"/>
              <a:r>
                <a:rPr lang="zh-CN" altLang="zh-CN" dirty="0">
                  <a:latin typeface="微软雅黑" panose="020B0503020204020204" pitchFamily="34" charset="-122"/>
                  <a:ea typeface="微软雅黑" panose="020B0503020204020204" pitchFamily="34" charset="-122"/>
                </a:rPr>
                <a:t>坚持价值性和知识性相统一</a:t>
              </a:r>
            </a:p>
          </p:txBody>
        </p:sp>
        <p:sp>
          <p:nvSpPr>
            <p:cNvPr id="100" name="TextBox 80"/>
            <p:cNvSpPr txBox="1"/>
            <p:nvPr/>
          </p:nvSpPr>
          <p:spPr>
            <a:xfrm>
              <a:off x="3463552" y="4986503"/>
              <a:ext cx="1773136" cy="2031286"/>
            </a:xfrm>
            <a:prstGeom prst="rect">
              <a:avLst/>
            </a:prstGeom>
            <a:noFill/>
          </p:spPr>
          <p:txBody>
            <a:bodyPr wrap="square" numCol="1" spcCol="457200" rtlCol="0">
              <a:spAutoFit/>
            </a:bodyPr>
            <a:lstStyle/>
            <a:p>
              <a:pPr algn="ctr"/>
              <a:r>
                <a:rPr lang="zh-CN" altLang="zh-CN" dirty="0">
                  <a:latin typeface="微软雅黑" panose="020B0503020204020204" pitchFamily="34" charset="-122"/>
                  <a:ea typeface="微软雅黑" panose="020B0503020204020204" pitchFamily="34" charset="-122"/>
                </a:rPr>
                <a:t>能力目标</a:t>
              </a:r>
            </a:p>
            <a:p>
              <a:pPr algn="l"/>
              <a:endParaRPr lang="en-US" altLang="zh-CN" dirty="0">
                <a:latin typeface="微软雅黑" panose="020B0503020204020204" pitchFamily="34" charset="-122"/>
                <a:ea typeface="微软雅黑" panose="020B0503020204020204" pitchFamily="34" charset="-122"/>
              </a:endParaRPr>
            </a:p>
            <a:p>
              <a:pPr algn="l"/>
              <a:r>
                <a:rPr lang="zh-CN" altLang="zh-CN" dirty="0">
                  <a:latin typeface="微软雅黑" panose="020B0503020204020204" pitchFamily="34" charset="-122"/>
                  <a:ea typeface="微软雅黑" panose="020B0503020204020204" pitchFamily="34" charset="-122"/>
                </a:rPr>
                <a:t>创新思维和实践意识</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坚持知行合一，多元治理创新思维能力</a:t>
              </a:r>
            </a:p>
          </p:txBody>
        </p:sp>
        <p:sp>
          <p:nvSpPr>
            <p:cNvPr id="101" name="TextBox 81"/>
            <p:cNvSpPr txBox="1"/>
            <p:nvPr/>
          </p:nvSpPr>
          <p:spPr>
            <a:xfrm>
              <a:off x="5471216" y="4992376"/>
              <a:ext cx="1773136" cy="1754292"/>
            </a:xfrm>
            <a:prstGeom prst="rect">
              <a:avLst/>
            </a:prstGeom>
            <a:noFill/>
          </p:spPr>
          <p:txBody>
            <a:bodyPr wrap="square" numCol="1" spcCol="457200" rtlCol="0">
              <a:spAutoFit/>
            </a:bodyPr>
            <a:lstStyle/>
            <a:p>
              <a:pPr algn="ctr"/>
              <a:r>
                <a:rPr lang="zh-CN" altLang="zh-CN" dirty="0">
                  <a:latin typeface="微软雅黑" panose="020B0503020204020204" pitchFamily="34" charset="-122"/>
                  <a:ea typeface="微软雅黑" panose="020B0503020204020204" pitchFamily="34" charset="-122"/>
                </a:rPr>
                <a:t>情感目标</a:t>
              </a:r>
              <a:endParaRPr lang="en-US" altLang="zh-CN" dirty="0">
                <a:latin typeface="微软雅黑" panose="020B0503020204020204" pitchFamily="34" charset="-122"/>
                <a:ea typeface="微软雅黑" panose="020B0503020204020204" pitchFamily="34" charset="-122"/>
              </a:endParaRPr>
            </a:p>
            <a:p>
              <a:pPr algn="ctr"/>
              <a:endParaRPr lang="zh-CN" altLang="zh-CN" dirty="0">
                <a:latin typeface="微软雅黑" panose="020B0503020204020204" pitchFamily="34" charset="-122"/>
                <a:ea typeface="微软雅黑" panose="020B0503020204020204" pitchFamily="34" charset="-122"/>
              </a:endParaRPr>
            </a:p>
            <a:p>
              <a:pPr algn="l"/>
              <a:r>
                <a:rPr lang="zh-CN" altLang="zh-CN" dirty="0">
                  <a:latin typeface="微软雅黑" panose="020B0503020204020204" pitchFamily="34" charset="-122"/>
                  <a:ea typeface="微软雅黑" panose="020B0503020204020204" pitchFamily="34" charset="-122"/>
                </a:rPr>
                <a:t>精神理念和思想意识，生态文明责任感和使命感</a:t>
              </a:r>
            </a:p>
          </p:txBody>
        </p:sp>
        <p:sp>
          <p:nvSpPr>
            <p:cNvPr id="102" name="TextBox 82"/>
            <p:cNvSpPr txBox="1"/>
            <p:nvPr/>
          </p:nvSpPr>
          <p:spPr>
            <a:xfrm>
              <a:off x="7350077" y="4991136"/>
              <a:ext cx="1773136" cy="2030055"/>
            </a:xfrm>
            <a:prstGeom prst="rect">
              <a:avLst/>
            </a:prstGeom>
            <a:noFill/>
          </p:spPr>
          <p:txBody>
            <a:bodyPr wrap="square" numCol="1" spcCol="457200" rtlCol="0">
              <a:spAutoFit/>
            </a:bodyPr>
            <a:lstStyle/>
            <a:p>
              <a:pPr algn="ctr"/>
              <a:r>
                <a:rPr lang="zh-CN" altLang="zh-CN" dirty="0">
                  <a:latin typeface="微软雅黑" panose="020B0503020204020204" pitchFamily="34" charset="-122"/>
                  <a:ea typeface="微软雅黑" panose="020B0503020204020204" pitchFamily="34" charset="-122"/>
                </a:rPr>
                <a:t>价值观目标</a:t>
              </a:r>
              <a:endParaRPr lang="en-US" altLang="zh-CN" dirty="0">
                <a:latin typeface="微软雅黑" panose="020B0503020204020204" pitchFamily="34" charset="-122"/>
                <a:ea typeface="微软雅黑" panose="020B0503020204020204" pitchFamily="34" charset="-122"/>
              </a:endParaRPr>
            </a:p>
            <a:p>
              <a:pPr algn="ctr"/>
              <a:endParaRPr lang="zh-CN" altLang="zh-CN" dirty="0">
                <a:latin typeface="微软雅黑" panose="020B0503020204020204" pitchFamily="34" charset="-122"/>
                <a:ea typeface="微软雅黑" panose="020B0503020204020204" pitchFamily="34" charset="-122"/>
              </a:endParaRPr>
            </a:p>
            <a:p>
              <a:pPr algn="l"/>
              <a:r>
                <a:rPr lang="zh-CN" altLang="zh-CN" dirty="0">
                  <a:latin typeface="微软雅黑" panose="020B0503020204020204" pitchFamily="34" charset="-122"/>
                  <a:ea typeface="微软雅黑" panose="020B0503020204020204" pitchFamily="34" charset="-122"/>
                </a:rPr>
                <a:t>树立绿水青山就是金山银山的理念，践行绿色环保的生活方式</a:t>
              </a:r>
            </a:p>
          </p:txBody>
        </p:sp>
      </p:grpSp>
      <p:sp>
        <p:nvSpPr>
          <p:cNvPr id="2" name="矩形 1"/>
          <p:cNvSpPr/>
          <p:nvPr/>
        </p:nvSpPr>
        <p:spPr>
          <a:xfrm>
            <a:off x="2730167" y="2956141"/>
            <a:ext cx="1595120" cy="265811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484672" y="2958681"/>
            <a:ext cx="1647190" cy="265811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6340142" y="2956141"/>
            <a:ext cx="1647190" cy="265811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8135287" y="2938361"/>
            <a:ext cx="1647190" cy="265811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722172" y="1471486"/>
            <a:ext cx="2653290" cy="523220"/>
          </a:xfrm>
          <a:prstGeom prst="rect">
            <a:avLst/>
          </a:prstGeom>
          <a:noFill/>
        </p:spPr>
        <p:txBody>
          <a:bodyPr wrap="none" rtlCol="0">
            <a:spAutoFit/>
          </a:bodyPr>
          <a:lstStyle/>
          <a:p>
            <a:pPr algn="ctr"/>
            <a:r>
              <a:rPr lang="en-US" altLang="zh-CN" sz="2800" b="1" kern="100" dirty="0">
                <a:effectLst/>
                <a:latin typeface="微软雅黑" panose="020B0503020204020204" pitchFamily="34" charset="-122"/>
                <a:ea typeface="微软雅黑" panose="020B0503020204020204" pitchFamily="34" charset="-122"/>
                <a:cs typeface="宋体" panose="02010600030101010101" pitchFamily="2" charset="-122"/>
              </a:rPr>
              <a:t>--</a:t>
            </a:r>
            <a:r>
              <a:rPr lang="zh-CN" altLang="zh-CN" sz="2800" b="1" kern="100" dirty="0">
                <a:effectLst/>
                <a:latin typeface="微软雅黑" panose="020B0503020204020204" pitchFamily="34" charset="-122"/>
                <a:ea typeface="微软雅黑" panose="020B0503020204020204" pitchFamily="34" charset="-122"/>
                <a:cs typeface="宋体" panose="02010600030101010101" pitchFamily="2" charset="-122"/>
              </a:rPr>
              <a:t>课程思政目标</a:t>
            </a:r>
            <a:endParaRPr lang="zh-CN" altLang="en-US" sz="28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670064" y="163195"/>
            <a:ext cx="5968226" cy="681355"/>
            <a:chOff x="1340" y="150"/>
            <a:chExt cx="9399" cy="1073"/>
          </a:xfrm>
        </p:grpSpPr>
        <p:grpSp>
          <p:nvGrpSpPr>
            <p:cNvPr id="6" name="组合 5"/>
            <p:cNvGrpSpPr/>
            <p:nvPr/>
          </p:nvGrpSpPr>
          <p:grpSpPr>
            <a:xfrm>
              <a:off x="1340" y="150"/>
              <a:ext cx="9399" cy="1073"/>
              <a:chOff x="850811" y="114498"/>
              <a:chExt cx="5968118" cy="681285"/>
            </a:xfrm>
          </p:grpSpPr>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9" name="图片 8" descr="图片1"/>
            <p:cNvPicPr>
              <a:picLocks noChangeAspect="1"/>
            </p:cNvPicPr>
            <p:nvPr/>
          </p:nvPicPr>
          <p:blipFill>
            <a:blip r:embed="rId7"/>
            <a:stretch>
              <a:fillRect/>
            </a:stretch>
          </p:blipFill>
          <p:spPr>
            <a:xfrm>
              <a:off x="1397" y="200"/>
              <a:ext cx="2613" cy="400"/>
            </a:xfrm>
            <a:prstGeom prst="rect">
              <a:avLst/>
            </a:prstGeom>
          </p:spPr>
        </p:pic>
      </p:grpSp>
    </p:spTree>
  </p:cSld>
  <p:clrMapOvr>
    <a:masterClrMapping/>
  </p:clrMapOvr>
  <p:transition spd="med" advClick="0" advTm="59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Effect>
                      <a14:sharpenSoften amount="26000"/>
                    </a14:imgEffect>
                  </a14:imgLayer>
                </a14:imgProps>
              </a:ext>
            </a:extLst>
          </a:blip>
          <a:stretch>
            <a:fillRect/>
          </a:stretch>
        </p:blipFill>
        <p:spPr>
          <a:xfrm>
            <a:off x="0" y="35560"/>
            <a:ext cx="12192000" cy="6339840"/>
          </a:xfrm>
          <a:prstGeom prst="rect">
            <a:avLst/>
          </a:prstGeom>
        </p:spPr>
      </p:pic>
      <p:grpSp>
        <p:nvGrpSpPr>
          <p:cNvPr id="86" name="组合 85"/>
          <p:cNvGrpSpPr/>
          <p:nvPr/>
        </p:nvGrpSpPr>
        <p:grpSpPr>
          <a:xfrm>
            <a:off x="2365474" y="1144261"/>
            <a:ext cx="3155979" cy="1063707"/>
            <a:chOff x="112232" y="933832"/>
            <a:chExt cx="3155979" cy="1063707"/>
          </a:xfrm>
        </p:grpSpPr>
        <p:grpSp>
          <p:nvGrpSpPr>
            <p:cNvPr id="87" name="组合 86"/>
            <p:cNvGrpSpPr/>
            <p:nvPr/>
          </p:nvGrpSpPr>
          <p:grpSpPr>
            <a:xfrm>
              <a:off x="112232" y="933832"/>
              <a:ext cx="1233900" cy="1063707"/>
              <a:chOff x="2438399" y="1951920"/>
              <a:chExt cx="2743200" cy="2364830"/>
            </a:xfrm>
          </p:grpSpPr>
          <p:sp>
            <p:nvSpPr>
              <p:cNvPr id="89" name="等腰三角形 88"/>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2" name="文本框 91"/>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88" name="文本框 87"/>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黑体" panose="02010609060101010101" charset="-122"/>
                  <a:sym typeface="+mn-lt"/>
                </a:rPr>
                <a:t>教学方法</a:t>
              </a:r>
              <a:r>
                <a:rPr lang="en-US" altLang="zh-CN" sz="2800" b="1" dirty="0">
                  <a:latin typeface="微软雅黑" panose="020B0503020204020204" pitchFamily="34" charset="-122"/>
                  <a:ea typeface="微软雅黑" panose="020B0503020204020204" pitchFamily="34" charset="-122"/>
                  <a:cs typeface="黑体" panose="02010609060101010101" charset="-122"/>
                  <a:sym typeface="+mn-lt"/>
                </a:rPr>
                <a:t> </a:t>
              </a:r>
            </a:p>
          </p:txBody>
        </p:sp>
      </p:grpSp>
      <p:sp>
        <p:nvSpPr>
          <p:cNvPr id="71" name="Freeform 3"/>
          <p:cNvSpPr/>
          <p:nvPr/>
        </p:nvSpPr>
        <p:spPr bwMode="auto">
          <a:xfrm>
            <a:off x="5298910" y="4567393"/>
            <a:ext cx="1553210" cy="1310640"/>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solidFill>
            <a:schemeClr val="accent3">
              <a:lumMod val="40000"/>
              <a:lumOff val="60000"/>
            </a:schemeClr>
          </a:solidFill>
          <a:ln>
            <a:solidFill>
              <a:schemeClr val="accent3">
                <a:lumMod val="40000"/>
                <a:lumOff val="6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81993" tIns="191099" rIns="181993" bIns="191099" spcCol="1270" anchor="ctr"/>
          <a:lstStyle/>
          <a:p>
            <a:pPr algn="ctr" defTabSz="866775">
              <a:lnSpc>
                <a:spcPct val="120000"/>
              </a:lnSpc>
              <a:defRPr/>
            </a:pPr>
            <a:r>
              <a:rPr lang="zh-CN" altLang="en-US" sz="20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案例教学法</a:t>
            </a:r>
          </a:p>
        </p:txBody>
      </p:sp>
      <p:sp>
        <p:nvSpPr>
          <p:cNvPr id="72" name="Hexagon 7"/>
          <p:cNvSpPr/>
          <p:nvPr/>
        </p:nvSpPr>
        <p:spPr bwMode="auto">
          <a:xfrm>
            <a:off x="4023622" y="3836508"/>
            <a:ext cx="1551305" cy="1312545"/>
          </a:xfrm>
          <a:prstGeom prst="hexagon">
            <a:avLst>
              <a:gd name="adj" fmla="val 25000"/>
              <a:gd name="vf" fmla="val 115470"/>
            </a:avLst>
          </a:prstGeom>
          <a:blipFill>
            <a:blip r:embed="rId6"/>
            <a:stretch>
              <a:fillRect/>
            </a:stretch>
          </a:blipFill>
          <a:ln w="22225">
            <a:solidFill>
              <a:schemeClr val="accent1"/>
            </a:solidFill>
          </a:ln>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lnSpc>
                <a:spcPct val="120000"/>
              </a:lnSpc>
            </a:pPr>
            <a:endParaRPr lang="zh-CN" altLang="en-US" sz="900" dirty="0">
              <a:latin typeface="字魂59号-创粗黑" panose="00000500000000000000" pitchFamily="2" charset="-122"/>
              <a:ea typeface="字魂59号-创粗黑" panose="00000500000000000000" pitchFamily="2" charset="-122"/>
              <a:cs typeface="+mn-ea"/>
              <a:sym typeface="Arial" panose="020B0604020202020204" pitchFamily="34" charset="0"/>
            </a:endParaRPr>
          </a:p>
        </p:txBody>
      </p:sp>
      <p:sp>
        <p:nvSpPr>
          <p:cNvPr id="73" name="Freeform 9"/>
          <p:cNvSpPr/>
          <p:nvPr/>
        </p:nvSpPr>
        <p:spPr bwMode="auto">
          <a:xfrm>
            <a:off x="6601082" y="3887310"/>
            <a:ext cx="1551305" cy="1312545"/>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blipFill>
            <a:blip r:embed="rId7"/>
            <a:srcRect/>
            <a:stretch>
              <a:fillRect/>
            </a:stretch>
          </a:blipFill>
          <a:ln w="22225">
            <a:solidFill>
              <a:schemeClr val="accent3"/>
            </a:solidFill>
          </a:ln>
        </p:spPr>
        <p:style>
          <a:lnRef idx="2">
            <a:schemeClr val="accent5">
              <a:hueOff val="3432332"/>
              <a:satOff val="-6862"/>
              <a:lumOff val="-4340"/>
              <a:alphaOff val="0"/>
            </a:schemeClr>
          </a:lnRef>
          <a:fillRef idx="1">
            <a:schemeClr val="accent5">
              <a:hueOff val="3432332"/>
              <a:satOff val="-6862"/>
              <a:lumOff val="-4340"/>
              <a:alphaOff val="0"/>
            </a:schemeClr>
          </a:fillRef>
          <a:effectRef idx="0">
            <a:schemeClr val="accent5">
              <a:hueOff val="3432332"/>
              <a:satOff val="-6862"/>
              <a:lumOff val="-4340"/>
              <a:alphaOff val="0"/>
            </a:schemeClr>
          </a:effectRef>
          <a:fontRef idx="minor">
            <a:schemeClr val="lt1"/>
          </a:fontRef>
        </p:style>
        <p:txBody>
          <a:bodyPr lIns="181993" tIns="191099" rIns="181993" bIns="191099" spcCol="1270" anchor="ctr"/>
          <a:lstStyle/>
          <a:p>
            <a:pPr algn="ctr" defTabSz="866775">
              <a:lnSpc>
                <a:spcPct val="120000"/>
              </a:lnSpc>
              <a:defRPr/>
            </a:pPr>
            <a:endParaRPr lang="id-ID" sz="900" dirty="0">
              <a:latin typeface="字魂59号-创粗黑" panose="00000500000000000000" pitchFamily="2" charset="-122"/>
              <a:ea typeface="字魂59号-创粗黑" panose="00000500000000000000" pitchFamily="2" charset="-122"/>
              <a:cs typeface="+mn-ea"/>
              <a:sym typeface="Arial" panose="020B0604020202020204" pitchFamily="34" charset="0"/>
            </a:endParaRPr>
          </a:p>
        </p:txBody>
      </p:sp>
      <p:sp>
        <p:nvSpPr>
          <p:cNvPr id="74" name="Hexagon 11"/>
          <p:cNvSpPr/>
          <p:nvPr/>
        </p:nvSpPr>
        <p:spPr bwMode="auto">
          <a:xfrm>
            <a:off x="7885050" y="4605918"/>
            <a:ext cx="1551305" cy="1312545"/>
          </a:xfrm>
          <a:prstGeom prst="hexagon">
            <a:avLst>
              <a:gd name="adj" fmla="val 25000"/>
              <a:gd name="vf" fmla="val 115470"/>
            </a:avLst>
          </a:prstGeom>
          <a:solidFill>
            <a:schemeClr val="accent3"/>
          </a:solidFill>
          <a:ln>
            <a:solidFill>
              <a:schemeClr val="accent3"/>
            </a:solidFill>
          </a:ln>
        </p:spPr>
        <p:style>
          <a:lnRef idx="2">
            <a:schemeClr val="accent5">
              <a:hueOff val="3432332"/>
              <a:satOff val="-6862"/>
              <a:lumOff val="-434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nchorCtr="0"/>
          <a:lstStyle/>
          <a:p>
            <a:pPr algn="ctr">
              <a:lnSpc>
                <a:spcPct val="120000"/>
              </a:lnSpc>
            </a:pPr>
            <a:r>
              <a:rPr lang="zh-CN" altLang="en-US" sz="2000" dirty="0">
                <a:latin typeface="微软雅黑" panose="020B0503020204020204" pitchFamily="34" charset="-122"/>
                <a:ea typeface="微软雅黑" panose="020B0503020204020204" pitchFamily="34" charset="-122"/>
                <a:cs typeface="+mn-ea"/>
                <a:sym typeface="Arial" panose="020B0604020202020204" pitchFamily="34" charset="0"/>
              </a:rPr>
              <a:t>课堂师生角色互换</a:t>
            </a:r>
          </a:p>
        </p:txBody>
      </p:sp>
      <p:sp>
        <p:nvSpPr>
          <p:cNvPr id="75" name="Freeform 13"/>
          <p:cNvSpPr/>
          <p:nvPr/>
        </p:nvSpPr>
        <p:spPr bwMode="auto">
          <a:xfrm>
            <a:off x="5315844" y="3165950"/>
            <a:ext cx="1553210" cy="1312545"/>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blipFill>
            <a:blip r:embed="rId8"/>
            <a:srcRect/>
            <a:stretch>
              <a:fillRect/>
            </a:stretch>
          </a:blipFill>
          <a:ln w="22225">
            <a:solidFill>
              <a:schemeClr val="accent2"/>
            </a:solidFill>
          </a:ln>
        </p:spPr>
        <p:style>
          <a:lnRef idx="2">
            <a:schemeClr val="accent5">
              <a:hueOff val="6864664"/>
              <a:satOff val="-13737"/>
              <a:lumOff val="-8693"/>
              <a:alphaOff val="0"/>
            </a:schemeClr>
          </a:lnRef>
          <a:fillRef idx="1">
            <a:schemeClr val="accent5">
              <a:hueOff val="6864664"/>
              <a:satOff val="-13737"/>
              <a:lumOff val="-8693"/>
              <a:alphaOff val="0"/>
            </a:schemeClr>
          </a:fillRef>
          <a:effectRef idx="0">
            <a:schemeClr val="accent5">
              <a:hueOff val="6864664"/>
              <a:satOff val="-13737"/>
              <a:lumOff val="-8693"/>
              <a:alphaOff val="0"/>
            </a:schemeClr>
          </a:effectRef>
          <a:fontRef idx="minor">
            <a:schemeClr val="lt1"/>
          </a:fontRef>
        </p:style>
        <p:txBody>
          <a:bodyPr lIns="181993" tIns="191099" rIns="181993" bIns="191099" spcCol="1270" anchor="ctr"/>
          <a:lstStyle/>
          <a:p>
            <a:pPr algn="ctr" defTabSz="866775">
              <a:lnSpc>
                <a:spcPct val="120000"/>
              </a:lnSpc>
              <a:defRPr/>
            </a:pPr>
            <a:endParaRPr lang="id-ID" sz="900" dirty="0">
              <a:latin typeface="字魂59号-创粗黑" panose="00000500000000000000" pitchFamily="2" charset="-122"/>
              <a:ea typeface="字魂59号-创粗黑" panose="00000500000000000000" pitchFamily="2" charset="-122"/>
              <a:cs typeface="+mn-ea"/>
              <a:sym typeface="Arial" panose="020B0604020202020204" pitchFamily="34" charset="0"/>
            </a:endParaRPr>
          </a:p>
        </p:txBody>
      </p:sp>
      <p:sp>
        <p:nvSpPr>
          <p:cNvPr id="76" name="Hexagon 15"/>
          <p:cNvSpPr/>
          <p:nvPr/>
        </p:nvSpPr>
        <p:spPr bwMode="auto">
          <a:xfrm>
            <a:off x="6601082" y="2487772"/>
            <a:ext cx="1585595" cy="1312545"/>
          </a:xfrm>
          <a:prstGeom prst="hexagon">
            <a:avLst>
              <a:gd name="adj" fmla="val 25000"/>
              <a:gd name="vf" fmla="val 115470"/>
            </a:avLst>
          </a:prstGeom>
          <a:solidFill>
            <a:schemeClr val="accent2"/>
          </a:solidFill>
          <a:ln>
            <a:solidFill>
              <a:schemeClr val="accent2"/>
            </a:solidFill>
          </a:ln>
        </p:spPr>
        <p:style>
          <a:lnRef idx="2">
            <a:schemeClr val="accent5">
              <a:hueOff val="6864664"/>
              <a:satOff val="-13737"/>
              <a:lumOff val="-8693"/>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nchorCtr="0"/>
          <a:lstStyle/>
          <a:p>
            <a:pPr algn="ctr">
              <a:lnSpc>
                <a:spcPct val="120000"/>
              </a:lnSpc>
            </a:pPr>
            <a:r>
              <a:rPr lang="zh-CN" altLang="en-US" sz="2000" dirty="0">
                <a:latin typeface="微软雅黑" panose="020B0503020204020204" pitchFamily="34" charset="-122"/>
                <a:ea typeface="微软雅黑" panose="020B0503020204020204" pitchFamily="34" charset="-122"/>
                <a:cs typeface="+mn-ea"/>
                <a:sym typeface="Arial" panose="020B0604020202020204" pitchFamily="34" charset="0"/>
              </a:rPr>
              <a:t>任务驱动式教学法</a:t>
            </a:r>
          </a:p>
        </p:txBody>
      </p:sp>
      <p:sp>
        <p:nvSpPr>
          <p:cNvPr id="77" name="Freeform 17"/>
          <p:cNvSpPr/>
          <p:nvPr/>
        </p:nvSpPr>
        <p:spPr bwMode="auto">
          <a:xfrm>
            <a:off x="7927385" y="3223314"/>
            <a:ext cx="1551305" cy="1312545"/>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blipFill>
            <a:blip r:embed="rId9"/>
            <a:srcRect/>
            <a:stretch>
              <a:fillRect/>
            </a:stretch>
          </a:blipFill>
          <a:ln w="22225">
            <a:solidFill>
              <a:schemeClr val="accent4"/>
            </a:solidFill>
          </a:ln>
        </p:spPr>
        <p:style>
          <a:lnRef idx="2">
            <a:schemeClr val="accent5">
              <a:hueOff val="10296996"/>
              <a:satOff val="-20611"/>
              <a:lumOff val="-13046"/>
              <a:alphaOff val="0"/>
            </a:schemeClr>
          </a:lnRef>
          <a:fillRef idx="1">
            <a:schemeClr val="accent5">
              <a:hueOff val="10296996"/>
              <a:satOff val="-20611"/>
              <a:lumOff val="-13046"/>
              <a:alphaOff val="0"/>
            </a:schemeClr>
          </a:fillRef>
          <a:effectRef idx="0">
            <a:schemeClr val="accent5">
              <a:hueOff val="10296996"/>
              <a:satOff val="-20611"/>
              <a:lumOff val="-13046"/>
              <a:alphaOff val="0"/>
            </a:schemeClr>
          </a:effectRef>
          <a:fontRef idx="minor">
            <a:schemeClr val="lt1"/>
          </a:fontRef>
        </p:style>
        <p:txBody>
          <a:bodyPr lIns="181993" tIns="209850" rIns="181993" bIns="209850" spcCol="1270" anchor="ctr"/>
          <a:lstStyle/>
          <a:p>
            <a:pPr algn="ctr" defTabSz="1333500">
              <a:lnSpc>
                <a:spcPct val="120000"/>
              </a:lnSpc>
              <a:defRPr/>
            </a:pPr>
            <a:endParaRPr lang="id-ID" sz="900" dirty="0">
              <a:latin typeface="字魂59号-创粗黑" panose="00000500000000000000" pitchFamily="2" charset="-122"/>
              <a:ea typeface="字魂59号-创粗黑" panose="00000500000000000000" pitchFamily="2" charset="-122"/>
              <a:cs typeface="+mn-ea"/>
              <a:sym typeface="Arial" panose="020B0604020202020204" pitchFamily="34" charset="0"/>
            </a:endParaRPr>
          </a:p>
        </p:txBody>
      </p:sp>
      <p:sp>
        <p:nvSpPr>
          <p:cNvPr id="81" name="Freeform 28"/>
          <p:cNvSpPr/>
          <p:nvPr/>
        </p:nvSpPr>
        <p:spPr bwMode="auto">
          <a:xfrm>
            <a:off x="4023622" y="2455385"/>
            <a:ext cx="1551305" cy="1312545"/>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solidFill>
            <a:schemeClr val="accent5"/>
          </a:solidFill>
          <a:ln>
            <a:solidFill>
              <a:schemeClr val="accent5"/>
            </a:solidFill>
          </a:ln>
        </p:spPr>
        <p:style>
          <a:lnRef idx="2">
            <a:schemeClr val="accent5">
              <a:hueOff val="17161661"/>
              <a:satOff val="-34361"/>
              <a:lumOff val="-21752"/>
              <a:alphaOff val="0"/>
            </a:schemeClr>
          </a:lnRef>
          <a:fillRef idx="1">
            <a:schemeClr val="accent5">
              <a:hueOff val="17161661"/>
              <a:satOff val="-34361"/>
              <a:lumOff val="-21752"/>
              <a:alphaOff val="0"/>
            </a:schemeClr>
          </a:fillRef>
          <a:effectRef idx="0">
            <a:schemeClr val="accent5">
              <a:hueOff val="17161661"/>
              <a:satOff val="-34361"/>
              <a:lumOff val="-21752"/>
              <a:alphaOff val="0"/>
            </a:schemeClr>
          </a:effectRef>
          <a:fontRef idx="minor">
            <a:schemeClr val="lt1"/>
          </a:fontRef>
        </p:style>
        <p:txBody>
          <a:bodyPr lIns="181993" tIns="209850" rIns="181993" bIns="209850" spcCol="1270" anchor="ctr"/>
          <a:lstStyle/>
          <a:p>
            <a:pPr algn="ctr" defTabSz="1333500">
              <a:lnSpc>
                <a:spcPct val="120000"/>
              </a:lnSpc>
              <a:defRPr/>
            </a:pPr>
            <a:r>
              <a:rPr lang="zh-CN" altLang="en-US" sz="20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讲授法</a:t>
            </a:r>
            <a:endParaRPr lang="id-ID" sz="20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8" name="Freeform 3"/>
          <p:cNvSpPr/>
          <p:nvPr/>
        </p:nvSpPr>
        <p:spPr bwMode="auto">
          <a:xfrm>
            <a:off x="2741279" y="4536068"/>
            <a:ext cx="1553210" cy="1310640"/>
          </a:xfrm>
          <a:custGeom>
            <a:avLst/>
            <a:gdLst>
              <a:gd name="connsiteX0" fmla="*/ 0 w 1114119"/>
              <a:gd name="connsiteY0" fmla="*/ 478339 h 956677"/>
              <a:gd name="connsiteX1" fmla="*/ 239169 w 1114119"/>
              <a:gd name="connsiteY1" fmla="*/ 0 h 956677"/>
              <a:gd name="connsiteX2" fmla="*/ 874950 w 1114119"/>
              <a:gd name="connsiteY2" fmla="*/ 0 h 956677"/>
              <a:gd name="connsiteX3" fmla="*/ 1114119 w 1114119"/>
              <a:gd name="connsiteY3" fmla="*/ 478339 h 956677"/>
              <a:gd name="connsiteX4" fmla="*/ 874950 w 1114119"/>
              <a:gd name="connsiteY4" fmla="*/ 956677 h 956677"/>
              <a:gd name="connsiteX5" fmla="*/ 239169 w 1114119"/>
              <a:gd name="connsiteY5" fmla="*/ 956677 h 956677"/>
              <a:gd name="connsiteX6" fmla="*/ 0 w 1114119"/>
              <a:gd name="connsiteY6" fmla="*/ 478339 h 95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119" h="956677">
                <a:moveTo>
                  <a:pt x="0" y="478339"/>
                </a:moveTo>
                <a:lnTo>
                  <a:pt x="239169" y="0"/>
                </a:lnTo>
                <a:lnTo>
                  <a:pt x="874950" y="0"/>
                </a:lnTo>
                <a:lnTo>
                  <a:pt x="1114119" y="478339"/>
                </a:lnTo>
                <a:lnTo>
                  <a:pt x="874950" y="956677"/>
                </a:lnTo>
                <a:lnTo>
                  <a:pt x="239169" y="956677"/>
                </a:lnTo>
                <a:lnTo>
                  <a:pt x="0" y="478339"/>
                </a:lnTo>
                <a:close/>
              </a:path>
            </a:pathLst>
          </a:custGeom>
          <a:solidFill>
            <a:schemeClr val="accent6">
              <a:lumMod val="40000"/>
              <a:lumOff val="60000"/>
            </a:schemeClr>
          </a:solidFill>
          <a:ln>
            <a:solidFill>
              <a:schemeClr val="accent6">
                <a:lumMod val="60000"/>
                <a:lumOff val="4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81993" tIns="191099" rIns="181993" bIns="191099" spcCol="1270" anchor="ctr"/>
          <a:lstStyle/>
          <a:p>
            <a:pPr algn="ctr" defTabSz="866775">
              <a:lnSpc>
                <a:spcPct val="120000"/>
              </a:lnSpc>
              <a:defRPr/>
            </a:pPr>
            <a:r>
              <a:rPr lang="zh-CN" altLang="en-US" sz="20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启发式和讨论式教学法</a:t>
            </a:r>
          </a:p>
        </p:txBody>
      </p:sp>
      <p:pic>
        <p:nvPicPr>
          <p:cNvPr id="3" name="图片 2"/>
          <p:cNvPicPr>
            <a:picLocks noChangeAspect="1"/>
          </p:cNvPicPr>
          <p:nvPr/>
        </p:nvPicPr>
        <p:blipFill>
          <a:blip r:embed="rId10"/>
          <a:stretch>
            <a:fillRect/>
          </a:stretch>
        </p:blipFill>
        <p:spPr>
          <a:xfrm>
            <a:off x="2714948" y="3139518"/>
            <a:ext cx="1591194" cy="1335140"/>
          </a:xfrm>
          <a:prstGeom prst="rect">
            <a:avLst/>
          </a:prstGeom>
        </p:spPr>
      </p:pic>
      <p:grpSp>
        <p:nvGrpSpPr>
          <p:cNvPr id="8" name="组合 7"/>
          <p:cNvGrpSpPr/>
          <p:nvPr/>
        </p:nvGrpSpPr>
        <p:grpSpPr>
          <a:xfrm>
            <a:off x="670064" y="163195"/>
            <a:ext cx="5968226" cy="681355"/>
            <a:chOff x="1340" y="150"/>
            <a:chExt cx="9399" cy="1073"/>
          </a:xfrm>
        </p:grpSpPr>
        <p:grpSp>
          <p:nvGrpSpPr>
            <p:cNvPr id="9" name="组合 8"/>
            <p:cNvGrpSpPr/>
            <p:nvPr/>
          </p:nvGrpSpPr>
          <p:grpSpPr>
            <a:xfrm>
              <a:off x="1340" y="150"/>
              <a:ext cx="9399" cy="1073"/>
              <a:chOff x="850811" y="114498"/>
              <a:chExt cx="5968118" cy="681285"/>
            </a:xfrm>
          </p:grpSpPr>
          <p:pic>
            <p:nvPicPr>
              <p:cNvPr id="1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12" name="图片 11" descr="图片1"/>
            <p:cNvPicPr>
              <a:picLocks noChangeAspect="1"/>
            </p:cNvPicPr>
            <p:nvPr/>
          </p:nvPicPr>
          <p:blipFill>
            <a:blip r:embed="rId12"/>
            <a:stretch>
              <a:fillRect/>
            </a:stretch>
          </p:blipFill>
          <p:spPr>
            <a:xfrm>
              <a:off x="1397" y="200"/>
              <a:ext cx="2613" cy="400"/>
            </a:xfrm>
            <a:prstGeom prst="rect">
              <a:avLst/>
            </a:prstGeom>
          </p:spPr>
        </p:pic>
      </p:grpSp>
    </p:spTree>
  </p:cSld>
  <p:clrMapOvr>
    <a:masterClrMapping/>
  </p:clrMapOvr>
  <p:transition spd="med" advTm="23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1000"/>
                                        <p:tgtEl>
                                          <p:spTgt spid="7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barn(inVertical)">
                                      <p:cBhvr>
                                        <p:cTn id="11" dur="1000"/>
                                        <p:tgtEl>
                                          <p:spTgt spid="7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barn(inVertical)">
                                      <p:cBhvr>
                                        <p:cTn id="15" dur="1000"/>
                                        <p:tgtEl>
                                          <p:spTgt spid="7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1000"/>
                                        <p:tgtEl>
                                          <p:spTgt spid="77"/>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5"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18" name="图片 117"/>
          <p:cNvPicPr>
            <a:picLocks noChangeAspect="1"/>
          </p:cNvPicPr>
          <p:nvPr/>
        </p:nvPicPr>
        <p:blipFill>
          <a:blip r:embed="rId5">
            <a:extLst>
              <a:ext uri="{BEBA8EAE-BF5A-486C-A8C5-ECC9F3942E4B}">
                <a14:imgProps xmlns:a14="http://schemas.microsoft.com/office/drawing/2010/main">
                  <a14:imgLayer r:embed="rId6">
                    <a14:imgEffect>
                      <a14:brightnessContrast bright="84000"/>
                    </a14:imgEffect>
                    <a14:imgEffect>
                      <a14:sharpenSoften amount="26000"/>
                    </a14:imgEffect>
                  </a14:imgLayer>
                </a14:imgProps>
              </a:ext>
            </a:extLst>
          </a:blip>
          <a:stretch>
            <a:fillRect/>
          </a:stretch>
        </p:blipFill>
        <p:spPr>
          <a:xfrm>
            <a:off x="0" y="55880"/>
            <a:ext cx="12192000" cy="6339840"/>
          </a:xfrm>
          <a:prstGeom prst="rect">
            <a:avLst/>
          </a:prstGeom>
        </p:spPr>
      </p:pic>
      <p:grpSp>
        <p:nvGrpSpPr>
          <p:cNvPr id="139" name="组合 138"/>
          <p:cNvGrpSpPr/>
          <p:nvPr/>
        </p:nvGrpSpPr>
        <p:grpSpPr>
          <a:xfrm>
            <a:off x="2547614" y="1111381"/>
            <a:ext cx="3155979" cy="1063707"/>
            <a:chOff x="112232" y="933832"/>
            <a:chExt cx="3155979" cy="1063707"/>
          </a:xfrm>
        </p:grpSpPr>
        <p:grpSp>
          <p:nvGrpSpPr>
            <p:cNvPr id="140" name="组合 139"/>
            <p:cNvGrpSpPr/>
            <p:nvPr/>
          </p:nvGrpSpPr>
          <p:grpSpPr>
            <a:xfrm>
              <a:off x="112232" y="933832"/>
              <a:ext cx="1233900" cy="1063707"/>
              <a:chOff x="2438399" y="1951920"/>
              <a:chExt cx="2743200" cy="2364830"/>
            </a:xfrm>
          </p:grpSpPr>
          <p:sp>
            <p:nvSpPr>
              <p:cNvPr id="142" name="等腰三角形 141"/>
              <p:cNvSpPr/>
              <p:nvPr/>
            </p:nvSpPr>
            <p:spPr>
              <a:xfrm rot="10800000">
                <a:off x="2438399" y="1951920"/>
                <a:ext cx="2743200" cy="2364830"/>
              </a:xfrm>
              <a:prstGeom prst="triangle">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43" name="文本框 62"/>
              <p:cNvSpPr txBox="1"/>
              <p:nvPr/>
            </p:nvSpPr>
            <p:spPr>
              <a:xfrm>
                <a:off x="2906482" y="1974817"/>
                <a:ext cx="1807030" cy="1434318"/>
              </a:xfrm>
              <a:prstGeom prst="rect">
                <a:avLst/>
              </a:prstGeom>
              <a:noFill/>
            </p:spPr>
            <p:txBody>
              <a:bodyPr wrap="square" rtlCol="0">
                <a:spAutoFit/>
              </a:bodyPr>
              <a:lstStyle/>
              <a:p>
                <a:r>
                  <a:rPr lang="en-US" altLang="zh-CN" sz="3600" b="1" dirty="0">
                    <a:solidFill>
                      <a:schemeClr val="bg1"/>
                    </a:solidFill>
                    <a:latin typeface="字魂59号-创粗黑" panose="00000500000000000000" pitchFamily="2" charset="-122"/>
                    <a:ea typeface="字魂59号-创粗黑" panose="00000500000000000000" pitchFamily="2" charset="-122"/>
                    <a:cs typeface="+mn-ea"/>
                    <a:sym typeface="+mn-lt"/>
                  </a:rPr>
                  <a:t>03</a:t>
                </a:r>
                <a:endParaRPr lang="zh-CN" altLang="en-US" sz="3600" b="1" dirty="0">
                  <a:solidFill>
                    <a:schemeClr val="bg1"/>
                  </a:solidFill>
                  <a:latin typeface="字魂59号-创粗黑" panose="00000500000000000000" pitchFamily="2" charset="-122"/>
                  <a:ea typeface="字魂59号-创粗黑" panose="00000500000000000000" pitchFamily="2" charset="-122"/>
                  <a:cs typeface="+mn-ea"/>
                  <a:sym typeface="+mn-lt"/>
                </a:endParaRPr>
              </a:p>
            </p:txBody>
          </p:sp>
        </p:grpSp>
        <p:sp>
          <p:nvSpPr>
            <p:cNvPr id="141" name="文本框 58"/>
            <p:cNvSpPr txBox="1"/>
            <p:nvPr/>
          </p:nvSpPr>
          <p:spPr>
            <a:xfrm>
              <a:off x="941385" y="1089006"/>
              <a:ext cx="2326826" cy="521970"/>
            </a:xfrm>
            <a:prstGeom prst="rect">
              <a:avLst/>
            </a:prstGeom>
            <a:noFill/>
          </p:spPr>
          <p:txBody>
            <a:bodyPr wrap="square" rtlCol="0">
              <a:spAutoFit/>
            </a:bodyPr>
            <a:lstStyle/>
            <a:p>
              <a:r>
                <a:rPr lang="zh-CN" altLang="en-US" sz="2000" b="1" dirty="0">
                  <a:latin typeface="字魂59号-创粗黑" panose="00000500000000000000" pitchFamily="2" charset="-122"/>
                  <a:ea typeface="字魂59号-创粗黑" panose="00000500000000000000" pitchFamily="2" charset="-122"/>
                  <a:cs typeface="+mn-ea"/>
                  <a:sym typeface="+mn-lt"/>
                </a:rPr>
                <a:t>      </a:t>
              </a:r>
              <a:r>
                <a:rPr lang="zh-CN" altLang="en-US" sz="2800" b="1" dirty="0">
                  <a:latin typeface="微软雅黑" panose="020B0503020204020204" pitchFamily="34" charset="-122"/>
                  <a:ea typeface="微软雅黑" panose="020B0503020204020204" pitchFamily="34" charset="-122"/>
                  <a:cs typeface="+mn-ea"/>
                  <a:sym typeface="+mn-lt"/>
                </a:rPr>
                <a:t>教学方法</a:t>
              </a:r>
            </a:p>
          </p:txBody>
        </p:sp>
      </p:grpSp>
      <p:sp>
        <p:nvSpPr>
          <p:cNvPr id="2" name="对话气泡: 圆角矩形 1"/>
          <p:cNvSpPr/>
          <p:nvPr/>
        </p:nvSpPr>
        <p:spPr>
          <a:xfrm>
            <a:off x="5419799" y="1955703"/>
            <a:ext cx="3809790" cy="3276121"/>
          </a:xfrm>
          <a:prstGeom prst="wedgeRoundRectCallout">
            <a:avLst>
              <a:gd name="adj1" fmla="val -58904"/>
              <a:gd name="adj2" fmla="val 32631"/>
              <a:gd name="adj3" fmla="val 16667"/>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b="1" kern="0" dirty="0">
                <a:solidFill>
                  <a:schemeClr val="tx1"/>
                </a:solidFill>
                <a:latin typeface="微软雅黑" panose="020B0503020204020204" pitchFamily="34" charset="-122"/>
                <a:ea typeface="微软雅黑" panose="020B0503020204020204" pitchFamily="34" charset="-122"/>
                <a:cs typeface="AdobeHeitiStd-Regular"/>
              </a:rPr>
              <a:t>   </a:t>
            </a:r>
            <a:r>
              <a:rPr lang="zh-CN" altLang="en-US" sz="2000" kern="0" dirty="0">
                <a:solidFill>
                  <a:schemeClr val="tx1"/>
                </a:solidFill>
                <a:latin typeface="微软雅黑" panose="020B0503020204020204" pitchFamily="34" charset="-122"/>
                <a:ea typeface="微软雅黑" panose="020B0503020204020204" pitchFamily="34" charset="-122"/>
                <a:cs typeface="AdobeHeitiStd-Regular"/>
              </a:rPr>
              <a:t>教师为主导，学生为主体</a:t>
            </a:r>
            <a:endParaRPr lang="en-US" altLang="zh-CN" sz="2000" kern="0" dirty="0">
              <a:solidFill>
                <a:schemeClr val="tx1"/>
              </a:solidFill>
              <a:latin typeface="微软雅黑" panose="020B0503020204020204" pitchFamily="34" charset="-122"/>
              <a:ea typeface="微软雅黑" panose="020B0503020204020204" pitchFamily="34" charset="-122"/>
              <a:cs typeface="AdobeHeitiStd-Regular"/>
            </a:endParaRPr>
          </a:p>
          <a:p>
            <a:pPr>
              <a:lnSpc>
                <a:spcPct val="150000"/>
              </a:lnSpc>
            </a:pPr>
            <a:r>
              <a:rPr lang="zh-CN" altLang="en-US" sz="2000" kern="0" dirty="0">
                <a:solidFill>
                  <a:srgbClr val="FF0000"/>
                </a:solidFill>
                <a:latin typeface="微软雅黑" panose="020B0503020204020204" pitchFamily="34" charset="-122"/>
                <a:ea typeface="微软雅黑" panose="020B0503020204020204" pitchFamily="34" charset="-122"/>
                <a:cs typeface="AdobeHeitiStd-Regular"/>
              </a:rPr>
              <a:t>   </a:t>
            </a:r>
            <a:r>
              <a:rPr lang="zh-CN" altLang="en-US" sz="2000" kern="0" dirty="0">
                <a:solidFill>
                  <a:schemeClr val="tx1"/>
                </a:solidFill>
                <a:latin typeface="微软雅黑" panose="020B0503020204020204" pitchFamily="34" charset="-122"/>
                <a:ea typeface="微软雅黑" panose="020B0503020204020204" pitchFamily="34" charset="-122"/>
                <a:cs typeface="AdobeHeitiStd-Regular"/>
              </a:rPr>
              <a:t>以学法为重心，实施课程思政教育为辅</a:t>
            </a:r>
            <a:endParaRPr lang="en-US" altLang="zh-CN" sz="2000" kern="0" dirty="0">
              <a:solidFill>
                <a:schemeClr val="tx1"/>
              </a:solidFill>
              <a:latin typeface="微软雅黑" panose="020B0503020204020204" pitchFamily="34" charset="-122"/>
              <a:ea typeface="微软雅黑" panose="020B0503020204020204" pitchFamily="34" charset="-122"/>
              <a:cs typeface="AdobeHeitiStd-Regular"/>
            </a:endParaRPr>
          </a:p>
          <a:p>
            <a:pPr>
              <a:lnSpc>
                <a:spcPct val="150000"/>
              </a:lnSpc>
            </a:pPr>
            <a:r>
              <a:rPr lang="zh-CN" altLang="en-US" sz="2000" kern="0" dirty="0">
                <a:solidFill>
                  <a:schemeClr val="tx1"/>
                </a:solidFill>
                <a:latin typeface="微软雅黑" panose="020B0503020204020204" pitchFamily="34" charset="-122"/>
                <a:ea typeface="微软雅黑" panose="020B0503020204020204" pitchFamily="34" charset="-122"/>
                <a:cs typeface="AdobeHeitiStd-Regular"/>
              </a:rPr>
              <a:t>   自主探索、积极实践</a:t>
            </a:r>
            <a:endParaRPr lang="en-US" altLang="zh-CN" sz="2000" kern="0" dirty="0">
              <a:solidFill>
                <a:schemeClr val="tx1"/>
              </a:solidFill>
              <a:latin typeface="微软雅黑" panose="020B0503020204020204" pitchFamily="34" charset="-122"/>
              <a:ea typeface="微软雅黑" panose="020B0503020204020204" pitchFamily="34" charset="-122"/>
              <a:cs typeface="AdobeHeitiStd-Regular"/>
            </a:endParaRPr>
          </a:p>
          <a:p>
            <a:pPr>
              <a:lnSpc>
                <a:spcPct val="150000"/>
              </a:lnSpc>
            </a:pPr>
            <a:r>
              <a:rPr lang="zh-CN" altLang="en-US" sz="2000" kern="0" dirty="0">
                <a:solidFill>
                  <a:schemeClr val="tx1"/>
                </a:solidFill>
                <a:latin typeface="微软雅黑" panose="020B0503020204020204" pitchFamily="34" charset="-122"/>
                <a:ea typeface="微软雅黑" panose="020B0503020204020204" pitchFamily="34" charset="-122"/>
                <a:cs typeface="AdobeHeitiStd-Regular"/>
              </a:rPr>
              <a:t>   向上、活跃、轻松的课堂氛围</a:t>
            </a:r>
            <a:endParaRPr lang="en-US" altLang="zh-CN" sz="2000" kern="0" dirty="0">
              <a:solidFill>
                <a:schemeClr val="tx1"/>
              </a:solidFill>
              <a:latin typeface="微软雅黑" panose="020B0503020204020204" pitchFamily="34" charset="-122"/>
              <a:ea typeface="微软雅黑" panose="020B0503020204020204" pitchFamily="34" charset="-122"/>
              <a:cs typeface="AdobeHeitiStd-Regular"/>
            </a:endParaRPr>
          </a:p>
          <a:p>
            <a:endParaRPr lang="zh-CN" altLang="en-US" sz="2000" b="1" dirty="0">
              <a:solidFill>
                <a:schemeClr val="tx1"/>
              </a:solidFill>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3376452" y="4021204"/>
            <a:ext cx="1638935" cy="2621280"/>
            <a:chOff x="666771" y="3434134"/>
            <a:chExt cx="1913466" cy="3081875"/>
          </a:xfrm>
        </p:grpSpPr>
        <p:grpSp>
          <p:nvGrpSpPr>
            <p:cNvPr id="145" name="组合 144"/>
            <p:cNvGrpSpPr/>
            <p:nvPr/>
          </p:nvGrpSpPr>
          <p:grpSpPr>
            <a:xfrm>
              <a:off x="666771" y="3434134"/>
              <a:ext cx="1913466" cy="3081875"/>
              <a:chOff x="3548063" y="1130253"/>
              <a:chExt cx="2113360" cy="3611089"/>
            </a:xfrm>
          </p:grpSpPr>
          <p:sp>
            <p:nvSpPr>
              <p:cNvPr id="149" name="Freeform 11"/>
              <p:cNvSpPr>
                <a:spLocks noChangeArrowheads="1"/>
              </p:cNvSpPr>
              <p:nvPr/>
            </p:nvSpPr>
            <p:spPr bwMode="auto">
              <a:xfrm>
                <a:off x="3914775" y="1394653"/>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0" name="Freeform 11"/>
              <p:cNvSpPr>
                <a:spLocks noChangeArrowheads="1"/>
              </p:cNvSpPr>
              <p:nvPr/>
            </p:nvSpPr>
            <p:spPr bwMode="auto">
              <a:xfrm>
                <a:off x="4207669" y="1238633"/>
                <a:ext cx="103585" cy="103617"/>
              </a:xfrm>
              <a:custGeom>
                <a:avLst/>
                <a:gdLst>
                  <a:gd name="T0" fmla="*/ 16023834 w 1064"/>
                  <a:gd name="T1" fmla="*/ 9423102 h 1077"/>
                  <a:gd name="T2" fmla="*/ 15771103 w 1064"/>
                  <a:gd name="T3" fmla="*/ 8354105 h 1077"/>
                  <a:gd name="T4" fmla="*/ 17540221 w 1064"/>
                  <a:gd name="T5" fmla="*/ 7877186 h 1077"/>
                  <a:gd name="T6" fmla="*/ 16546171 w 1064"/>
                  <a:gd name="T7" fmla="*/ 6972719 h 1077"/>
                  <a:gd name="T8" fmla="*/ 15198141 w 1064"/>
                  <a:gd name="T9" fmla="*/ 6101209 h 1077"/>
                  <a:gd name="T10" fmla="*/ 16680909 w 1064"/>
                  <a:gd name="T11" fmla="*/ 5065041 h 1077"/>
                  <a:gd name="T12" fmla="*/ 15417253 w 1064"/>
                  <a:gd name="T13" fmla="*/ 4538878 h 1077"/>
                  <a:gd name="T14" fmla="*/ 13850242 w 1064"/>
                  <a:gd name="T15" fmla="*/ 4193531 h 1077"/>
                  <a:gd name="T16" fmla="*/ 14894916 w 1064"/>
                  <a:gd name="T17" fmla="*/ 2713401 h 1077"/>
                  <a:gd name="T18" fmla="*/ 13530141 w 1064"/>
                  <a:gd name="T19" fmla="*/ 2647615 h 1077"/>
                  <a:gd name="T20" fmla="*/ 11929381 w 1064"/>
                  <a:gd name="T21" fmla="*/ 2828559 h 1077"/>
                  <a:gd name="T22" fmla="*/ 12384349 w 1064"/>
                  <a:gd name="T23" fmla="*/ 1101826 h 1077"/>
                  <a:gd name="T24" fmla="*/ 11086943 w 1064"/>
                  <a:gd name="T25" fmla="*/ 1496545 h 1077"/>
                  <a:gd name="T26" fmla="*/ 9637925 w 1064"/>
                  <a:gd name="T27" fmla="*/ 2203653 h 1077"/>
                  <a:gd name="T28" fmla="*/ 9469437 w 1064"/>
                  <a:gd name="T29" fmla="*/ 427548 h 1077"/>
                  <a:gd name="T30" fmla="*/ 8374139 w 1064"/>
                  <a:gd name="T31" fmla="*/ 1233399 h 1077"/>
                  <a:gd name="T32" fmla="*/ 7278970 w 1064"/>
                  <a:gd name="T33" fmla="*/ 2368054 h 1077"/>
                  <a:gd name="T34" fmla="*/ 6487027 w 1064"/>
                  <a:gd name="T35" fmla="*/ 756480 h 1077"/>
                  <a:gd name="T36" fmla="*/ 5745708 w 1064"/>
                  <a:gd name="T37" fmla="*/ 1891135 h 1077"/>
                  <a:gd name="T38" fmla="*/ 5105378 w 1064"/>
                  <a:gd name="T39" fmla="*/ 3338308 h 1077"/>
                  <a:gd name="T40" fmla="*/ 3807973 w 1064"/>
                  <a:gd name="T41" fmla="*/ 2072080 h 1077"/>
                  <a:gd name="T42" fmla="*/ 3504747 w 1064"/>
                  <a:gd name="T43" fmla="*/ 3387680 h 1077"/>
                  <a:gd name="T44" fmla="*/ 3420503 w 1064"/>
                  <a:gd name="T45" fmla="*/ 4950011 h 1077"/>
                  <a:gd name="T46" fmla="*/ 1752374 w 1064"/>
                  <a:gd name="T47" fmla="*/ 4209946 h 1077"/>
                  <a:gd name="T48" fmla="*/ 1920861 w 1064"/>
                  <a:gd name="T49" fmla="*/ 5541960 h 1077"/>
                  <a:gd name="T50" fmla="*/ 2392574 w 1064"/>
                  <a:gd name="T51" fmla="*/ 7038505 h 1077"/>
                  <a:gd name="T52" fmla="*/ 556087 w 1064"/>
                  <a:gd name="T53" fmla="*/ 6906932 h 1077"/>
                  <a:gd name="T54" fmla="*/ 1179412 w 1064"/>
                  <a:gd name="T55" fmla="*/ 8090960 h 1077"/>
                  <a:gd name="T56" fmla="*/ 2122968 w 1064"/>
                  <a:gd name="T57" fmla="*/ 8847439 h 1077"/>
                  <a:gd name="T58" fmla="*/ 1179412 w 1064"/>
                  <a:gd name="T59" fmla="*/ 9620462 h 1077"/>
                  <a:gd name="T60" fmla="*/ 556087 w 1064"/>
                  <a:gd name="T61" fmla="*/ 10804489 h 1077"/>
                  <a:gd name="T62" fmla="*/ 2392574 w 1064"/>
                  <a:gd name="T63" fmla="*/ 10656502 h 1077"/>
                  <a:gd name="T64" fmla="*/ 1920861 w 1064"/>
                  <a:gd name="T65" fmla="*/ 12169461 h 1077"/>
                  <a:gd name="T66" fmla="*/ 1752374 w 1064"/>
                  <a:gd name="T67" fmla="*/ 13501475 h 1077"/>
                  <a:gd name="T68" fmla="*/ 3420503 w 1064"/>
                  <a:gd name="T69" fmla="*/ 12744996 h 1077"/>
                  <a:gd name="T70" fmla="*/ 3504747 w 1064"/>
                  <a:gd name="T71" fmla="*/ 14323742 h 1077"/>
                  <a:gd name="T72" fmla="*/ 3807973 w 1064"/>
                  <a:gd name="T73" fmla="*/ 15622927 h 1077"/>
                  <a:gd name="T74" fmla="*/ 5105378 w 1064"/>
                  <a:gd name="T75" fmla="*/ 14373113 h 1077"/>
                  <a:gd name="T76" fmla="*/ 5745708 w 1064"/>
                  <a:gd name="T77" fmla="*/ 15820286 h 1077"/>
                  <a:gd name="T78" fmla="*/ 6487027 w 1064"/>
                  <a:gd name="T79" fmla="*/ 16938527 h 1077"/>
                  <a:gd name="T80" fmla="*/ 7278970 w 1064"/>
                  <a:gd name="T81" fmla="*/ 15326824 h 1077"/>
                  <a:gd name="T82" fmla="*/ 8374139 w 1064"/>
                  <a:gd name="T83" fmla="*/ 16478022 h 1077"/>
                  <a:gd name="T84" fmla="*/ 9469437 w 1064"/>
                  <a:gd name="T85" fmla="*/ 17283874 h 1077"/>
                  <a:gd name="T86" fmla="*/ 9637925 w 1064"/>
                  <a:gd name="T87" fmla="*/ 15507769 h 1077"/>
                  <a:gd name="T88" fmla="*/ 11086943 w 1064"/>
                  <a:gd name="T89" fmla="*/ 16214877 h 1077"/>
                  <a:gd name="T90" fmla="*/ 12384349 w 1064"/>
                  <a:gd name="T91" fmla="*/ 16609595 h 1077"/>
                  <a:gd name="T92" fmla="*/ 11929381 w 1064"/>
                  <a:gd name="T93" fmla="*/ 14882862 h 1077"/>
                  <a:gd name="T94" fmla="*/ 13530141 w 1064"/>
                  <a:gd name="T95" fmla="*/ 15063807 h 1077"/>
                  <a:gd name="T96" fmla="*/ 14894916 w 1064"/>
                  <a:gd name="T97" fmla="*/ 14981477 h 1077"/>
                  <a:gd name="T98" fmla="*/ 13850242 w 1064"/>
                  <a:gd name="T99" fmla="*/ 13517890 h 1077"/>
                  <a:gd name="T100" fmla="*/ 15417253 w 1064"/>
                  <a:gd name="T101" fmla="*/ 13156129 h 1077"/>
                  <a:gd name="T102" fmla="*/ 16680909 w 1064"/>
                  <a:gd name="T103" fmla="*/ 12629838 h 1077"/>
                  <a:gd name="T104" fmla="*/ 15198141 w 1064"/>
                  <a:gd name="T105" fmla="*/ 11593798 h 1077"/>
                  <a:gd name="T106" fmla="*/ 16546171 w 1064"/>
                  <a:gd name="T107" fmla="*/ 10738703 h 1077"/>
                  <a:gd name="T108" fmla="*/ 17540221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1" name="Freeform 11"/>
              <p:cNvSpPr>
                <a:spLocks noChangeArrowheads="1"/>
              </p:cNvSpPr>
              <p:nvPr/>
            </p:nvSpPr>
            <p:spPr bwMode="auto">
              <a:xfrm>
                <a:off x="5244704" y="1464921"/>
                <a:ext cx="102394" cy="103617"/>
              </a:xfrm>
              <a:custGeom>
                <a:avLst/>
                <a:gdLst>
                  <a:gd name="T0" fmla="*/ 15657518 w 1064"/>
                  <a:gd name="T1" fmla="*/ 9423102 h 1077"/>
                  <a:gd name="T2" fmla="*/ 15410516 w 1064"/>
                  <a:gd name="T3" fmla="*/ 8354105 h 1077"/>
                  <a:gd name="T4" fmla="*/ 17139277 w 1064"/>
                  <a:gd name="T5" fmla="*/ 7877186 h 1077"/>
                  <a:gd name="T6" fmla="*/ 16167819 w 1064"/>
                  <a:gd name="T7" fmla="*/ 6972719 h 1077"/>
                  <a:gd name="T8" fmla="*/ 14850687 w 1064"/>
                  <a:gd name="T9" fmla="*/ 6101209 h 1077"/>
                  <a:gd name="T10" fmla="*/ 16299597 w 1064"/>
                  <a:gd name="T11" fmla="*/ 5065041 h 1077"/>
                  <a:gd name="T12" fmla="*/ 15064713 w 1064"/>
                  <a:gd name="T13" fmla="*/ 4538878 h 1077"/>
                  <a:gd name="T14" fmla="*/ 13533554 w 1064"/>
                  <a:gd name="T15" fmla="*/ 4193531 h 1077"/>
                  <a:gd name="T16" fmla="*/ 14554412 w 1064"/>
                  <a:gd name="T17" fmla="*/ 2713401 h 1077"/>
                  <a:gd name="T18" fmla="*/ 13220727 w 1064"/>
                  <a:gd name="T19" fmla="*/ 2647615 h 1077"/>
                  <a:gd name="T20" fmla="*/ 11656720 w 1064"/>
                  <a:gd name="T21" fmla="*/ 2828559 h 1077"/>
                  <a:gd name="T22" fmla="*/ 12101196 w 1064"/>
                  <a:gd name="T23" fmla="*/ 1101826 h 1077"/>
                  <a:gd name="T24" fmla="*/ 10833464 w 1064"/>
                  <a:gd name="T25" fmla="*/ 1496545 h 1077"/>
                  <a:gd name="T26" fmla="*/ 9417530 w 1064"/>
                  <a:gd name="T27" fmla="*/ 2203653 h 1077"/>
                  <a:gd name="T28" fmla="*/ 9252905 w 1064"/>
                  <a:gd name="T29" fmla="*/ 427548 h 1077"/>
                  <a:gd name="T30" fmla="*/ 8182775 w 1064"/>
                  <a:gd name="T31" fmla="*/ 1233399 h 1077"/>
                  <a:gd name="T32" fmla="*/ 7112516 w 1064"/>
                  <a:gd name="T33" fmla="*/ 2368054 h 1077"/>
                  <a:gd name="T34" fmla="*/ 6338661 w 1064"/>
                  <a:gd name="T35" fmla="*/ 756480 h 1077"/>
                  <a:gd name="T36" fmla="*/ 5614334 w 1064"/>
                  <a:gd name="T37" fmla="*/ 1891135 h 1077"/>
                  <a:gd name="T38" fmla="*/ 4988680 w 1064"/>
                  <a:gd name="T39" fmla="*/ 3338308 h 1077"/>
                  <a:gd name="T40" fmla="*/ 3720948 w 1064"/>
                  <a:gd name="T41" fmla="*/ 2072080 h 1077"/>
                  <a:gd name="T42" fmla="*/ 3424545 w 1064"/>
                  <a:gd name="T43" fmla="*/ 3387680 h 1077"/>
                  <a:gd name="T44" fmla="*/ 3342296 w 1064"/>
                  <a:gd name="T45" fmla="*/ 4950011 h 1077"/>
                  <a:gd name="T46" fmla="*/ 1712337 w 1064"/>
                  <a:gd name="T47" fmla="*/ 4209946 h 1077"/>
                  <a:gd name="T48" fmla="*/ 1876962 w 1064"/>
                  <a:gd name="T49" fmla="*/ 5541960 h 1077"/>
                  <a:gd name="T50" fmla="*/ 2337862 w 1064"/>
                  <a:gd name="T51" fmla="*/ 7038505 h 1077"/>
                  <a:gd name="T52" fmla="*/ 543277 w 1064"/>
                  <a:gd name="T53" fmla="*/ 6906932 h 1077"/>
                  <a:gd name="T54" fmla="*/ 1152507 w 1064"/>
                  <a:gd name="T55" fmla="*/ 8090960 h 1077"/>
                  <a:gd name="T56" fmla="*/ 2074436 w 1064"/>
                  <a:gd name="T57" fmla="*/ 8847439 h 1077"/>
                  <a:gd name="T58" fmla="*/ 1152507 w 1064"/>
                  <a:gd name="T59" fmla="*/ 9620462 h 1077"/>
                  <a:gd name="T60" fmla="*/ 543277 w 1064"/>
                  <a:gd name="T61" fmla="*/ 10804489 h 1077"/>
                  <a:gd name="T62" fmla="*/ 2337862 w 1064"/>
                  <a:gd name="T63" fmla="*/ 10656502 h 1077"/>
                  <a:gd name="T64" fmla="*/ 1876962 w 1064"/>
                  <a:gd name="T65" fmla="*/ 12169461 h 1077"/>
                  <a:gd name="T66" fmla="*/ 1712337 w 1064"/>
                  <a:gd name="T67" fmla="*/ 13501475 h 1077"/>
                  <a:gd name="T68" fmla="*/ 3342296 w 1064"/>
                  <a:gd name="T69" fmla="*/ 12744996 h 1077"/>
                  <a:gd name="T70" fmla="*/ 3424545 w 1064"/>
                  <a:gd name="T71" fmla="*/ 14323742 h 1077"/>
                  <a:gd name="T72" fmla="*/ 3720948 w 1064"/>
                  <a:gd name="T73" fmla="*/ 15622927 h 1077"/>
                  <a:gd name="T74" fmla="*/ 4988680 w 1064"/>
                  <a:gd name="T75" fmla="*/ 14373113 h 1077"/>
                  <a:gd name="T76" fmla="*/ 5614334 w 1064"/>
                  <a:gd name="T77" fmla="*/ 15820286 h 1077"/>
                  <a:gd name="T78" fmla="*/ 6338661 w 1064"/>
                  <a:gd name="T79" fmla="*/ 16938527 h 1077"/>
                  <a:gd name="T80" fmla="*/ 7112516 w 1064"/>
                  <a:gd name="T81" fmla="*/ 15326824 h 1077"/>
                  <a:gd name="T82" fmla="*/ 8182775 w 1064"/>
                  <a:gd name="T83" fmla="*/ 16478022 h 1077"/>
                  <a:gd name="T84" fmla="*/ 9252905 w 1064"/>
                  <a:gd name="T85" fmla="*/ 17283874 h 1077"/>
                  <a:gd name="T86" fmla="*/ 9417530 w 1064"/>
                  <a:gd name="T87" fmla="*/ 15507769 h 1077"/>
                  <a:gd name="T88" fmla="*/ 10833464 w 1064"/>
                  <a:gd name="T89" fmla="*/ 16214877 h 1077"/>
                  <a:gd name="T90" fmla="*/ 12101196 w 1064"/>
                  <a:gd name="T91" fmla="*/ 16609595 h 1077"/>
                  <a:gd name="T92" fmla="*/ 11656720 w 1064"/>
                  <a:gd name="T93" fmla="*/ 14882862 h 1077"/>
                  <a:gd name="T94" fmla="*/ 13220727 w 1064"/>
                  <a:gd name="T95" fmla="*/ 15063807 h 1077"/>
                  <a:gd name="T96" fmla="*/ 14554412 w 1064"/>
                  <a:gd name="T97" fmla="*/ 14981477 h 1077"/>
                  <a:gd name="T98" fmla="*/ 13533554 w 1064"/>
                  <a:gd name="T99" fmla="*/ 13517890 h 1077"/>
                  <a:gd name="T100" fmla="*/ 15064713 w 1064"/>
                  <a:gd name="T101" fmla="*/ 13156129 h 1077"/>
                  <a:gd name="T102" fmla="*/ 16299597 w 1064"/>
                  <a:gd name="T103" fmla="*/ 12629838 h 1077"/>
                  <a:gd name="T104" fmla="*/ 14850687 w 1064"/>
                  <a:gd name="T105" fmla="*/ 11593798 h 1077"/>
                  <a:gd name="T106" fmla="*/ 16167819 w 1064"/>
                  <a:gd name="T107" fmla="*/ 10738703 h 1077"/>
                  <a:gd name="T108" fmla="*/ 17139277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2" name="Freeform 11"/>
              <p:cNvSpPr>
                <a:spLocks noChangeArrowheads="1"/>
              </p:cNvSpPr>
              <p:nvPr/>
            </p:nvSpPr>
            <p:spPr bwMode="auto">
              <a:xfrm>
                <a:off x="4502944" y="2158079"/>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3" name="Freeform 11"/>
              <p:cNvSpPr>
                <a:spLocks noChangeArrowheads="1"/>
              </p:cNvSpPr>
              <p:nvPr/>
            </p:nvSpPr>
            <p:spPr bwMode="auto">
              <a:xfrm>
                <a:off x="4142185" y="1836511"/>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4" name="Freeform 11"/>
              <p:cNvSpPr>
                <a:spLocks noChangeArrowheads="1"/>
              </p:cNvSpPr>
              <p:nvPr/>
            </p:nvSpPr>
            <p:spPr bwMode="auto">
              <a:xfrm>
                <a:off x="5055394" y="2031834"/>
                <a:ext cx="103585" cy="103617"/>
              </a:xfrm>
              <a:custGeom>
                <a:avLst/>
                <a:gdLst>
                  <a:gd name="T0" fmla="*/ 16023834 w 1064"/>
                  <a:gd name="T1" fmla="*/ 9423102 h 1077"/>
                  <a:gd name="T2" fmla="*/ 15771103 w 1064"/>
                  <a:gd name="T3" fmla="*/ 8354105 h 1077"/>
                  <a:gd name="T4" fmla="*/ 17540221 w 1064"/>
                  <a:gd name="T5" fmla="*/ 7877186 h 1077"/>
                  <a:gd name="T6" fmla="*/ 16546171 w 1064"/>
                  <a:gd name="T7" fmla="*/ 6972719 h 1077"/>
                  <a:gd name="T8" fmla="*/ 15198141 w 1064"/>
                  <a:gd name="T9" fmla="*/ 6101209 h 1077"/>
                  <a:gd name="T10" fmla="*/ 16680909 w 1064"/>
                  <a:gd name="T11" fmla="*/ 5065041 h 1077"/>
                  <a:gd name="T12" fmla="*/ 15417253 w 1064"/>
                  <a:gd name="T13" fmla="*/ 4538878 h 1077"/>
                  <a:gd name="T14" fmla="*/ 13850242 w 1064"/>
                  <a:gd name="T15" fmla="*/ 4193531 h 1077"/>
                  <a:gd name="T16" fmla="*/ 14894916 w 1064"/>
                  <a:gd name="T17" fmla="*/ 2713401 h 1077"/>
                  <a:gd name="T18" fmla="*/ 13530141 w 1064"/>
                  <a:gd name="T19" fmla="*/ 2647615 h 1077"/>
                  <a:gd name="T20" fmla="*/ 11929381 w 1064"/>
                  <a:gd name="T21" fmla="*/ 2828559 h 1077"/>
                  <a:gd name="T22" fmla="*/ 12384349 w 1064"/>
                  <a:gd name="T23" fmla="*/ 1101826 h 1077"/>
                  <a:gd name="T24" fmla="*/ 11086943 w 1064"/>
                  <a:gd name="T25" fmla="*/ 1496545 h 1077"/>
                  <a:gd name="T26" fmla="*/ 9637925 w 1064"/>
                  <a:gd name="T27" fmla="*/ 2203653 h 1077"/>
                  <a:gd name="T28" fmla="*/ 9469437 w 1064"/>
                  <a:gd name="T29" fmla="*/ 427548 h 1077"/>
                  <a:gd name="T30" fmla="*/ 8374139 w 1064"/>
                  <a:gd name="T31" fmla="*/ 1233399 h 1077"/>
                  <a:gd name="T32" fmla="*/ 7278970 w 1064"/>
                  <a:gd name="T33" fmla="*/ 2368054 h 1077"/>
                  <a:gd name="T34" fmla="*/ 6487027 w 1064"/>
                  <a:gd name="T35" fmla="*/ 756480 h 1077"/>
                  <a:gd name="T36" fmla="*/ 5745708 w 1064"/>
                  <a:gd name="T37" fmla="*/ 1891135 h 1077"/>
                  <a:gd name="T38" fmla="*/ 5105378 w 1064"/>
                  <a:gd name="T39" fmla="*/ 3338308 h 1077"/>
                  <a:gd name="T40" fmla="*/ 3807973 w 1064"/>
                  <a:gd name="T41" fmla="*/ 2072080 h 1077"/>
                  <a:gd name="T42" fmla="*/ 3504747 w 1064"/>
                  <a:gd name="T43" fmla="*/ 3387680 h 1077"/>
                  <a:gd name="T44" fmla="*/ 3420503 w 1064"/>
                  <a:gd name="T45" fmla="*/ 4950011 h 1077"/>
                  <a:gd name="T46" fmla="*/ 1752374 w 1064"/>
                  <a:gd name="T47" fmla="*/ 4209946 h 1077"/>
                  <a:gd name="T48" fmla="*/ 1920861 w 1064"/>
                  <a:gd name="T49" fmla="*/ 5541960 h 1077"/>
                  <a:gd name="T50" fmla="*/ 2392574 w 1064"/>
                  <a:gd name="T51" fmla="*/ 7038505 h 1077"/>
                  <a:gd name="T52" fmla="*/ 556087 w 1064"/>
                  <a:gd name="T53" fmla="*/ 6906932 h 1077"/>
                  <a:gd name="T54" fmla="*/ 1179412 w 1064"/>
                  <a:gd name="T55" fmla="*/ 8090960 h 1077"/>
                  <a:gd name="T56" fmla="*/ 2122968 w 1064"/>
                  <a:gd name="T57" fmla="*/ 8847439 h 1077"/>
                  <a:gd name="T58" fmla="*/ 1179412 w 1064"/>
                  <a:gd name="T59" fmla="*/ 9620462 h 1077"/>
                  <a:gd name="T60" fmla="*/ 556087 w 1064"/>
                  <a:gd name="T61" fmla="*/ 10804489 h 1077"/>
                  <a:gd name="T62" fmla="*/ 2392574 w 1064"/>
                  <a:gd name="T63" fmla="*/ 10656502 h 1077"/>
                  <a:gd name="T64" fmla="*/ 1920861 w 1064"/>
                  <a:gd name="T65" fmla="*/ 12169461 h 1077"/>
                  <a:gd name="T66" fmla="*/ 1752374 w 1064"/>
                  <a:gd name="T67" fmla="*/ 13501475 h 1077"/>
                  <a:gd name="T68" fmla="*/ 3420503 w 1064"/>
                  <a:gd name="T69" fmla="*/ 12744996 h 1077"/>
                  <a:gd name="T70" fmla="*/ 3504747 w 1064"/>
                  <a:gd name="T71" fmla="*/ 14323742 h 1077"/>
                  <a:gd name="T72" fmla="*/ 3807973 w 1064"/>
                  <a:gd name="T73" fmla="*/ 15622927 h 1077"/>
                  <a:gd name="T74" fmla="*/ 5105378 w 1064"/>
                  <a:gd name="T75" fmla="*/ 14373113 h 1077"/>
                  <a:gd name="T76" fmla="*/ 5745708 w 1064"/>
                  <a:gd name="T77" fmla="*/ 15820286 h 1077"/>
                  <a:gd name="T78" fmla="*/ 6487027 w 1064"/>
                  <a:gd name="T79" fmla="*/ 16938527 h 1077"/>
                  <a:gd name="T80" fmla="*/ 7278970 w 1064"/>
                  <a:gd name="T81" fmla="*/ 15326824 h 1077"/>
                  <a:gd name="T82" fmla="*/ 8374139 w 1064"/>
                  <a:gd name="T83" fmla="*/ 16478022 h 1077"/>
                  <a:gd name="T84" fmla="*/ 9469437 w 1064"/>
                  <a:gd name="T85" fmla="*/ 17283874 h 1077"/>
                  <a:gd name="T86" fmla="*/ 9637925 w 1064"/>
                  <a:gd name="T87" fmla="*/ 15507769 h 1077"/>
                  <a:gd name="T88" fmla="*/ 11086943 w 1064"/>
                  <a:gd name="T89" fmla="*/ 16214877 h 1077"/>
                  <a:gd name="T90" fmla="*/ 12384349 w 1064"/>
                  <a:gd name="T91" fmla="*/ 16609595 h 1077"/>
                  <a:gd name="T92" fmla="*/ 11929381 w 1064"/>
                  <a:gd name="T93" fmla="*/ 14882862 h 1077"/>
                  <a:gd name="T94" fmla="*/ 13530141 w 1064"/>
                  <a:gd name="T95" fmla="*/ 15063807 h 1077"/>
                  <a:gd name="T96" fmla="*/ 14894916 w 1064"/>
                  <a:gd name="T97" fmla="*/ 14981477 h 1077"/>
                  <a:gd name="T98" fmla="*/ 13850242 w 1064"/>
                  <a:gd name="T99" fmla="*/ 13517890 h 1077"/>
                  <a:gd name="T100" fmla="*/ 15417253 w 1064"/>
                  <a:gd name="T101" fmla="*/ 13156129 h 1077"/>
                  <a:gd name="T102" fmla="*/ 16680909 w 1064"/>
                  <a:gd name="T103" fmla="*/ 12629838 h 1077"/>
                  <a:gd name="T104" fmla="*/ 15198141 w 1064"/>
                  <a:gd name="T105" fmla="*/ 11593798 h 1077"/>
                  <a:gd name="T106" fmla="*/ 16546171 w 1064"/>
                  <a:gd name="T107" fmla="*/ 10738703 h 1077"/>
                  <a:gd name="T108" fmla="*/ 17540221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5" name="Freeform 11"/>
              <p:cNvSpPr>
                <a:spLocks noChangeArrowheads="1"/>
              </p:cNvSpPr>
              <p:nvPr/>
            </p:nvSpPr>
            <p:spPr bwMode="auto">
              <a:xfrm>
                <a:off x="5222082" y="1737659"/>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6" name="Freeform 11"/>
              <p:cNvSpPr>
                <a:spLocks noChangeArrowheads="1"/>
              </p:cNvSpPr>
              <p:nvPr/>
            </p:nvSpPr>
            <p:spPr bwMode="auto">
              <a:xfrm>
                <a:off x="3709988" y="1647143"/>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7" name="Freeform 11"/>
              <p:cNvSpPr>
                <a:spLocks noChangeArrowheads="1"/>
              </p:cNvSpPr>
              <p:nvPr/>
            </p:nvSpPr>
            <p:spPr bwMode="auto">
              <a:xfrm>
                <a:off x="3577829" y="1978239"/>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8" name="Freeform 11"/>
              <p:cNvSpPr>
                <a:spLocks noChangeArrowheads="1"/>
              </p:cNvSpPr>
              <p:nvPr/>
            </p:nvSpPr>
            <p:spPr bwMode="auto">
              <a:xfrm>
                <a:off x="3812382" y="1836511"/>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59" name="Freeform 11"/>
              <p:cNvSpPr>
                <a:spLocks noChangeArrowheads="1"/>
              </p:cNvSpPr>
              <p:nvPr/>
            </p:nvSpPr>
            <p:spPr bwMode="auto">
              <a:xfrm>
                <a:off x="5476875" y="1737659"/>
                <a:ext cx="103585" cy="103616"/>
              </a:xfrm>
              <a:custGeom>
                <a:avLst/>
                <a:gdLst>
                  <a:gd name="T0" fmla="*/ 16023834 w 1064"/>
                  <a:gd name="T1" fmla="*/ 9422906 h 1077"/>
                  <a:gd name="T2" fmla="*/ 15771103 w 1064"/>
                  <a:gd name="T3" fmla="*/ 8354045 h 1077"/>
                  <a:gd name="T4" fmla="*/ 17540221 w 1064"/>
                  <a:gd name="T5" fmla="*/ 7877129 h 1077"/>
                  <a:gd name="T6" fmla="*/ 16546171 w 1064"/>
                  <a:gd name="T7" fmla="*/ 6972668 h 1077"/>
                  <a:gd name="T8" fmla="*/ 15198141 w 1064"/>
                  <a:gd name="T9" fmla="*/ 6101037 h 1077"/>
                  <a:gd name="T10" fmla="*/ 16680909 w 1064"/>
                  <a:gd name="T11" fmla="*/ 5065004 h 1077"/>
                  <a:gd name="T12" fmla="*/ 15417253 w 1064"/>
                  <a:gd name="T13" fmla="*/ 4538845 h 1077"/>
                  <a:gd name="T14" fmla="*/ 13850242 w 1064"/>
                  <a:gd name="T15" fmla="*/ 4193501 h 1077"/>
                  <a:gd name="T16" fmla="*/ 14894916 w 1064"/>
                  <a:gd name="T17" fmla="*/ 2713381 h 1077"/>
                  <a:gd name="T18" fmla="*/ 13530141 w 1064"/>
                  <a:gd name="T19" fmla="*/ 2647595 h 1077"/>
                  <a:gd name="T20" fmla="*/ 11929381 w 1064"/>
                  <a:gd name="T21" fmla="*/ 2828539 h 1077"/>
                  <a:gd name="T22" fmla="*/ 12384349 w 1064"/>
                  <a:gd name="T23" fmla="*/ 1101818 h 1077"/>
                  <a:gd name="T24" fmla="*/ 11086943 w 1064"/>
                  <a:gd name="T25" fmla="*/ 1496534 h 1077"/>
                  <a:gd name="T26" fmla="*/ 9637925 w 1064"/>
                  <a:gd name="T27" fmla="*/ 2203637 h 1077"/>
                  <a:gd name="T28" fmla="*/ 9469437 w 1064"/>
                  <a:gd name="T29" fmla="*/ 427544 h 1077"/>
                  <a:gd name="T30" fmla="*/ 8374139 w 1064"/>
                  <a:gd name="T31" fmla="*/ 1233390 h 1077"/>
                  <a:gd name="T32" fmla="*/ 7278970 w 1064"/>
                  <a:gd name="T33" fmla="*/ 2368037 h 1077"/>
                  <a:gd name="T34" fmla="*/ 6487027 w 1064"/>
                  <a:gd name="T35" fmla="*/ 756474 h 1077"/>
                  <a:gd name="T36" fmla="*/ 5745708 w 1064"/>
                  <a:gd name="T37" fmla="*/ 1891121 h 1077"/>
                  <a:gd name="T38" fmla="*/ 5105378 w 1064"/>
                  <a:gd name="T39" fmla="*/ 3338284 h 1077"/>
                  <a:gd name="T40" fmla="*/ 3807973 w 1064"/>
                  <a:gd name="T41" fmla="*/ 2072065 h 1077"/>
                  <a:gd name="T42" fmla="*/ 3504747 w 1064"/>
                  <a:gd name="T43" fmla="*/ 3387655 h 1077"/>
                  <a:gd name="T44" fmla="*/ 3420503 w 1064"/>
                  <a:gd name="T45" fmla="*/ 4949975 h 1077"/>
                  <a:gd name="T46" fmla="*/ 1752374 w 1064"/>
                  <a:gd name="T47" fmla="*/ 4209915 h 1077"/>
                  <a:gd name="T48" fmla="*/ 1920861 w 1064"/>
                  <a:gd name="T49" fmla="*/ 5541920 h 1077"/>
                  <a:gd name="T50" fmla="*/ 2392574 w 1064"/>
                  <a:gd name="T51" fmla="*/ 7038454 h 1077"/>
                  <a:gd name="T52" fmla="*/ 556087 w 1064"/>
                  <a:gd name="T53" fmla="*/ 6906882 h 1077"/>
                  <a:gd name="T54" fmla="*/ 1179412 w 1064"/>
                  <a:gd name="T55" fmla="*/ 8090901 h 1077"/>
                  <a:gd name="T56" fmla="*/ 2122968 w 1064"/>
                  <a:gd name="T57" fmla="*/ 8847375 h 1077"/>
                  <a:gd name="T58" fmla="*/ 1179412 w 1064"/>
                  <a:gd name="T59" fmla="*/ 9620264 h 1077"/>
                  <a:gd name="T60" fmla="*/ 556087 w 1064"/>
                  <a:gd name="T61" fmla="*/ 10804282 h 1077"/>
                  <a:gd name="T62" fmla="*/ 2392574 w 1064"/>
                  <a:gd name="T63" fmla="*/ 10656296 h 1077"/>
                  <a:gd name="T64" fmla="*/ 1920861 w 1064"/>
                  <a:gd name="T65" fmla="*/ 12169245 h 1077"/>
                  <a:gd name="T66" fmla="*/ 1752374 w 1064"/>
                  <a:gd name="T67" fmla="*/ 13501249 h 1077"/>
                  <a:gd name="T68" fmla="*/ 3420503 w 1064"/>
                  <a:gd name="T69" fmla="*/ 12744775 h 1077"/>
                  <a:gd name="T70" fmla="*/ 3504747 w 1064"/>
                  <a:gd name="T71" fmla="*/ 14323510 h 1077"/>
                  <a:gd name="T72" fmla="*/ 3807973 w 1064"/>
                  <a:gd name="T73" fmla="*/ 15622686 h 1077"/>
                  <a:gd name="T74" fmla="*/ 5105378 w 1064"/>
                  <a:gd name="T75" fmla="*/ 14372881 h 1077"/>
                  <a:gd name="T76" fmla="*/ 5745708 w 1064"/>
                  <a:gd name="T77" fmla="*/ 15820044 h 1077"/>
                  <a:gd name="T78" fmla="*/ 6487027 w 1064"/>
                  <a:gd name="T79" fmla="*/ 16938276 h 1077"/>
                  <a:gd name="T80" fmla="*/ 7278970 w 1064"/>
                  <a:gd name="T81" fmla="*/ 15326713 h 1077"/>
                  <a:gd name="T82" fmla="*/ 8374139 w 1064"/>
                  <a:gd name="T83" fmla="*/ 16477775 h 1077"/>
                  <a:gd name="T84" fmla="*/ 9469437 w 1064"/>
                  <a:gd name="T85" fmla="*/ 17283620 h 1077"/>
                  <a:gd name="T86" fmla="*/ 9637925 w 1064"/>
                  <a:gd name="T87" fmla="*/ 15507528 h 1077"/>
                  <a:gd name="T88" fmla="*/ 11086943 w 1064"/>
                  <a:gd name="T89" fmla="*/ 16214631 h 1077"/>
                  <a:gd name="T90" fmla="*/ 12384349 w 1064"/>
                  <a:gd name="T91" fmla="*/ 16609347 h 1077"/>
                  <a:gd name="T92" fmla="*/ 11929381 w 1064"/>
                  <a:gd name="T93" fmla="*/ 14882626 h 1077"/>
                  <a:gd name="T94" fmla="*/ 13530141 w 1064"/>
                  <a:gd name="T95" fmla="*/ 15063569 h 1077"/>
                  <a:gd name="T96" fmla="*/ 14894916 w 1064"/>
                  <a:gd name="T97" fmla="*/ 14981369 h 1077"/>
                  <a:gd name="T98" fmla="*/ 13850242 w 1064"/>
                  <a:gd name="T99" fmla="*/ 13517664 h 1077"/>
                  <a:gd name="T100" fmla="*/ 15417253 w 1064"/>
                  <a:gd name="T101" fmla="*/ 13155905 h 1077"/>
                  <a:gd name="T102" fmla="*/ 16680909 w 1064"/>
                  <a:gd name="T103" fmla="*/ 12629746 h 1077"/>
                  <a:gd name="T104" fmla="*/ 15198141 w 1064"/>
                  <a:gd name="T105" fmla="*/ 11593714 h 1077"/>
                  <a:gd name="T106" fmla="*/ 16546171 w 1064"/>
                  <a:gd name="T107" fmla="*/ 10738497 h 1077"/>
                  <a:gd name="T108" fmla="*/ 17540221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0" name="Freeform 11"/>
              <p:cNvSpPr>
                <a:spLocks noChangeArrowheads="1"/>
              </p:cNvSpPr>
              <p:nvPr/>
            </p:nvSpPr>
            <p:spPr bwMode="auto">
              <a:xfrm>
                <a:off x="5479257" y="2493939"/>
                <a:ext cx="103585" cy="104807"/>
              </a:xfrm>
              <a:custGeom>
                <a:avLst/>
                <a:gdLst>
                  <a:gd name="T0" fmla="*/ 16023834 w 1064"/>
                  <a:gd name="T1" fmla="*/ 9640857 h 1077"/>
                  <a:gd name="T2" fmla="*/ 15771103 w 1064"/>
                  <a:gd name="T3" fmla="*/ 8547253 h 1077"/>
                  <a:gd name="T4" fmla="*/ 17540221 w 1064"/>
                  <a:gd name="T5" fmla="*/ 8059276 h 1077"/>
                  <a:gd name="T6" fmla="*/ 16546171 w 1064"/>
                  <a:gd name="T7" fmla="*/ 7133910 h 1077"/>
                  <a:gd name="T8" fmla="*/ 15198141 w 1064"/>
                  <a:gd name="T9" fmla="*/ 6242138 h 1077"/>
                  <a:gd name="T10" fmla="*/ 16680909 w 1064"/>
                  <a:gd name="T11" fmla="*/ 5182131 h 1077"/>
                  <a:gd name="T12" fmla="*/ 15417253 w 1064"/>
                  <a:gd name="T13" fmla="*/ 4643825 h 1077"/>
                  <a:gd name="T14" fmla="*/ 13850242 w 1064"/>
                  <a:gd name="T15" fmla="*/ 4290489 h 1077"/>
                  <a:gd name="T16" fmla="*/ 14894916 w 1064"/>
                  <a:gd name="T17" fmla="*/ 2776229 h 1077"/>
                  <a:gd name="T18" fmla="*/ 13530141 w 1064"/>
                  <a:gd name="T19" fmla="*/ 2708909 h 1077"/>
                  <a:gd name="T20" fmla="*/ 11929381 w 1064"/>
                  <a:gd name="T21" fmla="*/ 2893878 h 1077"/>
                  <a:gd name="T22" fmla="*/ 12384349 w 1064"/>
                  <a:gd name="T23" fmla="*/ 1127328 h 1077"/>
                  <a:gd name="T24" fmla="*/ 11086943 w 1064"/>
                  <a:gd name="T25" fmla="*/ 1531122 h 1077"/>
                  <a:gd name="T26" fmla="*/ 9637925 w 1064"/>
                  <a:gd name="T27" fmla="*/ 2254527 h 1077"/>
                  <a:gd name="T28" fmla="*/ 9469437 w 1064"/>
                  <a:gd name="T29" fmla="*/ 437519 h 1077"/>
                  <a:gd name="T30" fmla="*/ 8374139 w 1064"/>
                  <a:gd name="T31" fmla="*/ 1261840 h 1077"/>
                  <a:gd name="T32" fmla="*/ 7278970 w 1064"/>
                  <a:gd name="T33" fmla="*/ 2422894 h 1077"/>
                  <a:gd name="T34" fmla="*/ 6487027 w 1064"/>
                  <a:gd name="T35" fmla="*/ 773992 h 1077"/>
                  <a:gd name="T36" fmla="*/ 5745708 w 1064"/>
                  <a:gd name="T37" fmla="*/ 1934916 h 1077"/>
                  <a:gd name="T38" fmla="*/ 5105378 w 1064"/>
                  <a:gd name="T39" fmla="*/ 3415581 h 1077"/>
                  <a:gd name="T40" fmla="*/ 3807973 w 1064"/>
                  <a:gd name="T41" fmla="*/ 2120016 h 1077"/>
                  <a:gd name="T42" fmla="*/ 3504747 w 1064"/>
                  <a:gd name="T43" fmla="*/ 3466039 h 1077"/>
                  <a:gd name="T44" fmla="*/ 3420503 w 1064"/>
                  <a:gd name="T45" fmla="*/ 5064352 h 1077"/>
                  <a:gd name="T46" fmla="*/ 1752374 w 1064"/>
                  <a:gd name="T47" fmla="*/ 4307222 h 1077"/>
                  <a:gd name="T48" fmla="*/ 1920861 w 1064"/>
                  <a:gd name="T49" fmla="*/ 5670108 h 1077"/>
                  <a:gd name="T50" fmla="*/ 2392574 w 1064"/>
                  <a:gd name="T51" fmla="*/ 7201230 h 1077"/>
                  <a:gd name="T52" fmla="*/ 556087 w 1064"/>
                  <a:gd name="T53" fmla="*/ 7066589 h 1077"/>
                  <a:gd name="T54" fmla="*/ 1179412 w 1064"/>
                  <a:gd name="T55" fmla="*/ 8277971 h 1077"/>
                  <a:gd name="T56" fmla="*/ 2122968 w 1064"/>
                  <a:gd name="T57" fmla="*/ 9051963 h 1077"/>
                  <a:gd name="T58" fmla="*/ 1179412 w 1064"/>
                  <a:gd name="T59" fmla="*/ 9842818 h 1077"/>
                  <a:gd name="T60" fmla="*/ 556087 w 1064"/>
                  <a:gd name="T61" fmla="*/ 11054200 h 1077"/>
                  <a:gd name="T62" fmla="*/ 2392574 w 1064"/>
                  <a:gd name="T63" fmla="*/ 10902696 h 1077"/>
                  <a:gd name="T64" fmla="*/ 1920861 w 1064"/>
                  <a:gd name="T65" fmla="*/ 12450681 h 1077"/>
                  <a:gd name="T66" fmla="*/ 1752374 w 1064"/>
                  <a:gd name="T67" fmla="*/ 13813567 h 1077"/>
                  <a:gd name="T68" fmla="*/ 3420503 w 1064"/>
                  <a:gd name="T69" fmla="*/ 13039575 h 1077"/>
                  <a:gd name="T70" fmla="*/ 3504747 w 1064"/>
                  <a:gd name="T71" fmla="*/ 14654751 h 1077"/>
                  <a:gd name="T72" fmla="*/ 3807973 w 1064"/>
                  <a:gd name="T73" fmla="*/ 15984041 h 1077"/>
                  <a:gd name="T74" fmla="*/ 5105378 w 1064"/>
                  <a:gd name="T75" fmla="*/ 14705209 h 1077"/>
                  <a:gd name="T76" fmla="*/ 5745708 w 1064"/>
                  <a:gd name="T77" fmla="*/ 16185873 h 1077"/>
                  <a:gd name="T78" fmla="*/ 6487027 w 1064"/>
                  <a:gd name="T79" fmla="*/ 17330064 h 1077"/>
                  <a:gd name="T80" fmla="*/ 7278970 w 1064"/>
                  <a:gd name="T81" fmla="*/ 15681163 h 1077"/>
                  <a:gd name="T82" fmla="*/ 8374139 w 1064"/>
                  <a:gd name="T83" fmla="*/ 16858949 h 1077"/>
                  <a:gd name="T84" fmla="*/ 9469437 w 1064"/>
                  <a:gd name="T85" fmla="*/ 17683270 h 1077"/>
                  <a:gd name="T86" fmla="*/ 9637925 w 1064"/>
                  <a:gd name="T87" fmla="*/ 15866262 h 1077"/>
                  <a:gd name="T88" fmla="*/ 11086943 w 1064"/>
                  <a:gd name="T89" fmla="*/ 16589667 h 1077"/>
                  <a:gd name="T90" fmla="*/ 12384349 w 1064"/>
                  <a:gd name="T91" fmla="*/ 16993461 h 1077"/>
                  <a:gd name="T92" fmla="*/ 11929381 w 1064"/>
                  <a:gd name="T93" fmla="*/ 15226781 h 1077"/>
                  <a:gd name="T94" fmla="*/ 13530141 w 1064"/>
                  <a:gd name="T95" fmla="*/ 15411880 h 1077"/>
                  <a:gd name="T96" fmla="*/ 14894916 w 1064"/>
                  <a:gd name="T97" fmla="*/ 15327827 h 1077"/>
                  <a:gd name="T98" fmla="*/ 13850242 w 1064"/>
                  <a:gd name="T99" fmla="*/ 13830300 h 1077"/>
                  <a:gd name="T100" fmla="*/ 15417253 w 1064"/>
                  <a:gd name="T101" fmla="*/ 13460231 h 1077"/>
                  <a:gd name="T102" fmla="*/ 16680909 w 1064"/>
                  <a:gd name="T103" fmla="*/ 12921796 h 1077"/>
                  <a:gd name="T104" fmla="*/ 15198141 w 1064"/>
                  <a:gd name="T105" fmla="*/ 11861788 h 1077"/>
                  <a:gd name="T106" fmla="*/ 16546171 w 1064"/>
                  <a:gd name="T107" fmla="*/ 10986880 h 1077"/>
                  <a:gd name="T108" fmla="*/ 17540221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1" name="Freeform 11"/>
              <p:cNvSpPr>
                <a:spLocks noChangeArrowheads="1"/>
              </p:cNvSpPr>
              <p:nvPr/>
            </p:nvSpPr>
            <p:spPr bwMode="auto">
              <a:xfrm>
                <a:off x="5559029" y="2153315"/>
                <a:ext cx="102394" cy="103617"/>
              </a:xfrm>
              <a:custGeom>
                <a:avLst/>
                <a:gdLst>
                  <a:gd name="T0" fmla="*/ 15657518 w 1064"/>
                  <a:gd name="T1" fmla="*/ 9423102 h 1077"/>
                  <a:gd name="T2" fmla="*/ 15410516 w 1064"/>
                  <a:gd name="T3" fmla="*/ 8354105 h 1077"/>
                  <a:gd name="T4" fmla="*/ 17139277 w 1064"/>
                  <a:gd name="T5" fmla="*/ 7877186 h 1077"/>
                  <a:gd name="T6" fmla="*/ 16167819 w 1064"/>
                  <a:gd name="T7" fmla="*/ 6972719 h 1077"/>
                  <a:gd name="T8" fmla="*/ 14850687 w 1064"/>
                  <a:gd name="T9" fmla="*/ 6101209 h 1077"/>
                  <a:gd name="T10" fmla="*/ 16299597 w 1064"/>
                  <a:gd name="T11" fmla="*/ 5065041 h 1077"/>
                  <a:gd name="T12" fmla="*/ 15064713 w 1064"/>
                  <a:gd name="T13" fmla="*/ 4538878 h 1077"/>
                  <a:gd name="T14" fmla="*/ 13533554 w 1064"/>
                  <a:gd name="T15" fmla="*/ 4193531 h 1077"/>
                  <a:gd name="T16" fmla="*/ 14554412 w 1064"/>
                  <a:gd name="T17" fmla="*/ 2713401 h 1077"/>
                  <a:gd name="T18" fmla="*/ 13220727 w 1064"/>
                  <a:gd name="T19" fmla="*/ 2647615 h 1077"/>
                  <a:gd name="T20" fmla="*/ 11656720 w 1064"/>
                  <a:gd name="T21" fmla="*/ 2828559 h 1077"/>
                  <a:gd name="T22" fmla="*/ 12101196 w 1064"/>
                  <a:gd name="T23" fmla="*/ 1101826 h 1077"/>
                  <a:gd name="T24" fmla="*/ 10833464 w 1064"/>
                  <a:gd name="T25" fmla="*/ 1496545 h 1077"/>
                  <a:gd name="T26" fmla="*/ 9417530 w 1064"/>
                  <a:gd name="T27" fmla="*/ 2203653 h 1077"/>
                  <a:gd name="T28" fmla="*/ 9252905 w 1064"/>
                  <a:gd name="T29" fmla="*/ 427548 h 1077"/>
                  <a:gd name="T30" fmla="*/ 8182775 w 1064"/>
                  <a:gd name="T31" fmla="*/ 1233399 h 1077"/>
                  <a:gd name="T32" fmla="*/ 7112516 w 1064"/>
                  <a:gd name="T33" fmla="*/ 2368054 h 1077"/>
                  <a:gd name="T34" fmla="*/ 6338661 w 1064"/>
                  <a:gd name="T35" fmla="*/ 756480 h 1077"/>
                  <a:gd name="T36" fmla="*/ 5614334 w 1064"/>
                  <a:gd name="T37" fmla="*/ 1891135 h 1077"/>
                  <a:gd name="T38" fmla="*/ 4988680 w 1064"/>
                  <a:gd name="T39" fmla="*/ 3338308 h 1077"/>
                  <a:gd name="T40" fmla="*/ 3720948 w 1064"/>
                  <a:gd name="T41" fmla="*/ 2072080 h 1077"/>
                  <a:gd name="T42" fmla="*/ 3424545 w 1064"/>
                  <a:gd name="T43" fmla="*/ 3387680 h 1077"/>
                  <a:gd name="T44" fmla="*/ 3342296 w 1064"/>
                  <a:gd name="T45" fmla="*/ 4950011 h 1077"/>
                  <a:gd name="T46" fmla="*/ 1712337 w 1064"/>
                  <a:gd name="T47" fmla="*/ 4209946 h 1077"/>
                  <a:gd name="T48" fmla="*/ 1876962 w 1064"/>
                  <a:gd name="T49" fmla="*/ 5541960 h 1077"/>
                  <a:gd name="T50" fmla="*/ 2337862 w 1064"/>
                  <a:gd name="T51" fmla="*/ 7038505 h 1077"/>
                  <a:gd name="T52" fmla="*/ 543277 w 1064"/>
                  <a:gd name="T53" fmla="*/ 6906932 h 1077"/>
                  <a:gd name="T54" fmla="*/ 1152507 w 1064"/>
                  <a:gd name="T55" fmla="*/ 8090960 h 1077"/>
                  <a:gd name="T56" fmla="*/ 2074436 w 1064"/>
                  <a:gd name="T57" fmla="*/ 8847439 h 1077"/>
                  <a:gd name="T58" fmla="*/ 1152507 w 1064"/>
                  <a:gd name="T59" fmla="*/ 9620462 h 1077"/>
                  <a:gd name="T60" fmla="*/ 543277 w 1064"/>
                  <a:gd name="T61" fmla="*/ 10804489 h 1077"/>
                  <a:gd name="T62" fmla="*/ 2337862 w 1064"/>
                  <a:gd name="T63" fmla="*/ 10656502 h 1077"/>
                  <a:gd name="T64" fmla="*/ 1876962 w 1064"/>
                  <a:gd name="T65" fmla="*/ 12169461 h 1077"/>
                  <a:gd name="T66" fmla="*/ 1712337 w 1064"/>
                  <a:gd name="T67" fmla="*/ 13501475 h 1077"/>
                  <a:gd name="T68" fmla="*/ 3342296 w 1064"/>
                  <a:gd name="T69" fmla="*/ 12744996 h 1077"/>
                  <a:gd name="T70" fmla="*/ 3424545 w 1064"/>
                  <a:gd name="T71" fmla="*/ 14323742 h 1077"/>
                  <a:gd name="T72" fmla="*/ 3720948 w 1064"/>
                  <a:gd name="T73" fmla="*/ 15622927 h 1077"/>
                  <a:gd name="T74" fmla="*/ 4988680 w 1064"/>
                  <a:gd name="T75" fmla="*/ 14373113 h 1077"/>
                  <a:gd name="T76" fmla="*/ 5614334 w 1064"/>
                  <a:gd name="T77" fmla="*/ 15820286 h 1077"/>
                  <a:gd name="T78" fmla="*/ 6338661 w 1064"/>
                  <a:gd name="T79" fmla="*/ 16938527 h 1077"/>
                  <a:gd name="T80" fmla="*/ 7112516 w 1064"/>
                  <a:gd name="T81" fmla="*/ 15326824 h 1077"/>
                  <a:gd name="T82" fmla="*/ 8182775 w 1064"/>
                  <a:gd name="T83" fmla="*/ 16478022 h 1077"/>
                  <a:gd name="T84" fmla="*/ 9252905 w 1064"/>
                  <a:gd name="T85" fmla="*/ 17283874 h 1077"/>
                  <a:gd name="T86" fmla="*/ 9417530 w 1064"/>
                  <a:gd name="T87" fmla="*/ 15507769 h 1077"/>
                  <a:gd name="T88" fmla="*/ 10833464 w 1064"/>
                  <a:gd name="T89" fmla="*/ 16214877 h 1077"/>
                  <a:gd name="T90" fmla="*/ 12101196 w 1064"/>
                  <a:gd name="T91" fmla="*/ 16609595 h 1077"/>
                  <a:gd name="T92" fmla="*/ 11656720 w 1064"/>
                  <a:gd name="T93" fmla="*/ 14882862 h 1077"/>
                  <a:gd name="T94" fmla="*/ 13220727 w 1064"/>
                  <a:gd name="T95" fmla="*/ 15063807 h 1077"/>
                  <a:gd name="T96" fmla="*/ 14554412 w 1064"/>
                  <a:gd name="T97" fmla="*/ 14981477 h 1077"/>
                  <a:gd name="T98" fmla="*/ 13533554 w 1064"/>
                  <a:gd name="T99" fmla="*/ 13517890 h 1077"/>
                  <a:gd name="T100" fmla="*/ 15064713 w 1064"/>
                  <a:gd name="T101" fmla="*/ 13156129 h 1077"/>
                  <a:gd name="T102" fmla="*/ 16299597 w 1064"/>
                  <a:gd name="T103" fmla="*/ 12629838 h 1077"/>
                  <a:gd name="T104" fmla="*/ 14850687 w 1064"/>
                  <a:gd name="T105" fmla="*/ 11593798 h 1077"/>
                  <a:gd name="T106" fmla="*/ 16167819 w 1064"/>
                  <a:gd name="T107" fmla="*/ 10738703 h 1077"/>
                  <a:gd name="T108" fmla="*/ 17139277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2" name="Freeform 11"/>
              <p:cNvSpPr>
                <a:spLocks noChangeArrowheads="1"/>
              </p:cNvSpPr>
              <p:nvPr/>
            </p:nvSpPr>
            <p:spPr bwMode="auto">
              <a:xfrm>
                <a:off x="3914775" y="2881011"/>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3" name="Freeform 11"/>
              <p:cNvSpPr>
                <a:spLocks noChangeArrowheads="1"/>
              </p:cNvSpPr>
              <p:nvPr/>
            </p:nvSpPr>
            <p:spPr bwMode="auto">
              <a:xfrm>
                <a:off x="4012406" y="3158513"/>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4" name="Freeform 11"/>
              <p:cNvSpPr>
                <a:spLocks noChangeArrowheads="1"/>
              </p:cNvSpPr>
              <p:nvPr/>
            </p:nvSpPr>
            <p:spPr bwMode="auto">
              <a:xfrm>
                <a:off x="4672013" y="3690886"/>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5" name="Freeform 11"/>
              <p:cNvSpPr>
                <a:spLocks noChangeArrowheads="1"/>
              </p:cNvSpPr>
              <p:nvPr/>
            </p:nvSpPr>
            <p:spPr bwMode="auto">
              <a:xfrm>
                <a:off x="4775597" y="3170423"/>
                <a:ext cx="103584" cy="103617"/>
              </a:xfrm>
              <a:custGeom>
                <a:avLst/>
                <a:gdLst>
                  <a:gd name="T0" fmla="*/ 16023588 w 1064"/>
                  <a:gd name="T1" fmla="*/ 9423102 h 1077"/>
                  <a:gd name="T2" fmla="*/ 15770859 w 1064"/>
                  <a:gd name="T3" fmla="*/ 8354105 h 1077"/>
                  <a:gd name="T4" fmla="*/ 17539964 w 1064"/>
                  <a:gd name="T5" fmla="*/ 7877186 h 1077"/>
                  <a:gd name="T6" fmla="*/ 16545921 w 1064"/>
                  <a:gd name="T7" fmla="*/ 6972719 h 1077"/>
                  <a:gd name="T8" fmla="*/ 15198031 w 1064"/>
                  <a:gd name="T9" fmla="*/ 6101209 h 1077"/>
                  <a:gd name="T10" fmla="*/ 16680659 w 1064"/>
                  <a:gd name="T11" fmla="*/ 5065041 h 1077"/>
                  <a:gd name="T12" fmla="*/ 15417012 w 1064"/>
                  <a:gd name="T13" fmla="*/ 4538878 h 1077"/>
                  <a:gd name="T14" fmla="*/ 13850012 w 1064"/>
                  <a:gd name="T15" fmla="*/ 4193531 h 1077"/>
                  <a:gd name="T16" fmla="*/ 14894678 w 1064"/>
                  <a:gd name="T17" fmla="*/ 2713401 h 1077"/>
                  <a:gd name="T18" fmla="*/ 13529914 w 1064"/>
                  <a:gd name="T19" fmla="*/ 2647615 h 1077"/>
                  <a:gd name="T20" fmla="*/ 11929294 w 1064"/>
                  <a:gd name="T21" fmla="*/ 2828559 h 1077"/>
                  <a:gd name="T22" fmla="*/ 12384129 w 1064"/>
                  <a:gd name="T23" fmla="*/ 1101826 h 1077"/>
                  <a:gd name="T24" fmla="*/ 11086733 w 1064"/>
                  <a:gd name="T25" fmla="*/ 1496545 h 1077"/>
                  <a:gd name="T26" fmla="*/ 9637725 w 1064"/>
                  <a:gd name="T27" fmla="*/ 2203653 h 1077"/>
                  <a:gd name="T28" fmla="*/ 9469239 w 1064"/>
                  <a:gd name="T29" fmla="*/ 427548 h 1077"/>
                  <a:gd name="T30" fmla="*/ 8374078 w 1064"/>
                  <a:gd name="T31" fmla="*/ 1233399 h 1077"/>
                  <a:gd name="T32" fmla="*/ 7278918 w 1064"/>
                  <a:gd name="T33" fmla="*/ 2368054 h 1077"/>
                  <a:gd name="T34" fmla="*/ 6486980 w 1064"/>
                  <a:gd name="T35" fmla="*/ 756480 h 1077"/>
                  <a:gd name="T36" fmla="*/ 5745537 w 1064"/>
                  <a:gd name="T37" fmla="*/ 1891135 h 1077"/>
                  <a:gd name="T38" fmla="*/ 5105341 w 1064"/>
                  <a:gd name="T39" fmla="*/ 3338308 h 1077"/>
                  <a:gd name="T40" fmla="*/ 3807945 w 1064"/>
                  <a:gd name="T41" fmla="*/ 2072080 h 1077"/>
                  <a:gd name="T42" fmla="*/ 3504592 w 1064"/>
                  <a:gd name="T43" fmla="*/ 3387680 h 1077"/>
                  <a:gd name="T44" fmla="*/ 3420349 w 1064"/>
                  <a:gd name="T45" fmla="*/ 4950011 h 1077"/>
                  <a:gd name="T46" fmla="*/ 1752361 w 1064"/>
                  <a:gd name="T47" fmla="*/ 4209946 h 1077"/>
                  <a:gd name="T48" fmla="*/ 1920847 w 1064"/>
                  <a:gd name="T49" fmla="*/ 5541960 h 1077"/>
                  <a:gd name="T50" fmla="*/ 2392557 w 1064"/>
                  <a:gd name="T51" fmla="*/ 7038505 h 1077"/>
                  <a:gd name="T52" fmla="*/ 556083 w 1064"/>
                  <a:gd name="T53" fmla="*/ 6906932 h 1077"/>
                  <a:gd name="T54" fmla="*/ 1179404 w 1064"/>
                  <a:gd name="T55" fmla="*/ 8090960 h 1077"/>
                  <a:gd name="T56" fmla="*/ 2122953 w 1064"/>
                  <a:gd name="T57" fmla="*/ 8847439 h 1077"/>
                  <a:gd name="T58" fmla="*/ 1179404 w 1064"/>
                  <a:gd name="T59" fmla="*/ 9620462 h 1077"/>
                  <a:gd name="T60" fmla="*/ 556083 w 1064"/>
                  <a:gd name="T61" fmla="*/ 10804489 h 1077"/>
                  <a:gd name="T62" fmla="*/ 2392557 w 1064"/>
                  <a:gd name="T63" fmla="*/ 10656502 h 1077"/>
                  <a:gd name="T64" fmla="*/ 1920847 w 1064"/>
                  <a:gd name="T65" fmla="*/ 12169461 h 1077"/>
                  <a:gd name="T66" fmla="*/ 1752361 w 1064"/>
                  <a:gd name="T67" fmla="*/ 13501475 h 1077"/>
                  <a:gd name="T68" fmla="*/ 3420349 w 1064"/>
                  <a:gd name="T69" fmla="*/ 12744996 h 1077"/>
                  <a:gd name="T70" fmla="*/ 3504592 w 1064"/>
                  <a:gd name="T71" fmla="*/ 14323742 h 1077"/>
                  <a:gd name="T72" fmla="*/ 3807945 w 1064"/>
                  <a:gd name="T73" fmla="*/ 15622927 h 1077"/>
                  <a:gd name="T74" fmla="*/ 5105341 w 1064"/>
                  <a:gd name="T75" fmla="*/ 14373113 h 1077"/>
                  <a:gd name="T76" fmla="*/ 5745537 w 1064"/>
                  <a:gd name="T77" fmla="*/ 15820286 h 1077"/>
                  <a:gd name="T78" fmla="*/ 6486980 w 1064"/>
                  <a:gd name="T79" fmla="*/ 16938527 h 1077"/>
                  <a:gd name="T80" fmla="*/ 7278918 w 1064"/>
                  <a:gd name="T81" fmla="*/ 15326824 h 1077"/>
                  <a:gd name="T82" fmla="*/ 8374078 w 1064"/>
                  <a:gd name="T83" fmla="*/ 16478022 h 1077"/>
                  <a:gd name="T84" fmla="*/ 9469239 w 1064"/>
                  <a:gd name="T85" fmla="*/ 17283874 h 1077"/>
                  <a:gd name="T86" fmla="*/ 9637725 w 1064"/>
                  <a:gd name="T87" fmla="*/ 15507769 h 1077"/>
                  <a:gd name="T88" fmla="*/ 11086733 w 1064"/>
                  <a:gd name="T89" fmla="*/ 16214877 h 1077"/>
                  <a:gd name="T90" fmla="*/ 12384129 w 1064"/>
                  <a:gd name="T91" fmla="*/ 16609595 h 1077"/>
                  <a:gd name="T92" fmla="*/ 11929294 w 1064"/>
                  <a:gd name="T93" fmla="*/ 14882862 h 1077"/>
                  <a:gd name="T94" fmla="*/ 13529914 w 1064"/>
                  <a:gd name="T95" fmla="*/ 15063807 h 1077"/>
                  <a:gd name="T96" fmla="*/ 14894678 w 1064"/>
                  <a:gd name="T97" fmla="*/ 14981477 h 1077"/>
                  <a:gd name="T98" fmla="*/ 13850012 w 1064"/>
                  <a:gd name="T99" fmla="*/ 13517890 h 1077"/>
                  <a:gd name="T100" fmla="*/ 15417012 w 1064"/>
                  <a:gd name="T101" fmla="*/ 13156129 h 1077"/>
                  <a:gd name="T102" fmla="*/ 16680659 w 1064"/>
                  <a:gd name="T103" fmla="*/ 12629838 h 1077"/>
                  <a:gd name="T104" fmla="*/ 15198031 w 1064"/>
                  <a:gd name="T105" fmla="*/ 11593798 h 1077"/>
                  <a:gd name="T106" fmla="*/ 16545921 w 1064"/>
                  <a:gd name="T107" fmla="*/ 10738703 h 1077"/>
                  <a:gd name="T108" fmla="*/ 17539964 w 1064"/>
                  <a:gd name="T109" fmla="*/ 9834235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6" name="Freeform 11"/>
              <p:cNvSpPr>
                <a:spLocks noChangeArrowheads="1"/>
              </p:cNvSpPr>
              <p:nvPr/>
            </p:nvSpPr>
            <p:spPr bwMode="auto">
              <a:xfrm>
                <a:off x="5119688" y="3176378"/>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7" name="Freeform 11"/>
              <p:cNvSpPr>
                <a:spLocks noChangeArrowheads="1"/>
              </p:cNvSpPr>
              <p:nvPr/>
            </p:nvSpPr>
            <p:spPr bwMode="auto">
              <a:xfrm>
                <a:off x="4998244" y="3558686"/>
                <a:ext cx="102394" cy="104807"/>
              </a:xfrm>
              <a:custGeom>
                <a:avLst/>
                <a:gdLst>
                  <a:gd name="T0" fmla="*/ 15657518 w 1064"/>
                  <a:gd name="T1" fmla="*/ 9640857 h 1077"/>
                  <a:gd name="T2" fmla="*/ 15410516 w 1064"/>
                  <a:gd name="T3" fmla="*/ 8547253 h 1077"/>
                  <a:gd name="T4" fmla="*/ 17139277 w 1064"/>
                  <a:gd name="T5" fmla="*/ 8059276 h 1077"/>
                  <a:gd name="T6" fmla="*/ 16167819 w 1064"/>
                  <a:gd name="T7" fmla="*/ 7133910 h 1077"/>
                  <a:gd name="T8" fmla="*/ 14850687 w 1064"/>
                  <a:gd name="T9" fmla="*/ 6242138 h 1077"/>
                  <a:gd name="T10" fmla="*/ 16299597 w 1064"/>
                  <a:gd name="T11" fmla="*/ 5182131 h 1077"/>
                  <a:gd name="T12" fmla="*/ 15064713 w 1064"/>
                  <a:gd name="T13" fmla="*/ 4643825 h 1077"/>
                  <a:gd name="T14" fmla="*/ 13533554 w 1064"/>
                  <a:gd name="T15" fmla="*/ 4290489 h 1077"/>
                  <a:gd name="T16" fmla="*/ 14554412 w 1064"/>
                  <a:gd name="T17" fmla="*/ 2776229 h 1077"/>
                  <a:gd name="T18" fmla="*/ 13220727 w 1064"/>
                  <a:gd name="T19" fmla="*/ 2708909 h 1077"/>
                  <a:gd name="T20" fmla="*/ 11656720 w 1064"/>
                  <a:gd name="T21" fmla="*/ 2893878 h 1077"/>
                  <a:gd name="T22" fmla="*/ 12101196 w 1064"/>
                  <a:gd name="T23" fmla="*/ 1127328 h 1077"/>
                  <a:gd name="T24" fmla="*/ 10833464 w 1064"/>
                  <a:gd name="T25" fmla="*/ 1531122 h 1077"/>
                  <a:gd name="T26" fmla="*/ 9417530 w 1064"/>
                  <a:gd name="T27" fmla="*/ 2254527 h 1077"/>
                  <a:gd name="T28" fmla="*/ 9252905 w 1064"/>
                  <a:gd name="T29" fmla="*/ 437519 h 1077"/>
                  <a:gd name="T30" fmla="*/ 8182775 w 1064"/>
                  <a:gd name="T31" fmla="*/ 1261840 h 1077"/>
                  <a:gd name="T32" fmla="*/ 7112516 w 1064"/>
                  <a:gd name="T33" fmla="*/ 2422894 h 1077"/>
                  <a:gd name="T34" fmla="*/ 6338661 w 1064"/>
                  <a:gd name="T35" fmla="*/ 773992 h 1077"/>
                  <a:gd name="T36" fmla="*/ 5614334 w 1064"/>
                  <a:gd name="T37" fmla="*/ 1934916 h 1077"/>
                  <a:gd name="T38" fmla="*/ 4988680 w 1064"/>
                  <a:gd name="T39" fmla="*/ 3415581 h 1077"/>
                  <a:gd name="T40" fmla="*/ 3720948 w 1064"/>
                  <a:gd name="T41" fmla="*/ 2120016 h 1077"/>
                  <a:gd name="T42" fmla="*/ 3424545 w 1064"/>
                  <a:gd name="T43" fmla="*/ 3466039 h 1077"/>
                  <a:gd name="T44" fmla="*/ 3342296 w 1064"/>
                  <a:gd name="T45" fmla="*/ 5064352 h 1077"/>
                  <a:gd name="T46" fmla="*/ 1712337 w 1064"/>
                  <a:gd name="T47" fmla="*/ 4307222 h 1077"/>
                  <a:gd name="T48" fmla="*/ 1876962 w 1064"/>
                  <a:gd name="T49" fmla="*/ 5670108 h 1077"/>
                  <a:gd name="T50" fmla="*/ 2337862 w 1064"/>
                  <a:gd name="T51" fmla="*/ 7201230 h 1077"/>
                  <a:gd name="T52" fmla="*/ 543277 w 1064"/>
                  <a:gd name="T53" fmla="*/ 7066589 h 1077"/>
                  <a:gd name="T54" fmla="*/ 1152507 w 1064"/>
                  <a:gd name="T55" fmla="*/ 8277971 h 1077"/>
                  <a:gd name="T56" fmla="*/ 2074436 w 1064"/>
                  <a:gd name="T57" fmla="*/ 9051963 h 1077"/>
                  <a:gd name="T58" fmla="*/ 1152507 w 1064"/>
                  <a:gd name="T59" fmla="*/ 9842818 h 1077"/>
                  <a:gd name="T60" fmla="*/ 543277 w 1064"/>
                  <a:gd name="T61" fmla="*/ 11054200 h 1077"/>
                  <a:gd name="T62" fmla="*/ 2337862 w 1064"/>
                  <a:gd name="T63" fmla="*/ 10902696 h 1077"/>
                  <a:gd name="T64" fmla="*/ 1876962 w 1064"/>
                  <a:gd name="T65" fmla="*/ 12450681 h 1077"/>
                  <a:gd name="T66" fmla="*/ 1712337 w 1064"/>
                  <a:gd name="T67" fmla="*/ 13813567 h 1077"/>
                  <a:gd name="T68" fmla="*/ 3342296 w 1064"/>
                  <a:gd name="T69" fmla="*/ 13039575 h 1077"/>
                  <a:gd name="T70" fmla="*/ 3424545 w 1064"/>
                  <a:gd name="T71" fmla="*/ 14654751 h 1077"/>
                  <a:gd name="T72" fmla="*/ 3720948 w 1064"/>
                  <a:gd name="T73" fmla="*/ 15984041 h 1077"/>
                  <a:gd name="T74" fmla="*/ 4988680 w 1064"/>
                  <a:gd name="T75" fmla="*/ 14705209 h 1077"/>
                  <a:gd name="T76" fmla="*/ 5614334 w 1064"/>
                  <a:gd name="T77" fmla="*/ 16185873 h 1077"/>
                  <a:gd name="T78" fmla="*/ 6338661 w 1064"/>
                  <a:gd name="T79" fmla="*/ 17330064 h 1077"/>
                  <a:gd name="T80" fmla="*/ 7112516 w 1064"/>
                  <a:gd name="T81" fmla="*/ 15681163 h 1077"/>
                  <a:gd name="T82" fmla="*/ 8182775 w 1064"/>
                  <a:gd name="T83" fmla="*/ 16858949 h 1077"/>
                  <a:gd name="T84" fmla="*/ 9252905 w 1064"/>
                  <a:gd name="T85" fmla="*/ 17683270 h 1077"/>
                  <a:gd name="T86" fmla="*/ 9417530 w 1064"/>
                  <a:gd name="T87" fmla="*/ 15866262 h 1077"/>
                  <a:gd name="T88" fmla="*/ 10833464 w 1064"/>
                  <a:gd name="T89" fmla="*/ 16589667 h 1077"/>
                  <a:gd name="T90" fmla="*/ 12101196 w 1064"/>
                  <a:gd name="T91" fmla="*/ 16993461 h 1077"/>
                  <a:gd name="T92" fmla="*/ 11656720 w 1064"/>
                  <a:gd name="T93" fmla="*/ 15226781 h 1077"/>
                  <a:gd name="T94" fmla="*/ 13220727 w 1064"/>
                  <a:gd name="T95" fmla="*/ 15411880 h 1077"/>
                  <a:gd name="T96" fmla="*/ 14554412 w 1064"/>
                  <a:gd name="T97" fmla="*/ 15327827 h 1077"/>
                  <a:gd name="T98" fmla="*/ 13533554 w 1064"/>
                  <a:gd name="T99" fmla="*/ 13830300 h 1077"/>
                  <a:gd name="T100" fmla="*/ 15064713 w 1064"/>
                  <a:gd name="T101" fmla="*/ 13460231 h 1077"/>
                  <a:gd name="T102" fmla="*/ 16299597 w 1064"/>
                  <a:gd name="T103" fmla="*/ 12921796 h 1077"/>
                  <a:gd name="T104" fmla="*/ 14850687 w 1064"/>
                  <a:gd name="T105" fmla="*/ 11861788 h 1077"/>
                  <a:gd name="T106" fmla="*/ 16167819 w 1064"/>
                  <a:gd name="T107" fmla="*/ 10986880 h 1077"/>
                  <a:gd name="T108" fmla="*/ 17139277 w 1064"/>
                  <a:gd name="T109" fmla="*/ 10061513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8" name="Freeform 11"/>
              <p:cNvSpPr>
                <a:spLocks noChangeArrowheads="1"/>
              </p:cNvSpPr>
              <p:nvPr/>
            </p:nvSpPr>
            <p:spPr bwMode="auto">
              <a:xfrm>
                <a:off x="5212557" y="3104918"/>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sp>
            <p:nvSpPr>
              <p:cNvPr id="169" name="Freeform 11"/>
              <p:cNvSpPr>
                <a:spLocks noChangeArrowheads="1"/>
              </p:cNvSpPr>
              <p:nvPr/>
            </p:nvSpPr>
            <p:spPr bwMode="auto">
              <a:xfrm>
                <a:off x="5181600" y="3285949"/>
                <a:ext cx="102394" cy="103616"/>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chemeClr val="accent4"/>
              </a:solidFill>
              <a:ln>
                <a:noFill/>
              </a:ln>
              <a:extLst>
                <a:ext uri="{91240B29-F687-4F45-9708-019B960494DF}">
                  <a14:hiddenLine xmlns:a14="http://schemas.microsoft.com/office/drawing/2010/main" w="9525">
                    <a:solidFill>
                      <a:srgbClr val="000000"/>
                    </a:solidFill>
                    <a:bevel/>
                  </a14:hiddenLine>
                </a:ext>
              </a:extLst>
            </p:spPr>
            <p:txBody>
              <a:bodyPr lIns="91440" tIns="45720" rIns="91440" bIns="45720"/>
              <a:lstStyle/>
              <a:p>
                <a:pPr fontAlgn="base">
                  <a:spcBef>
                    <a:spcPct val="0"/>
                  </a:spcBef>
                  <a:spcAft>
                    <a:spcPct val="0"/>
                  </a:spcAft>
                  <a:buFont typeface="Arial" panose="020B0604020202020204" pitchFamily="34" charset="0"/>
                  <a:buNone/>
                </a:pPr>
                <a:endParaRPr lang="zh-CN" altLang="en-US" sz="900" dirty="0">
                  <a:solidFill>
                    <a:schemeClr val="tx1">
                      <a:lumMod val="50000"/>
                      <a:lumOff val="50000"/>
                    </a:schemeClr>
                  </a:solidFill>
                  <a:latin typeface="印品黑体" panose="00000500000000000000" pitchFamily="2" charset="-122"/>
                  <a:ea typeface="印品黑体" panose="00000500000000000000" pitchFamily="2" charset="-122"/>
                </a:endParaRPr>
              </a:p>
            </p:txBody>
          </p:sp>
          <p:grpSp>
            <p:nvGrpSpPr>
              <p:cNvPr id="170" name="Group 42"/>
              <p:cNvGrpSpPr/>
              <p:nvPr/>
            </p:nvGrpSpPr>
            <p:grpSpPr bwMode="auto">
              <a:xfrm>
                <a:off x="4219575" y="3898119"/>
                <a:ext cx="835819" cy="843223"/>
                <a:chOff x="0" y="0"/>
                <a:chExt cx="749300" cy="756115"/>
              </a:xfrm>
              <a:solidFill>
                <a:schemeClr val="accent1"/>
              </a:solidFill>
            </p:grpSpPr>
            <p:sp>
              <p:nvSpPr>
                <p:cNvPr id="238" name="Freeform 43"/>
                <p:cNvSpPr>
                  <a:spLocks noChangeArrowheads="1"/>
                </p:cNvSpPr>
                <p:nvPr/>
              </p:nvSpPr>
              <p:spPr bwMode="auto">
                <a:xfrm>
                  <a:off x="25400" y="513228"/>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 name="T10" fmla="*/ 0 60000 65536"/>
                    <a:gd name="T11" fmla="*/ 0 60000 65536"/>
                    <a:gd name="T12" fmla="*/ 0 60000 65536"/>
                    <a:gd name="T13" fmla="*/ 0 60000 65536"/>
                    <a:gd name="T14" fmla="*/ 0 60000 65536"/>
                    <a:gd name="T15" fmla="*/ 0 w 226"/>
                    <a:gd name="T16" fmla="*/ 0 h 22"/>
                    <a:gd name="T17" fmla="*/ 226 w 226"/>
                    <a:gd name="T18" fmla="*/ 22 h 22"/>
                  </a:gdLst>
                  <a:ahLst/>
                  <a:cxnLst>
                    <a:cxn ang="T10">
                      <a:pos x="T0" y="T1"/>
                    </a:cxn>
                    <a:cxn ang="T11">
                      <a:pos x="T2" y="T3"/>
                    </a:cxn>
                    <a:cxn ang="T12">
                      <a:pos x="T4" y="T5"/>
                    </a:cxn>
                    <a:cxn ang="T13">
                      <a:pos x="T6" y="T7"/>
                    </a:cxn>
                    <a:cxn ang="T14">
                      <a:pos x="T8" y="T9"/>
                    </a:cxn>
                  </a:cxnLst>
                  <a:rect l="T15" t="T16" r="T17" b="T18"/>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39" name="Freeform 44"/>
                <p:cNvSpPr>
                  <a:spLocks noChangeArrowheads="1"/>
                </p:cNvSpPr>
                <p:nvPr/>
              </p:nvSpPr>
              <p:spPr bwMode="auto">
                <a:xfrm>
                  <a:off x="114300" y="651340"/>
                  <a:ext cx="519112" cy="104775"/>
                </a:xfrm>
                <a:custGeom>
                  <a:avLst/>
                  <a:gdLst>
                    <a:gd name="T0" fmla="*/ 84 w 168"/>
                    <a:gd name="T1" fmla="*/ 34 h 34"/>
                    <a:gd name="T2" fmla="*/ 168 w 168"/>
                    <a:gd name="T3" fmla="*/ 0 h 34"/>
                    <a:gd name="T4" fmla="*/ 0 w 168"/>
                    <a:gd name="T5" fmla="*/ 0 h 34"/>
                    <a:gd name="T6" fmla="*/ 84 w 168"/>
                    <a:gd name="T7" fmla="*/ 34 h 34"/>
                    <a:gd name="T8" fmla="*/ 0 60000 65536"/>
                    <a:gd name="T9" fmla="*/ 0 60000 65536"/>
                    <a:gd name="T10" fmla="*/ 0 60000 65536"/>
                    <a:gd name="T11" fmla="*/ 0 60000 65536"/>
                    <a:gd name="T12" fmla="*/ 0 w 168"/>
                    <a:gd name="T13" fmla="*/ 0 h 34"/>
                    <a:gd name="T14" fmla="*/ 168 w 168"/>
                    <a:gd name="T15" fmla="*/ 34 h 34"/>
                  </a:gdLst>
                  <a:ahLst/>
                  <a:cxnLst>
                    <a:cxn ang="T8">
                      <a:pos x="T0" y="T1"/>
                    </a:cxn>
                    <a:cxn ang="T9">
                      <a:pos x="T2" y="T3"/>
                    </a:cxn>
                    <a:cxn ang="T10">
                      <a:pos x="T4" y="T5"/>
                    </a:cxn>
                    <a:cxn ang="T11">
                      <a:pos x="T6" y="T7"/>
                    </a:cxn>
                  </a:cxnLst>
                  <a:rect l="T12" t="T13" r="T14" b="T15"/>
                  <a:pathLst>
                    <a:path w="168" h="34">
                      <a:moveTo>
                        <a:pt x="84" y="34"/>
                      </a:moveTo>
                      <a:cubicBezTo>
                        <a:pt x="117" y="34"/>
                        <a:pt x="146" y="21"/>
                        <a:pt x="168" y="0"/>
                      </a:cubicBezTo>
                      <a:cubicBezTo>
                        <a:pt x="0" y="0"/>
                        <a:pt x="0" y="0"/>
                        <a:pt x="0" y="0"/>
                      </a:cubicBezTo>
                      <a:cubicBezTo>
                        <a:pt x="22" y="21"/>
                        <a:pt x="51" y="34"/>
                        <a:pt x="84" y="34"/>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40" name="Freeform 45"/>
                <p:cNvSpPr>
                  <a:spLocks noChangeArrowheads="1"/>
                </p:cNvSpPr>
                <p:nvPr/>
              </p:nvSpPr>
              <p:spPr bwMode="auto">
                <a:xfrm>
                  <a:off x="0" y="0"/>
                  <a:ext cx="749300" cy="441791"/>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 name="T14" fmla="*/ 0 60000 65536"/>
                    <a:gd name="T15" fmla="*/ 0 60000 65536"/>
                    <a:gd name="T16" fmla="*/ 0 60000 65536"/>
                    <a:gd name="T17" fmla="*/ 0 60000 65536"/>
                    <a:gd name="T18" fmla="*/ 0 60000 65536"/>
                    <a:gd name="T19" fmla="*/ 0 60000 65536"/>
                    <a:gd name="T20" fmla="*/ 0 60000 65536"/>
                    <a:gd name="T21" fmla="*/ 0 w 242"/>
                    <a:gd name="T22" fmla="*/ 0 h 165"/>
                    <a:gd name="T23" fmla="*/ 242 w 242"/>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171" name="组合 24"/>
              <p:cNvGrpSpPr/>
              <p:nvPr/>
            </p:nvGrpSpPr>
            <p:grpSpPr bwMode="auto">
              <a:xfrm>
                <a:off x="4200525" y="1130253"/>
                <a:ext cx="1044179" cy="1045691"/>
                <a:chOff x="0" y="0"/>
                <a:chExt cx="1043395" cy="1045611"/>
              </a:xfrm>
              <a:solidFill>
                <a:schemeClr val="accent1"/>
              </a:solidFill>
            </p:grpSpPr>
            <p:sp>
              <p:nvSpPr>
                <p:cNvPr id="232" name="Freeform 10"/>
                <p:cNvSpPr>
                  <a:spLocks noEditPoints="1" noChangeArrowheads="1"/>
                </p:cNvSpPr>
                <p:nvPr/>
              </p:nvSpPr>
              <p:spPr bwMode="auto">
                <a:xfrm>
                  <a:off x="0" y="0"/>
                  <a:ext cx="1043395" cy="10456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33" name="Group 47"/>
                <p:cNvGrpSpPr/>
                <p:nvPr/>
              </p:nvGrpSpPr>
              <p:grpSpPr bwMode="auto">
                <a:xfrm>
                  <a:off x="323200" y="281930"/>
                  <a:ext cx="396995" cy="497771"/>
                  <a:chOff x="0" y="0"/>
                  <a:chExt cx="324452" cy="406813"/>
                </a:xfrm>
                <a:grpFill/>
              </p:grpSpPr>
              <p:sp>
                <p:nvSpPr>
                  <p:cNvPr id="234"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35"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36"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37" name="Oval 83"/>
                  <p:cNvSpPr>
                    <a:spLocks noChangeArrowheads="1"/>
                  </p:cNvSpPr>
                  <p:nvPr/>
                </p:nvSpPr>
                <p:spPr bwMode="auto">
                  <a:xfrm>
                    <a:off x="4991" y="0"/>
                    <a:ext cx="316965" cy="107319"/>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sp>
            <p:nvSpPr>
              <p:cNvPr id="172" name="Freeform 10"/>
              <p:cNvSpPr>
                <a:spLocks noEditPoints="1" noChangeArrowheads="1"/>
              </p:cNvSpPr>
              <p:nvPr/>
            </p:nvSpPr>
            <p:spPr bwMode="auto">
              <a:xfrm>
                <a:off x="4433887" y="2130687"/>
                <a:ext cx="1044179" cy="104569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accent4"/>
              </a:solid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73" name="组合 25"/>
              <p:cNvGrpSpPr/>
              <p:nvPr/>
            </p:nvGrpSpPr>
            <p:grpSpPr bwMode="auto">
              <a:xfrm>
                <a:off x="3548063" y="1922262"/>
                <a:ext cx="954881" cy="957558"/>
                <a:chOff x="0" y="0"/>
                <a:chExt cx="954939" cy="956967"/>
              </a:xfrm>
              <a:solidFill>
                <a:schemeClr val="accent3"/>
              </a:solidFill>
            </p:grpSpPr>
            <p:sp>
              <p:nvSpPr>
                <p:cNvPr id="228" name="Freeform 10"/>
                <p:cNvSpPr>
                  <a:spLocks noEditPoints="1" noChangeArrowheads="1"/>
                </p:cNvSpPr>
                <p:nvPr/>
              </p:nvSpPr>
              <p:spPr bwMode="auto">
                <a:xfrm>
                  <a:off x="0" y="0"/>
                  <a:ext cx="954939" cy="95696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29" name="Group 55"/>
                <p:cNvGrpSpPr/>
                <p:nvPr/>
              </p:nvGrpSpPr>
              <p:grpSpPr bwMode="auto">
                <a:xfrm>
                  <a:off x="261811" y="295951"/>
                  <a:ext cx="394891" cy="388623"/>
                  <a:chOff x="0" y="0"/>
                  <a:chExt cx="314468" cy="309477"/>
                </a:xfrm>
                <a:grpFill/>
              </p:grpSpPr>
              <p:sp>
                <p:nvSpPr>
                  <p:cNvPr id="230" name="Freeform 59"/>
                  <p:cNvSpPr>
                    <a:spLocks noEditPoints="1" noChangeArrowheads="1"/>
                  </p:cNvSpPr>
                  <p:nvPr/>
                </p:nvSpPr>
                <p:spPr bwMode="auto">
                  <a:xfrm>
                    <a:off x="0" y="0"/>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31" name="Oval 60"/>
                  <p:cNvSpPr>
                    <a:spLocks noChangeArrowheads="1"/>
                  </p:cNvSpPr>
                  <p:nvPr/>
                </p:nvSpPr>
                <p:spPr bwMode="auto">
                  <a:xfrm>
                    <a:off x="124789" y="122294"/>
                    <a:ext cx="64890" cy="62395"/>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4" name="组合 23"/>
              <p:cNvGrpSpPr/>
              <p:nvPr/>
            </p:nvGrpSpPr>
            <p:grpSpPr bwMode="auto">
              <a:xfrm>
                <a:off x="4060031" y="3046559"/>
                <a:ext cx="757238" cy="758663"/>
                <a:chOff x="0" y="0"/>
                <a:chExt cx="756963" cy="758569"/>
              </a:xfrm>
              <a:solidFill>
                <a:schemeClr val="accent2"/>
              </a:solidFill>
            </p:grpSpPr>
            <p:sp>
              <p:nvSpPr>
                <p:cNvPr id="223" name="Freeform 10"/>
                <p:cNvSpPr>
                  <a:spLocks noEditPoints="1" noChangeArrowheads="1"/>
                </p:cNvSpPr>
                <p:nvPr/>
              </p:nvSpPr>
              <p:spPr bwMode="auto">
                <a:xfrm>
                  <a:off x="0" y="0"/>
                  <a:ext cx="756963" cy="758569"/>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24" name="Group 58"/>
                <p:cNvGrpSpPr/>
                <p:nvPr/>
              </p:nvGrpSpPr>
              <p:grpSpPr bwMode="auto">
                <a:xfrm>
                  <a:off x="140646" y="210268"/>
                  <a:ext cx="457643" cy="338032"/>
                  <a:chOff x="0" y="0"/>
                  <a:chExt cx="439257" cy="324452"/>
                </a:xfrm>
                <a:grpFill/>
              </p:grpSpPr>
              <p:sp>
                <p:nvSpPr>
                  <p:cNvPr id="225" name="Freeform 92"/>
                  <p:cNvSpPr>
                    <a:spLocks noChangeArrowheads="1"/>
                  </p:cNvSpPr>
                  <p:nvPr/>
                </p:nvSpPr>
                <p:spPr bwMode="auto">
                  <a:xfrm>
                    <a:off x="157233" y="224621"/>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 name="T12" fmla="*/ 0 60000 65536"/>
                      <a:gd name="T13" fmla="*/ 0 60000 65536"/>
                      <a:gd name="T14" fmla="*/ 0 60000 65536"/>
                      <a:gd name="T15" fmla="*/ 0 60000 65536"/>
                      <a:gd name="T16" fmla="*/ 0 60000 65536"/>
                      <a:gd name="T17" fmla="*/ 0 60000 65536"/>
                      <a:gd name="T18" fmla="*/ 0 w 38"/>
                      <a:gd name="T19" fmla="*/ 0 h 30"/>
                      <a:gd name="T20" fmla="*/ 38 w 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26" name="Freeform 93"/>
                  <p:cNvSpPr>
                    <a:spLocks noChangeArrowheads="1"/>
                  </p:cNvSpPr>
                  <p:nvPr/>
                </p:nvSpPr>
                <p:spPr bwMode="auto">
                  <a:xfrm>
                    <a:off x="74873" y="112311"/>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27" name="Freeform 94"/>
                  <p:cNvSpPr>
                    <a:spLocks noChangeArrowheads="1"/>
                  </p:cNvSpPr>
                  <p:nvPr/>
                </p:nvSpPr>
                <p:spPr bwMode="auto">
                  <a:xfrm>
                    <a:off x="0" y="0"/>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51"/>
                      <a:gd name="T35" fmla="*/ 132 w 132"/>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5" name="组合 14"/>
              <p:cNvGrpSpPr/>
              <p:nvPr/>
            </p:nvGrpSpPr>
            <p:grpSpPr bwMode="auto">
              <a:xfrm>
                <a:off x="3823098" y="1510179"/>
                <a:ext cx="378619" cy="378736"/>
                <a:chOff x="0" y="0"/>
                <a:chExt cx="378482" cy="379286"/>
              </a:xfrm>
              <a:solidFill>
                <a:schemeClr val="accent3"/>
              </a:solidFill>
            </p:grpSpPr>
            <p:sp>
              <p:nvSpPr>
                <p:cNvPr id="218" name="Freeform 10"/>
                <p:cNvSpPr>
                  <a:spLocks noEditPoints="1" noChangeArrowheads="1"/>
                </p:cNvSpPr>
                <p:nvPr/>
              </p:nvSpPr>
              <p:spPr bwMode="auto">
                <a:xfrm>
                  <a:off x="0" y="0"/>
                  <a:ext cx="378482" cy="37928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19" name="Group 62"/>
                <p:cNvGrpSpPr/>
                <p:nvPr/>
              </p:nvGrpSpPr>
              <p:grpSpPr bwMode="auto">
                <a:xfrm flipH="1">
                  <a:off x="76757" y="74710"/>
                  <a:ext cx="224968" cy="183062"/>
                  <a:chOff x="0" y="0"/>
                  <a:chExt cx="509139" cy="414300"/>
                </a:xfrm>
                <a:grpFill/>
              </p:grpSpPr>
              <p:sp>
                <p:nvSpPr>
                  <p:cNvPr id="220"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21"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22" name="Oval 7"/>
                  <p:cNvSpPr>
                    <a:spLocks noChangeArrowheads="1"/>
                  </p:cNvSpPr>
                  <p:nvPr/>
                </p:nvSpPr>
                <p:spPr bwMode="auto">
                  <a:xfrm>
                    <a:off x="227116" y="169713"/>
                    <a:ext cx="52412" cy="54907"/>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6" name="组合 17"/>
              <p:cNvGrpSpPr/>
              <p:nvPr/>
            </p:nvGrpSpPr>
            <p:grpSpPr bwMode="auto">
              <a:xfrm>
                <a:off x="5174457" y="1825792"/>
                <a:ext cx="435769" cy="437094"/>
                <a:chOff x="0" y="0"/>
                <a:chExt cx="435741" cy="436666"/>
              </a:xfrm>
              <a:solidFill>
                <a:schemeClr val="accent4"/>
              </a:solidFill>
            </p:grpSpPr>
            <p:sp>
              <p:nvSpPr>
                <p:cNvPr id="213" name="Freeform 11"/>
                <p:cNvSpPr>
                  <a:spLocks noEditPoints="1" noChangeArrowheads="1"/>
                </p:cNvSpPr>
                <p:nvPr/>
              </p:nvSpPr>
              <p:spPr bwMode="auto">
                <a:xfrm>
                  <a:off x="0" y="0"/>
                  <a:ext cx="435741" cy="436666"/>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14" name="Group 66"/>
                <p:cNvGrpSpPr/>
                <p:nvPr/>
              </p:nvGrpSpPr>
              <p:grpSpPr bwMode="auto">
                <a:xfrm flipH="1">
                  <a:off x="123765" y="116495"/>
                  <a:ext cx="193923" cy="218727"/>
                  <a:chOff x="0" y="0"/>
                  <a:chExt cx="429274" cy="484183"/>
                </a:xfrm>
                <a:grpFill/>
              </p:grpSpPr>
              <p:sp>
                <p:nvSpPr>
                  <p:cNvPr id="215" name="Freeform 147"/>
                  <p:cNvSpPr>
                    <a:spLocks noChangeArrowheads="1"/>
                  </p:cNvSpPr>
                  <p:nvPr/>
                </p:nvSpPr>
                <p:spPr bwMode="auto">
                  <a:xfrm>
                    <a:off x="0" y="0"/>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26"/>
                      <a:gd name="T32" fmla="*/ 129 w 1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16" name="Freeform 148"/>
                  <p:cNvSpPr>
                    <a:spLocks noEditPoints="1" noChangeArrowheads="1"/>
                  </p:cNvSpPr>
                  <p:nvPr/>
                </p:nvSpPr>
                <p:spPr bwMode="auto">
                  <a:xfrm>
                    <a:off x="37436" y="107319"/>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3"/>
                      <a:gd name="T124" fmla="*/ 0 h 151"/>
                      <a:gd name="T125" fmla="*/ 143 w 14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17" name="Freeform 149"/>
                  <p:cNvSpPr>
                    <a:spLocks noChangeArrowheads="1"/>
                  </p:cNvSpPr>
                  <p:nvPr/>
                </p:nvSpPr>
                <p:spPr bwMode="auto">
                  <a:xfrm>
                    <a:off x="64890" y="179696"/>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
                      <a:gd name="T82" fmla="*/ 0 h 41"/>
                      <a:gd name="T83" fmla="*/ 70 w 70"/>
                      <a:gd name="T84" fmla="*/ 41 h 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7" name="组合 22"/>
              <p:cNvGrpSpPr/>
              <p:nvPr/>
            </p:nvGrpSpPr>
            <p:grpSpPr bwMode="auto">
              <a:xfrm>
                <a:off x="4817269" y="3210916"/>
                <a:ext cx="357188" cy="357298"/>
                <a:chOff x="0" y="0"/>
                <a:chExt cx="356700" cy="357457"/>
              </a:xfrm>
              <a:solidFill>
                <a:schemeClr val="accent1"/>
              </a:solidFill>
            </p:grpSpPr>
            <p:sp>
              <p:nvSpPr>
                <p:cNvPr id="207" name="Freeform 19"/>
                <p:cNvSpPr>
                  <a:spLocks noEditPoints="1" noChangeArrowheads="1"/>
                </p:cNvSpPr>
                <p:nvPr/>
              </p:nvSpPr>
              <p:spPr bwMode="auto">
                <a:xfrm>
                  <a:off x="0" y="0"/>
                  <a:ext cx="356700" cy="357457"/>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08" name="Group 78"/>
                <p:cNvGrpSpPr/>
                <p:nvPr/>
              </p:nvGrpSpPr>
              <p:grpSpPr bwMode="auto">
                <a:xfrm>
                  <a:off x="117199" y="93011"/>
                  <a:ext cx="136728" cy="171436"/>
                  <a:chOff x="0" y="0"/>
                  <a:chExt cx="324452" cy="406813"/>
                </a:xfrm>
                <a:grpFill/>
              </p:grpSpPr>
              <p:sp>
                <p:nvSpPr>
                  <p:cNvPr id="209" name="Freeform 80"/>
                  <p:cNvSpPr>
                    <a:spLocks noChangeArrowheads="1"/>
                  </p:cNvSpPr>
                  <p:nvPr/>
                </p:nvSpPr>
                <p:spPr bwMode="auto">
                  <a:xfrm>
                    <a:off x="0" y="169713"/>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10" name="Freeform 81"/>
                  <p:cNvSpPr>
                    <a:spLocks noChangeArrowheads="1"/>
                  </p:cNvSpPr>
                  <p:nvPr/>
                </p:nvSpPr>
                <p:spPr bwMode="auto">
                  <a:xfrm>
                    <a:off x="0" y="274536"/>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11" name="Freeform 82"/>
                  <p:cNvSpPr>
                    <a:spLocks noChangeArrowheads="1"/>
                  </p:cNvSpPr>
                  <p:nvPr/>
                </p:nvSpPr>
                <p:spPr bwMode="auto">
                  <a:xfrm>
                    <a:off x="0" y="69882"/>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12" name="Oval 83"/>
                  <p:cNvSpPr>
                    <a:spLocks noChangeArrowheads="1"/>
                  </p:cNvSpPr>
                  <p:nvPr/>
                </p:nvSpPr>
                <p:spPr bwMode="auto">
                  <a:xfrm>
                    <a:off x="4991" y="0"/>
                    <a:ext cx="316965" cy="107319"/>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8" name="组合 21"/>
              <p:cNvGrpSpPr/>
              <p:nvPr/>
            </p:nvGrpSpPr>
            <p:grpSpPr bwMode="auto">
              <a:xfrm>
                <a:off x="3988593" y="2932224"/>
                <a:ext cx="225029" cy="226289"/>
                <a:chOff x="0" y="0"/>
                <a:chExt cx="225931" cy="226411"/>
              </a:xfrm>
              <a:solidFill>
                <a:schemeClr val="accent4"/>
              </a:solidFill>
            </p:grpSpPr>
            <p:sp>
              <p:nvSpPr>
                <p:cNvPr id="202" name="Freeform 18"/>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203" name="Group 83"/>
                <p:cNvGrpSpPr/>
                <p:nvPr/>
              </p:nvGrpSpPr>
              <p:grpSpPr bwMode="auto">
                <a:xfrm flipH="1">
                  <a:off x="56723" y="67440"/>
                  <a:ext cx="112484" cy="91531"/>
                  <a:chOff x="0" y="0"/>
                  <a:chExt cx="509139" cy="414300"/>
                </a:xfrm>
                <a:grpFill/>
              </p:grpSpPr>
              <p:sp>
                <p:nvSpPr>
                  <p:cNvPr id="204" name="Freeform 5"/>
                  <p:cNvSpPr>
                    <a:spLocks noEditPoints="1" noChangeArrowheads="1"/>
                  </p:cNvSpPr>
                  <p:nvPr/>
                </p:nvSpPr>
                <p:spPr bwMode="auto">
                  <a:xfrm>
                    <a:off x="0" y="0"/>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125"/>
                      <a:gd name="T71" fmla="*/ 153 w 153"/>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05" name="Freeform 6"/>
                  <p:cNvSpPr>
                    <a:spLocks noChangeArrowheads="1"/>
                  </p:cNvSpPr>
                  <p:nvPr/>
                </p:nvSpPr>
                <p:spPr bwMode="auto">
                  <a:xfrm>
                    <a:off x="399325" y="52411"/>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 name="T10" fmla="*/ 0 60000 65536"/>
                      <a:gd name="T11" fmla="*/ 0 60000 65536"/>
                      <a:gd name="T12" fmla="*/ 0 60000 65536"/>
                      <a:gd name="T13" fmla="*/ 0 60000 65536"/>
                      <a:gd name="T14" fmla="*/ 0 60000 65536"/>
                      <a:gd name="T15" fmla="*/ 0 w 20"/>
                      <a:gd name="T16" fmla="*/ 0 h 41"/>
                      <a:gd name="T17" fmla="*/ 20 w 20"/>
                      <a:gd name="T18" fmla="*/ 41 h 41"/>
                    </a:gdLst>
                    <a:ahLst/>
                    <a:cxnLst>
                      <a:cxn ang="T10">
                        <a:pos x="T0" y="T1"/>
                      </a:cxn>
                      <a:cxn ang="T11">
                        <a:pos x="T2" y="T3"/>
                      </a:cxn>
                      <a:cxn ang="T12">
                        <a:pos x="T4" y="T5"/>
                      </a:cxn>
                      <a:cxn ang="T13">
                        <a:pos x="T6" y="T7"/>
                      </a:cxn>
                      <a:cxn ang="T14">
                        <a:pos x="T8" y="T9"/>
                      </a:cxn>
                    </a:cxnLst>
                    <a:rect l="T15" t="T16" r="T17" b="T18"/>
                    <a:pathLst>
                      <a:path w="20" h="41">
                        <a:moveTo>
                          <a:pt x="20" y="41"/>
                        </a:moveTo>
                        <a:lnTo>
                          <a:pt x="20" y="0"/>
                        </a:lnTo>
                        <a:lnTo>
                          <a:pt x="0" y="0"/>
                        </a:lnTo>
                        <a:lnTo>
                          <a:pt x="0" y="24"/>
                        </a:lnTo>
                        <a:lnTo>
                          <a:pt x="20" y="41"/>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06" name="Oval 7"/>
                  <p:cNvSpPr>
                    <a:spLocks noChangeArrowheads="1"/>
                  </p:cNvSpPr>
                  <p:nvPr/>
                </p:nvSpPr>
                <p:spPr bwMode="auto">
                  <a:xfrm>
                    <a:off x="227116" y="169713"/>
                    <a:ext cx="52412" cy="54907"/>
                  </a:xfrm>
                  <a:prstGeom prst="ellipse">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79" name="组合 19"/>
              <p:cNvGrpSpPr/>
              <p:nvPr/>
            </p:nvGrpSpPr>
            <p:grpSpPr bwMode="auto">
              <a:xfrm>
                <a:off x="5432823" y="2262886"/>
                <a:ext cx="226219" cy="226289"/>
                <a:chOff x="0" y="0"/>
                <a:chExt cx="225931" cy="226411"/>
              </a:xfrm>
              <a:solidFill>
                <a:schemeClr val="accent4"/>
              </a:solidFill>
            </p:grpSpPr>
            <p:sp>
              <p:nvSpPr>
                <p:cNvPr id="200" name="Freeform 12"/>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201" name="Freeform 10"/>
                <p:cNvSpPr>
                  <a:spLocks noEditPoints="1" noChangeArrowheads="1"/>
                </p:cNvSpPr>
                <p:nvPr/>
              </p:nvSpPr>
              <p:spPr bwMode="auto">
                <a:xfrm>
                  <a:off x="48511" y="46264"/>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180" name="组合 27"/>
              <p:cNvGrpSpPr/>
              <p:nvPr/>
            </p:nvGrpSpPr>
            <p:grpSpPr bwMode="auto">
              <a:xfrm>
                <a:off x="4769644" y="3568214"/>
                <a:ext cx="226219" cy="226289"/>
                <a:chOff x="0" y="0"/>
                <a:chExt cx="225931" cy="226411"/>
              </a:xfrm>
              <a:solidFill>
                <a:schemeClr val="accent4"/>
              </a:solidFill>
            </p:grpSpPr>
            <p:sp>
              <p:nvSpPr>
                <p:cNvPr id="198" name="Freeform 20"/>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99" name="Freeform 13"/>
                <p:cNvSpPr>
                  <a:spLocks noEditPoints="1" noChangeArrowheads="1"/>
                </p:cNvSpPr>
                <p:nvPr/>
              </p:nvSpPr>
              <p:spPr bwMode="auto">
                <a:xfrm>
                  <a:off x="49755" y="67108"/>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181" name="组合 180"/>
              <p:cNvGrpSpPr/>
              <p:nvPr/>
            </p:nvGrpSpPr>
            <p:grpSpPr bwMode="auto">
              <a:xfrm>
                <a:off x="4233863" y="2819080"/>
                <a:ext cx="226219" cy="226289"/>
                <a:chOff x="0" y="0"/>
                <a:chExt cx="225931" cy="226411"/>
              </a:xfrm>
              <a:solidFill>
                <a:schemeClr val="accent1"/>
              </a:solidFill>
            </p:grpSpPr>
            <p:sp>
              <p:nvSpPr>
                <p:cNvPr id="194" name="Freeform 17"/>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95" name="Group 89"/>
                <p:cNvGrpSpPr/>
                <p:nvPr/>
              </p:nvGrpSpPr>
              <p:grpSpPr bwMode="auto">
                <a:xfrm flipH="1">
                  <a:off x="62876" y="75662"/>
                  <a:ext cx="100179" cy="71606"/>
                  <a:chOff x="0" y="0"/>
                  <a:chExt cx="461963" cy="330201"/>
                </a:xfrm>
                <a:grpFill/>
              </p:grpSpPr>
              <p:sp>
                <p:nvSpPr>
                  <p:cNvPr id="196" name="Freeform 13"/>
                  <p:cNvSpPr>
                    <a:spLocks noChangeArrowheads="1"/>
                  </p:cNvSpPr>
                  <p:nvPr/>
                </p:nvSpPr>
                <p:spPr bwMode="auto">
                  <a:xfrm>
                    <a:off x="0" y="61913"/>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 name="T12" fmla="*/ 0 60000 65536"/>
                      <a:gd name="T13" fmla="*/ 0 60000 65536"/>
                      <a:gd name="T14" fmla="*/ 0 60000 65536"/>
                      <a:gd name="T15" fmla="*/ 0 60000 65536"/>
                      <a:gd name="T16" fmla="*/ 0 60000 65536"/>
                      <a:gd name="T17" fmla="*/ 0 60000 65536"/>
                      <a:gd name="T18" fmla="*/ 0 w 291"/>
                      <a:gd name="T19" fmla="*/ 0 h 169"/>
                      <a:gd name="T20" fmla="*/ 291 w 291"/>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291" h="169">
                        <a:moveTo>
                          <a:pt x="0" y="0"/>
                        </a:moveTo>
                        <a:lnTo>
                          <a:pt x="0" y="169"/>
                        </a:lnTo>
                        <a:lnTo>
                          <a:pt x="291" y="169"/>
                        </a:lnTo>
                        <a:lnTo>
                          <a:pt x="291" y="0"/>
                        </a:lnTo>
                        <a:lnTo>
                          <a:pt x="146" y="105"/>
                        </a:lnTo>
                        <a:lnTo>
                          <a:pt x="0" y="0"/>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97" name="Freeform 14"/>
                  <p:cNvSpPr>
                    <a:spLocks noChangeArrowheads="1"/>
                  </p:cNvSpPr>
                  <p:nvPr/>
                </p:nvSpPr>
                <p:spPr bwMode="auto">
                  <a:xfrm>
                    <a:off x="0" y="0"/>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 name="T12" fmla="*/ 0 60000 65536"/>
                      <a:gd name="T13" fmla="*/ 0 60000 65536"/>
                      <a:gd name="T14" fmla="*/ 0 60000 65536"/>
                      <a:gd name="T15" fmla="*/ 0 60000 65536"/>
                      <a:gd name="T16" fmla="*/ 0 60000 65536"/>
                      <a:gd name="T17" fmla="*/ 0 60000 65536"/>
                      <a:gd name="T18" fmla="*/ 0 w 291"/>
                      <a:gd name="T19" fmla="*/ 0 h 121"/>
                      <a:gd name="T20" fmla="*/ 291 w 291"/>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291" h="121">
                        <a:moveTo>
                          <a:pt x="291" y="17"/>
                        </a:moveTo>
                        <a:lnTo>
                          <a:pt x="291" y="0"/>
                        </a:lnTo>
                        <a:lnTo>
                          <a:pt x="0" y="0"/>
                        </a:lnTo>
                        <a:lnTo>
                          <a:pt x="0" y="17"/>
                        </a:lnTo>
                        <a:lnTo>
                          <a:pt x="146" y="121"/>
                        </a:lnTo>
                        <a:lnTo>
                          <a:pt x="291" y="17"/>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82" name="组合 18"/>
              <p:cNvGrpSpPr/>
              <p:nvPr/>
            </p:nvGrpSpPr>
            <p:grpSpPr bwMode="auto">
              <a:xfrm>
                <a:off x="5274469" y="1562582"/>
                <a:ext cx="225029" cy="226289"/>
                <a:chOff x="0" y="0"/>
                <a:chExt cx="225931" cy="226411"/>
              </a:xfrm>
              <a:solidFill>
                <a:schemeClr val="accent4"/>
              </a:solidFill>
            </p:grpSpPr>
            <p:sp>
              <p:nvSpPr>
                <p:cNvPr id="189" name="Freeform 14"/>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nvGrpSpPr>
                <p:cNvPr id="190" name="Group 92"/>
                <p:cNvGrpSpPr/>
                <p:nvPr/>
              </p:nvGrpSpPr>
              <p:grpSpPr bwMode="auto">
                <a:xfrm>
                  <a:off x="49675" y="70588"/>
                  <a:ext cx="136835" cy="85234"/>
                  <a:chOff x="0" y="0"/>
                  <a:chExt cx="471488" cy="293688"/>
                </a:xfrm>
                <a:grpFill/>
              </p:grpSpPr>
              <p:sp>
                <p:nvSpPr>
                  <p:cNvPr id="191" name="Freeform 8"/>
                  <p:cNvSpPr>
                    <a:spLocks noEditPoints="1" noChangeArrowheads="1"/>
                  </p:cNvSpPr>
                  <p:nvPr/>
                </p:nvSpPr>
                <p:spPr bwMode="auto">
                  <a:xfrm>
                    <a:off x="0" y="0"/>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92" name="Rectangle 9"/>
                  <p:cNvSpPr>
                    <a:spLocks noChangeArrowheads="1"/>
                  </p:cNvSpPr>
                  <p:nvPr/>
                </p:nvSpPr>
                <p:spPr bwMode="auto">
                  <a:xfrm>
                    <a:off x="63500" y="63500"/>
                    <a:ext cx="90488" cy="166688"/>
                  </a:xfrm>
                  <a:prstGeom prst="rect">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93" name="Rectangle 10"/>
                  <p:cNvSpPr>
                    <a:spLocks noChangeArrowheads="1"/>
                  </p:cNvSpPr>
                  <p:nvPr/>
                </p:nvSpPr>
                <p:spPr bwMode="auto">
                  <a:xfrm>
                    <a:off x="169862" y="63500"/>
                    <a:ext cx="85725" cy="166688"/>
                  </a:xfrm>
                  <a:prstGeom prst="rect">
                    <a:avLst/>
                  </a:pr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83" name="组合 15"/>
              <p:cNvGrpSpPr/>
              <p:nvPr/>
            </p:nvGrpSpPr>
            <p:grpSpPr bwMode="auto">
              <a:xfrm>
                <a:off x="4024313" y="1291036"/>
                <a:ext cx="226219" cy="226289"/>
                <a:chOff x="0" y="0"/>
                <a:chExt cx="225931" cy="226411"/>
              </a:xfrm>
              <a:solidFill>
                <a:schemeClr val="accent4"/>
              </a:solidFill>
            </p:grpSpPr>
            <p:sp>
              <p:nvSpPr>
                <p:cNvPr id="187" name="Freeform 16"/>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88" name="Freeform 10"/>
                <p:cNvSpPr>
                  <a:spLocks noEditPoints="1" noChangeArrowheads="1"/>
                </p:cNvSpPr>
                <p:nvPr/>
              </p:nvSpPr>
              <p:spPr bwMode="auto">
                <a:xfrm>
                  <a:off x="47088" y="42415"/>
                  <a:ext cx="128908" cy="113296"/>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107"/>
                    <a:gd name="T65" fmla="*/ 122 w 122"/>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nvGrpSpPr>
              <p:cNvPr id="184" name="组合 16"/>
              <p:cNvGrpSpPr/>
              <p:nvPr/>
            </p:nvGrpSpPr>
            <p:grpSpPr bwMode="auto">
              <a:xfrm>
                <a:off x="3596879" y="1761479"/>
                <a:ext cx="225028" cy="226289"/>
                <a:chOff x="0" y="0"/>
                <a:chExt cx="225931" cy="226411"/>
              </a:xfrm>
              <a:solidFill>
                <a:schemeClr val="accent4"/>
              </a:solidFill>
            </p:grpSpPr>
            <p:sp>
              <p:nvSpPr>
                <p:cNvPr id="185" name="Freeform 15"/>
                <p:cNvSpPr>
                  <a:spLocks noEditPoints="1" noChangeArrowheads="1"/>
                </p:cNvSpPr>
                <p:nvPr/>
              </p:nvSpPr>
              <p:spPr bwMode="auto">
                <a:xfrm>
                  <a:off x="0" y="0"/>
                  <a:ext cx="225931" cy="226411"/>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sp>
              <p:nvSpPr>
                <p:cNvPr id="186" name="Freeform 13"/>
                <p:cNvSpPr>
                  <a:spLocks noEditPoints="1" noChangeArrowheads="1"/>
                </p:cNvSpPr>
                <p:nvPr/>
              </p:nvSpPr>
              <p:spPr bwMode="auto">
                <a:xfrm>
                  <a:off x="52170" y="59505"/>
                  <a:ext cx="121590" cy="107399"/>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
                    <a:gd name="T184" fmla="*/ 0 h 118"/>
                    <a:gd name="T185" fmla="*/ 134 w 134"/>
                    <a:gd name="T186" fmla="*/ 118 h 1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w="9525" cmpd="sng">
                  <a:noFill/>
                  <a:bevel/>
                </a:ln>
              </p:spPr>
              <p:txBody>
                <a:bodyPr lIns="121920" tIns="60960" rIns="121920" bIns="60960"/>
                <a:lstStyle/>
                <a:p>
                  <a:pPr fontAlgn="base">
                    <a:spcBef>
                      <a:spcPct val="0"/>
                    </a:spcBef>
                    <a:spcAft>
                      <a:spcPct val="0"/>
                    </a:spcAft>
                    <a:buFont typeface="Arial" panose="020B0604020202020204" pitchFamily="34" charset="0"/>
                    <a:buNone/>
                    <a:defRPr/>
                  </a:pPr>
                  <a:endParaRPr lang="zh-CN" altLang="zh-CN" sz="900" dirty="0">
                    <a:solidFill>
                      <a:schemeClr val="tx1">
                        <a:lumMod val="50000"/>
                        <a:lumOff val="50000"/>
                      </a:schemeClr>
                    </a:solidFill>
                    <a:latin typeface="印品黑体" panose="00000500000000000000" pitchFamily="2" charset="-122"/>
                    <a:ea typeface="印品黑体" panose="00000500000000000000" pitchFamily="2" charset="-122"/>
                    <a:cs typeface="Calibri" panose="020F0502020204030204" charset="0"/>
                    <a:sym typeface="Calibri" panose="020F0502020204030204" charset="0"/>
                  </a:endParaRPr>
                </a:p>
              </p:txBody>
            </p:sp>
          </p:grpSp>
        </p:grpSp>
        <p:grpSp>
          <p:nvGrpSpPr>
            <p:cNvPr id="146" name="Group 148"/>
            <p:cNvGrpSpPr/>
            <p:nvPr/>
          </p:nvGrpSpPr>
          <p:grpSpPr>
            <a:xfrm>
              <a:off x="1735291" y="4593903"/>
              <a:ext cx="429890" cy="263574"/>
              <a:chOff x="1476376" y="2297113"/>
              <a:chExt cx="331788" cy="201613"/>
            </a:xfrm>
            <a:solidFill>
              <a:srgbClr val="34AB91"/>
            </a:solidFill>
          </p:grpSpPr>
          <p:sp>
            <p:nvSpPr>
              <p:cNvPr id="147" name="Freeform 54"/>
              <p:cNvSpPr>
                <a:spLocks noEditPoints="1"/>
              </p:cNvSpPr>
              <p:nvPr/>
            </p:nvSpPr>
            <p:spPr bwMode="auto">
              <a:xfrm>
                <a:off x="1476376" y="2297113"/>
                <a:ext cx="331788" cy="201613"/>
              </a:xfrm>
              <a:custGeom>
                <a:avLst/>
                <a:gdLst>
                  <a:gd name="T0" fmla="*/ 62 w 124"/>
                  <a:gd name="T1" fmla="*/ 0 h 76"/>
                  <a:gd name="T2" fmla="*/ 123 w 124"/>
                  <a:gd name="T3" fmla="*/ 37 h 76"/>
                  <a:gd name="T4" fmla="*/ 123 w 124"/>
                  <a:gd name="T5" fmla="*/ 42 h 76"/>
                  <a:gd name="T6" fmla="*/ 62 w 124"/>
                  <a:gd name="T7" fmla="*/ 76 h 76"/>
                  <a:gd name="T8" fmla="*/ 1 w 124"/>
                  <a:gd name="T9" fmla="*/ 42 h 76"/>
                  <a:gd name="T10" fmla="*/ 1 w 124"/>
                  <a:gd name="T11" fmla="*/ 37 h 76"/>
                  <a:gd name="T12" fmla="*/ 62 w 124"/>
                  <a:gd name="T13" fmla="*/ 0 h 76"/>
                  <a:gd name="T14" fmla="*/ 62 w 124"/>
                  <a:gd name="T15" fmla="*/ 8 h 76"/>
                  <a:gd name="T16" fmla="*/ 10 w 124"/>
                  <a:gd name="T17" fmla="*/ 40 h 76"/>
                  <a:gd name="T18" fmla="*/ 62 w 124"/>
                  <a:gd name="T19" fmla="*/ 68 h 76"/>
                  <a:gd name="T20" fmla="*/ 114 w 124"/>
                  <a:gd name="T21" fmla="*/ 40 h 76"/>
                  <a:gd name="T22" fmla="*/ 62 w 124"/>
                  <a:gd name="T23"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76">
                    <a:moveTo>
                      <a:pt x="62" y="0"/>
                    </a:moveTo>
                    <a:cubicBezTo>
                      <a:pt x="90" y="0"/>
                      <a:pt x="106" y="19"/>
                      <a:pt x="123" y="37"/>
                    </a:cubicBezTo>
                    <a:cubicBezTo>
                      <a:pt x="124" y="39"/>
                      <a:pt x="124" y="41"/>
                      <a:pt x="123" y="42"/>
                    </a:cubicBezTo>
                    <a:cubicBezTo>
                      <a:pt x="109" y="58"/>
                      <a:pt x="90" y="76"/>
                      <a:pt x="62" y="76"/>
                    </a:cubicBezTo>
                    <a:cubicBezTo>
                      <a:pt x="33" y="76"/>
                      <a:pt x="14" y="58"/>
                      <a:pt x="1" y="42"/>
                    </a:cubicBezTo>
                    <a:cubicBezTo>
                      <a:pt x="0" y="41"/>
                      <a:pt x="0" y="39"/>
                      <a:pt x="1" y="37"/>
                    </a:cubicBezTo>
                    <a:cubicBezTo>
                      <a:pt x="16" y="20"/>
                      <a:pt x="33" y="0"/>
                      <a:pt x="62" y="0"/>
                    </a:cubicBezTo>
                    <a:close/>
                    <a:moveTo>
                      <a:pt x="62" y="8"/>
                    </a:moveTo>
                    <a:cubicBezTo>
                      <a:pt x="38" y="8"/>
                      <a:pt x="22" y="25"/>
                      <a:pt x="10" y="40"/>
                    </a:cubicBezTo>
                    <a:cubicBezTo>
                      <a:pt x="21" y="54"/>
                      <a:pt x="38" y="68"/>
                      <a:pt x="62" y="68"/>
                    </a:cubicBezTo>
                    <a:cubicBezTo>
                      <a:pt x="85" y="68"/>
                      <a:pt x="102" y="54"/>
                      <a:pt x="114" y="40"/>
                    </a:cubicBezTo>
                    <a:cubicBezTo>
                      <a:pt x="100" y="24"/>
                      <a:pt x="85" y="8"/>
                      <a:pt x="6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endParaRPr>
              </a:p>
            </p:txBody>
          </p:sp>
          <p:sp>
            <p:nvSpPr>
              <p:cNvPr id="148" name="Freeform 55"/>
              <p:cNvSpPr>
                <a:spLocks noEditPoints="1"/>
              </p:cNvSpPr>
              <p:nvPr/>
            </p:nvSpPr>
            <p:spPr bwMode="auto">
              <a:xfrm>
                <a:off x="1592264" y="2346325"/>
                <a:ext cx="101600" cy="101600"/>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4 h 38"/>
                  <a:gd name="T12" fmla="*/ 4 w 38"/>
                  <a:gd name="T13" fmla="*/ 19 h 38"/>
                  <a:gd name="T14" fmla="*/ 19 w 38"/>
                  <a:gd name="T15" fmla="*/ 34 h 38"/>
                  <a:gd name="T16" fmla="*/ 34 w 38"/>
                  <a:gd name="T17" fmla="*/ 19 h 38"/>
                  <a:gd name="T18" fmla="*/ 19 w 38"/>
                  <a:gd name="T1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8" y="38"/>
                      <a:pt x="0" y="30"/>
                      <a:pt x="0" y="19"/>
                    </a:cubicBezTo>
                    <a:cubicBezTo>
                      <a:pt x="0" y="8"/>
                      <a:pt x="8" y="0"/>
                      <a:pt x="19" y="0"/>
                    </a:cubicBezTo>
                    <a:cubicBezTo>
                      <a:pt x="30" y="0"/>
                      <a:pt x="38" y="8"/>
                      <a:pt x="38" y="19"/>
                    </a:cubicBezTo>
                    <a:cubicBezTo>
                      <a:pt x="38" y="30"/>
                      <a:pt x="30" y="38"/>
                      <a:pt x="19" y="38"/>
                    </a:cubicBezTo>
                    <a:close/>
                    <a:moveTo>
                      <a:pt x="19" y="4"/>
                    </a:moveTo>
                    <a:cubicBezTo>
                      <a:pt x="11" y="4"/>
                      <a:pt x="4" y="11"/>
                      <a:pt x="4" y="19"/>
                    </a:cubicBezTo>
                    <a:cubicBezTo>
                      <a:pt x="4" y="27"/>
                      <a:pt x="11" y="34"/>
                      <a:pt x="19" y="34"/>
                    </a:cubicBezTo>
                    <a:cubicBezTo>
                      <a:pt x="27" y="34"/>
                      <a:pt x="34" y="27"/>
                      <a:pt x="34" y="19"/>
                    </a:cubicBezTo>
                    <a:cubicBezTo>
                      <a:pt x="34" y="11"/>
                      <a:pt x="27" y="4"/>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字魂59号-创粗黑" panose="00000500000000000000" pitchFamily="2" charset="-122"/>
                  <a:ea typeface="字魂59号-创粗黑" panose="00000500000000000000" pitchFamily="2" charset="-122"/>
                </a:endParaRPr>
              </a:p>
            </p:txBody>
          </p:sp>
        </p:grpSp>
      </p:grpSp>
      <p:pic>
        <p:nvPicPr>
          <p:cNvPr id="4" name="图片 3"/>
          <p:cNvPicPr>
            <a:picLocks noChangeAspect="1"/>
          </p:cNvPicPr>
          <p:nvPr/>
        </p:nvPicPr>
        <p:blipFill>
          <a:blip r:embed="rId7"/>
          <a:stretch>
            <a:fillRect/>
          </a:stretch>
        </p:blipFill>
        <p:spPr>
          <a:xfrm>
            <a:off x="5600110" y="2189743"/>
            <a:ext cx="322265" cy="326804"/>
          </a:xfrm>
          <a:prstGeom prst="rect">
            <a:avLst/>
          </a:prstGeom>
        </p:spPr>
      </p:pic>
      <p:pic>
        <p:nvPicPr>
          <p:cNvPr id="111" name="图片 110"/>
          <p:cNvPicPr>
            <a:picLocks noChangeAspect="1"/>
          </p:cNvPicPr>
          <p:nvPr/>
        </p:nvPicPr>
        <p:blipFill>
          <a:blip r:embed="rId7"/>
          <a:stretch>
            <a:fillRect/>
          </a:stretch>
        </p:blipFill>
        <p:spPr>
          <a:xfrm>
            <a:off x="5610270" y="2636416"/>
            <a:ext cx="322265" cy="326804"/>
          </a:xfrm>
          <a:prstGeom prst="rect">
            <a:avLst/>
          </a:prstGeom>
        </p:spPr>
      </p:pic>
      <p:pic>
        <p:nvPicPr>
          <p:cNvPr id="112" name="图片 111"/>
          <p:cNvPicPr>
            <a:picLocks noChangeAspect="1"/>
          </p:cNvPicPr>
          <p:nvPr/>
        </p:nvPicPr>
        <p:blipFill>
          <a:blip r:embed="rId7"/>
          <a:stretch>
            <a:fillRect/>
          </a:stretch>
        </p:blipFill>
        <p:spPr>
          <a:xfrm>
            <a:off x="5600109" y="3577848"/>
            <a:ext cx="322265" cy="326804"/>
          </a:xfrm>
          <a:prstGeom prst="rect">
            <a:avLst/>
          </a:prstGeom>
        </p:spPr>
      </p:pic>
      <p:pic>
        <p:nvPicPr>
          <p:cNvPr id="6" name="图片 5"/>
          <p:cNvPicPr>
            <a:picLocks noChangeAspect="1"/>
          </p:cNvPicPr>
          <p:nvPr/>
        </p:nvPicPr>
        <p:blipFill>
          <a:blip r:embed="rId8"/>
          <a:stretch>
            <a:fillRect/>
          </a:stretch>
        </p:blipFill>
        <p:spPr>
          <a:xfrm>
            <a:off x="5612892" y="4044814"/>
            <a:ext cx="317019" cy="323116"/>
          </a:xfrm>
          <a:prstGeom prst="rect">
            <a:avLst/>
          </a:prstGeom>
        </p:spPr>
      </p:pic>
      <p:grpSp>
        <p:nvGrpSpPr>
          <p:cNvPr id="3" name="组合 2"/>
          <p:cNvGrpSpPr/>
          <p:nvPr/>
        </p:nvGrpSpPr>
        <p:grpSpPr>
          <a:xfrm>
            <a:off x="670064" y="163195"/>
            <a:ext cx="5968226" cy="681355"/>
            <a:chOff x="1340" y="150"/>
            <a:chExt cx="9399" cy="1073"/>
          </a:xfrm>
        </p:grpSpPr>
        <p:grpSp>
          <p:nvGrpSpPr>
            <p:cNvPr id="5" name="组合 4"/>
            <p:cNvGrpSpPr/>
            <p:nvPr/>
          </p:nvGrpSpPr>
          <p:grpSpPr>
            <a:xfrm>
              <a:off x="1340" y="150"/>
              <a:ext cx="9399" cy="1073"/>
              <a:chOff x="850811" y="114498"/>
              <a:chExt cx="5968118" cy="681285"/>
            </a:xfrm>
          </p:grpSpPr>
          <p:pic>
            <p:nvPicPr>
              <p:cNvPr id="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811" y="400219"/>
                <a:ext cx="1501113" cy="39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3009140" y="114498"/>
                <a:ext cx="3809789" cy="660332"/>
              </a:xfrm>
              <a:prstGeom prst="rect">
                <a:avLst/>
              </a:prstGeom>
              <a:noFill/>
            </p:spPr>
            <p:txBody>
              <a:bodyPr wrap="square" lIns="91440" tIns="45720" rIns="91440" bIns="45720">
                <a:spAutoFit/>
              </a:bodyPr>
              <a:lstStyle/>
              <a:p>
                <a:pPr algn="ctr" fontAlgn="auto">
                  <a:lnSpc>
                    <a:spcPts val="2220"/>
                  </a:lnSpc>
                </a:pPr>
                <a:r>
                  <a:rPr lang="zh-CN" altLang="en-US" sz="1400" cap="none" spc="0" dirty="0">
                    <a:ln w="0"/>
                    <a:solidFill>
                      <a:srgbClr val="C00000"/>
                    </a:solidFill>
                    <a:effectLst>
                      <a:reflection blurRad="6350" stA="53000" endA="300" endPos="35500" dir="5400000" sy="-90000" algn="bl" rotWithShape="0"/>
                    </a:effectLst>
                  </a:rPr>
                  <a:t>在青山绿水中学习  在自然风景里实践</a:t>
                </a:r>
                <a:endParaRPr lang="en-US" altLang="zh-CN" sz="1400" cap="none" spc="0" dirty="0">
                  <a:ln w="0"/>
                  <a:solidFill>
                    <a:srgbClr val="C00000"/>
                  </a:solidFill>
                  <a:effectLst>
                    <a:reflection blurRad="6350" stA="53000" endA="300" endPos="35500" dir="5400000" sy="-90000" algn="bl" rotWithShape="0"/>
                  </a:effectLst>
                </a:endParaRPr>
              </a:p>
              <a:p>
                <a:pPr algn="ctr" fontAlgn="auto">
                  <a:lnSpc>
                    <a:spcPts val="2220"/>
                  </a:lnSpc>
                </a:pP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环境保护法教程</a:t>
                </a:r>
                <a:r>
                  <a:rPr lang="en-US" altLang="zh-CN" sz="1400" dirty="0">
                    <a:ln w="0"/>
                    <a:solidFill>
                      <a:srgbClr val="C00000"/>
                    </a:solidFill>
                    <a:effectLst>
                      <a:reflection blurRad="6350" stA="53000" endA="300" endPos="35500" dir="5400000" sy="-90000" algn="bl" rotWithShape="0"/>
                    </a:effectLst>
                  </a:rPr>
                  <a:t>》</a:t>
                </a:r>
                <a:r>
                  <a:rPr lang="zh-CN" altLang="en-US" sz="1400" dirty="0">
                    <a:ln w="0"/>
                    <a:solidFill>
                      <a:srgbClr val="C00000"/>
                    </a:solidFill>
                    <a:effectLst>
                      <a:reflection blurRad="6350" stA="53000" endA="300" endPos="35500" dir="5400000" sy="-90000" algn="bl" rotWithShape="0"/>
                    </a:effectLst>
                  </a:rPr>
                  <a:t>课程思政</a:t>
                </a:r>
                <a:endParaRPr lang="zh-CN" altLang="en-US" sz="1400" cap="none" spc="0" dirty="0">
                  <a:ln w="0"/>
                  <a:solidFill>
                    <a:srgbClr val="C00000"/>
                  </a:solidFill>
                  <a:effectLst>
                    <a:reflection blurRad="6350" stA="53000" endA="300" endPos="35500" dir="5400000" sy="-90000" algn="bl" rotWithShape="0"/>
                  </a:effectLst>
                </a:endParaRPr>
              </a:p>
            </p:txBody>
          </p:sp>
        </p:grpSp>
        <p:pic>
          <p:nvPicPr>
            <p:cNvPr id="9" name="图片 8" descr="图片1"/>
            <p:cNvPicPr>
              <a:picLocks noChangeAspect="1"/>
            </p:cNvPicPr>
            <p:nvPr/>
          </p:nvPicPr>
          <p:blipFill>
            <a:blip r:embed="rId10"/>
            <a:stretch>
              <a:fillRect/>
            </a:stretch>
          </p:blipFill>
          <p:spPr>
            <a:xfrm>
              <a:off x="1397" y="200"/>
              <a:ext cx="2613" cy="400"/>
            </a:xfrm>
            <a:prstGeom prst="rect">
              <a:avLst/>
            </a:prstGeom>
          </p:spPr>
        </p:pic>
      </p:grpSp>
    </p:spTree>
    <p:custDataLst>
      <p:tags r:id="rId1"/>
    </p:custDataLst>
  </p:cSld>
  <p:clrMapOvr>
    <a:masterClrMapping/>
  </p:clrMapOvr>
  <p:transition spd="med" advClick="0" advTm="38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barn(inVertical)">
                                      <p:cBhvr>
                                        <p:cTn id="19" dur="500"/>
                                        <p:tgtEl>
                                          <p:spTgt spid="111"/>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barn(inVertical)">
                                      <p:cBhvr>
                                        <p:cTn id="23" dur="500"/>
                                        <p:tgtEl>
                                          <p:spTgt spid="2">
                                            <p:txEl>
                                              <p:pRg st="1" end="1"/>
                                            </p:txEl>
                                          </p:spTgt>
                                        </p:tgtEl>
                                      </p:cBhvr>
                                    </p:animEffect>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barn(inVertical)">
                                      <p:cBhvr>
                                        <p:cTn id="27" dur="500"/>
                                        <p:tgtEl>
                                          <p:spTgt spid="112"/>
                                        </p:tgtEl>
                                      </p:cBhvr>
                                    </p:animEffect>
                                  </p:childTnLst>
                                </p:cTn>
                              </p:par>
                            </p:childTnLst>
                          </p:cTn>
                        </p:par>
                        <p:par>
                          <p:cTn id="28" fill="hold">
                            <p:stCondLst>
                              <p:cond delay="3500"/>
                            </p:stCondLst>
                            <p:childTnLst>
                              <p:par>
                                <p:cTn id="29" presetID="16" presetClass="entr" presetSubtype="21"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barn(inVertical)">
                                      <p:cBhvr>
                                        <p:cTn id="31" dur="500"/>
                                        <p:tgtEl>
                                          <p:spTgt spid="2">
                                            <p:txEl>
                                              <p:pRg st="2" end="2"/>
                                            </p:txEl>
                                          </p:spTgt>
                                        </p:tgtEl>
                                      </p:cBhvr>
                                    </p:animEffect>
                                  </p:childTnLst>
                                </p:cTn>
                              </p:par>
                            </p:childTnLst>
                          </p:cTn>
                        </p:par>
                        <p:par>
                          <p:cTn id="32" fill="hold">
                            <p:stCondLst>
                              <p:cond delay="4000"/>
                            </p:stCondLst>
                            <p:childTnLst>
                              <p:par>
                                <p:cTn id="33" presetID="16" presetClass="entr" presetSubtype="2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par>
                          <p:cTn id="36" fill="hold">
                            <p:stCondLst>
                              <p:cond delay="4500"/>
                            </p:stCondLst>
                            <p:childTnLst>
                              <p:par>
                                <p:cTn id="37" presetID="16" presetClass="entr" presetSubtype="21" fill="hold" nodeType="after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barn(inVertical)">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5B6C5832-9874-4C13-809F-2BB5FEEA8B6D"/>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6批\183267"/>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2.5"/>
</p:tagLst>
</file>

<file path=ppt/tags/tag13.xml><?xml version="1.0" encoding="utf-8"?>
<p:tagLst xmlns:a="http://schemas.openxmlformats.org/drawingml/2006/main" xmlns:r="http://schemas.openxmlformats.org/officeDocument/2006/relationships" xmlns:p="http://schemas.openxmlformats.org/presentationml/2006/main">
  <p:tag name="TIMING" val="|2.5"/>
</p:tagLst>
</file>

<file path=ppt/tags/tag14.xml><?xml version="1.0" encoding="utf-8"?>
<p:tagLst xmlns:a="http://schemas.openxmlformats.org/drawingml/2006/main" xmlns:r="http://schemas.openxmlformats.org/officeDocument/2006/relationships" xmlns:p="http://schemas.openxmlformats.org/presentationml/2006/main">
  <p:tag name="TIMING" val="|2.5"/>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8"/>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15.1"/>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ags/tag20.xml><?xml version="1.0" encoding="utf-8"?>
<p:tagLst xmlns:a="http://schemas.openxmlformats.org/drawingml/2006/main" xmlns:r="http://schemas.openxmlformats.org/officeDocument/2006/relationships" xmlns:p="http://schemas.openxmlformats.org/presentationml/2006/main">
  <p:tag name="TIMING" val="|0.8"/>
</p:tagLst>
</file>

<file path=ppt/tags/tag21.xml><?xml version="1.0" encoding="utf-8"?>
<p:tagLst xmlns:a="http://schemas.openxmlformats.org/drawingml/2006/main" xmlns:r="http://schemas.openxmlformats.org/officeDocument/2006/relationships" xmlns:p="http://schemas.openxmlformats.org/presentationml/2006/main">
  <p:tag name="TIMING" val="|0.8"/>
</p:tagLst>
</file>

<file path=ppt/tags/tag22.xml><?xml version="1.0" encoding="utf-8"?>
<p:tagLst xmlns:a="http://schemas.openxmlformats.org/drawingml/2006/main" xmlns:r="http://schemas.openxmlformats.org/officeDocument/2006/relationships" xmlns:p="http://schemas.openxmlformats.org/presentationml/2006/main">
  <p:tag name="TIMING" val="|5.3"/>
</p:tagLst>
</file>

<file path=ppt/tags/tag3.xml><?xml version="1.0" encoding="utf-8"?>
<p:tagLst xmlns:a="http://schemas.openxmlformats.org/drawingml/2006/main" xmlns:r="http://schemas.openxmlformats.org/officeDocument/2006/relationships" xmlns:p="http://schemas.openxmlformats.org/presentationml/2006/main">
  <p:tag name="TIMING" val="|39.2|2.2|1.7|2.7|1.5|1.6"/>
</p:tagLst>
</file>

<file path=ppt/tags/tag4.xml><?xml version="1.0" encoding="utf-8"?>
<p:tagLst xmlns:a="http://schemas.openxmlformats.org/drawingml/2006/main" xmlns:r="http://schemas.openxmlformats.org/officeDocument/2006/relationships" xmlns:p="http://schemas.openxmlformats.org/presentationml/2006/main">
  <p:tag name="TIMING" val="|39.2|2.2|1.7|2.7|1.5|1.6"/>
</p:tagLst>
</file>

<file path=ppt/tags/tag5.xml><?xml version="1.0" encoding="utf-8"?>
<p:tagLst xmlns:a="http://schemas.openxmlformats.org/drawingml/2006/main" xmlns:r="http://schemas.openxmlformats.org/officeDocument/2006/relationships" xmlns:p="http://schemas.openxmlformats.org/presentationml/2006/main">
  <p:tag name="TIMING" val="|39.2|2.2|1.7|2.7|1.5|1.6"/>
</p:tagLst>
</file>

<file path=ppt/tags/tag6.xml><?xml version="1.0" encoding="utf-8"?>
<p:tagLst xmlns:a="http://schemas.openxmlformats.org/drawingml/2006/main" xmlns:r="http://schemas.openxmlformats.org/officeDocument/2006/relationships" xmlns:p="http://schemas.openxmlformats.org/presentationml/2006/main">
  <p:tag name="TIMING" val="|1.4"/>
</p:tagLst>
</file>

<file path=ppt/tags/tag7.xml><?xml version="1.0" encoding="utf-8"?>
<p:tagLst xmlns:a="http://schemas.openxmlformats.org/drawingml/2006/main" xmlns:r="http://schemas.openxmlformats.org/officeDocument/2006/relationships" xmlns:p="http://schemas.openxmlformats.org/presentationml/2006/main">
  <p:tag name="TIMING" val="|3"/>
</p:tagLst>
</file>

<file path=ppt/tags/tag8.xml><?xml version="1.0" encoding="utf-8"?>
<p:tagLst xmlns:a="http://schemas.openxmlformats.org/drawingml/2006/main" xmlns:r="http://schemas.openxmlformats.org/officeDocument/2006/relationships" xmlns:p="http://schemas.openxmlformats.org/presentationml/2006/main">
  <p:tag name="TIMING" val="|1.9"/>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7DC144"/>
      </a:accent1>
      <a:accent2>
        <a:srgbClr val="34AB91"/>
      </a:accent2>
      <a:accent3>
        <a:srgbClr val="A1C65B"/>
      </a:accent3>
      <a:accent4>
        <a:srgbClr val="CCD861"/>
      </a:accent4>
      <a:accent5>
        <a:srgbClr val="7DC144"/>
      </a:accent5>
      <a:accent6>
        <a:srgbClr val="34AB91"/>
      </a:accent6>
      <a:hlink>
        <a:srgbClr val="0563C1"/>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1661</Words>
  <Application>Microsoft Office PowerPoint</Application>
  <PresentationFormat>宽屏</PresentationFormat>
  <Paragraphs>284</Paragraphs>
  <Slides>29</Slides>
  <Notes>29</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AdobeHeitiStd-Regular</vt:lpstr>
      <vt:lpstr>黑体</vt:lpstr>
      <vt:lpstr>方正小标宋简体</vt:lpstr>
      <vt:lpstr>Times New Roman</vt:lpstr>
      <vt:lpstr>印品黑体</vt:lpstr>
      <vt:lpstr>Calibri</vt:lpstr>
      <vt:lpstr>微软雅黑</vt:lpstr>
      <vt:lpstr>等线</vt:lpstr>
      <vt:lpstr>字魂59号-创粗黑</vt:lpstr>
      <vt:lpstr>Arial</vt:lpstr>
      <vt:lpstr>Abadi</vt:lpstr>
      <vt:lpstr>宋体</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liguifei</dc:creator>
  <cp:lastModifiedBy>Sysceo.com</cp:lastModifiedBy>
  <cp:revision>583</cp:revision>
  <dcterms:created xsi:type="dcterms:W3CDTF">2016-09-06T23:26:00Z</dcterms:created>
  <dcterms:modified xsi:type="dcterms:W3CDTF">2022-12-21T02:31:43Z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85796CB55CE54D7FA131A14E40310AEB</vt:lpwstr>
  </property>
  <property fmtid="{D5CDD505-2E9C-101B-9397-08002B2CF9AE}" pid="3" name="KSOProductBuildVer">
    <vt:lpwstr>2052-11.1.0.10938</vt:lpwstr>
  </property>
</Properties>
</file>